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2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4903-0B1F-456C-8ED0-3E8721A3FDE7}"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4F7B0-5EA0-4581-AAA6-EEF5A718FCD6}" type="slidenum">
              <a:rPr lang="en-US" smtClean="0"/>
              <a:t>‹#›</a:t>
            </a:fld>
            <a:endParaRPr lang="en-US"/>
          </a:p>
        </p:txBody>
      </p:sp>
    </p:spTree>
    <p:extLst>
      <p:ext uri="{BB962C8B-B14F-4D97-AF65-F5344CB8AC3E}">
        <p14:creationId xmlns:p14="http://schemas.microsoft.com/office/powerpoint/2010/main" val="129742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that for our purposes, we use second definition…Question: What are some elements of culture? Wait for responses before advancing slide.</a:t>
            </a:r>
          </a:p>
        </p:txBody>
      </p:sp>
      <p:sp>
        <p:nvSpPr>
          <p:cNvPr id="4" name="Slide Number Placeholder 3"/>
          <p:cNvSpPr>
            <a:spLocks noGrp="1"/>
          </p:cNvSpPr>
          <p:nvPr>
            <p:ph type="sldNum" sz="quarter" idx="5"/>
          </p:nvPr>
        </p:nvSpPr>
        <p:spPr/>
        <p:txBody>
          <a:bodyPr/>
          <a:lstStyle/>
          <a:p>
            <a:fld id="{ADE4F7B0-5EA0-4581-AAA6-EEF5A718FCD6}" type="slidenum">
              <a:rPr lang="en-US" smtClean="0"/>
              <a:t>3</a:t>
            </a:fld>
            <a:endParaRPr lang="en-US"/>
          </a:p>
        </p:txBody>
      </p:sp>
    </p:spTree>
    <p:extLst>
      <p:ext uri="{BB962C8B-B14F-4D97-AF65-F5344CB8AC3E}">
        <p14:creationId xmlns:p14="http://schemas.microsoft.com/office/powerpoint/2010/main" val="34843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are other aspects are parts of a specific culture? Wait for responses before advancing slide. What other types of culture are there. Wait for responses. (PLEASE someone say, “police culture.” Have fun with this one. Tell stories.</a:t>
            </a:r>
          </a:p>
        </p:txBody>
      </p:sp>
      <p:sp>
        <p:nvSpPr>
          <p:cNvPr id="4" name="Slide Number Placeholder 3"/>
          <p:cNvSpPr>
            <a:spLocks noGrp="1"/>
          </p:cNvSpPr>
          <p:nvPr>
            <p:ph type="sldNum" sz="quarter" idx="5"/>
          </p:nvPr>
        </p:nvSpPr>
        <p:spPr/>
        <p:txBody>
          <a:bodyPr/>
          <a:lstStyle/>
          <a:p>
            <a:fld id="{ADE4F7B0-5EA0-4581-AAA6-EEF5A718FCD6}" type="slidenum">
              <a:rPr lang="en-US" smtClean="0"/>
              <a:t>4</a:t>
            </a:fld>
            <a:endParaRPr lang="en-US"/>
          </a:p>
        </p:txBody>
      </p:sp>
    </p:spTree>
    <p:extLst>
      <p:ext uri="{BB962C8B-B14F-4D97-AF65-F5344CB8AC3E}">
        <p14:creationId xmlns:p14="http://schemas.microsoft.com/office/powerpoint/2010/main" val="37752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is “Cultural Humility?” Wait for responses before advancing slide</a:t>
            </a:r>
          </a:p>
        </p:txBody>
      </p:sp>
      <p:sp>
        <p:nvSpPr>
          <p:cNvPr id="4" name="Slide Number Placeholder 3"/>
          <p:cNvSpPr>
            <a:spLocks noGrp="1"/>
          </p:cNvSpPr>
          <p:nvPr>
            <p:ph type="sldNum" sz="quarter" idx="5"/>
          </p:nvPr>
        </p:nvSpPr>
        <p:spPr/>
        <p:txBody>
          <a:bodyPr/>
          <a:lstStyle/>
          <a:p>
            <a:fld id="{ADE4F7B0-5EA0-4581-AAA6-EEF5A718FCD6}" type="slidenum">
              <a:rPr lang="en-US" smtClean="0"/>
              <a:t>6</a:t>
            </a:fld>
            <a:endParaRPr lang="en-US"/>
          </a:p>
        </p:txBody>
      </p:sp>
    </p:spTree>
    <p:extLst>
      <p:ext uri="{BB962C8B-B14F-4D97-AF65-F5344CB8AC3E}">
        <p14:creationId xmlns:p14="http://schemas.microsoft.com/office/powerpoint/2010/main" val="132639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comes through cultural awareness. Discuss cultural awareness and how cultural humility is an expansion of that. Question: What is Cultural Humility. Wait for responses before advancing slide.</a:t>
            </a:r>
          </a:p>
        </p:txBody>
      </p:sp>
      <p:sp>
        <p:nvSpPr>
          <p:cNvPr id="4" name="Slide Number Placeholder 3"/>
          <p:cNvSpPr>
            <a:spLocks noGrp="1"/>
          </p:cNvSpPr>
          <p:nvPr>
            <p:ph type="sldNum" sz="quarter" idx="5"/>
          </p:nvPr>
        </p:nvSpPr>
        <p:spPr/>
        <p:txBody>
          <a:bodyPr/>
          <a:lstStyle/>
          <a:p>
            <a:fld id="{ADE4F7B0-5EA0-4581-AAA6-EEF5A718FCD6}" type="slidenum">
              <a:rPr lang="en-US" smtClean="0"/>
              <a:t>7</a:t>
            </a:fld>
            <a:endParaRPr lang="en-US"/>
          </a:p>
        </p:txBody>
      </p:sp>
    </p:spTree>
    <p:extLst>
      <p:ext uri="{BB962C8B-B14F-4D97-AF65-F5344CB8AC3E}">
        <p14:creationId xmlns:p14="http://schemas.microsoft.com/office/powerpoint/2010/main" val="377813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importance of officer safety regarding embracing other cultures. Tell story about how men in male dominated cultures might attempt to exit their vehicles during routine traffic stops, or how women in male dominated cultures would rather speak with a female officer. Every connection we make is an opportunity to gain trust</a:t>
            </a:r>
          </a:p>
        </p:txBody>
      </p:sp>
      <p:sp>
        <p:nvSpPr>
          <p:cNvPr id="4" name="Slide Number Placeholder 3"/>
          <p:cNvSpPr>
            <a:spLocks noGrp="1"/>
          </p:cNvSpPr>
          <p:nvPr>
            <p:ph type="sldNum" sz="quarter" idx="5"/>
          </p:nvPr>
        </p:nvSpPr>
        <p:spPr/>
        <p:txBody>
          <a:bodyPr/>
          <a:lstStyle/>
          <a:p>
            <a:fld id="{ADE4F7B0-5EA0-4581-AAA6-EEF5A718FCD6}" type="slidenum">
              <a:rPr lang="en-US" smtClean="0"/>
              <a:t>8</a:t>
            </a:fld>
            <a:endParaRPr lang="en-US"/>
          </a:p>
        </p:txBody>
      </p:sp>
    </p:spTree>
    <p:extLst>
      <p:ext uri="{BB962C8B-B14F-4D97-AF65-F5344CB8AC3E}">
        <p14:creationId xmlns:p14="http://schemas.microsoft.com/office/powerpoint/2010/main" val="95312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4888-B2BD-CDAA-3CF7-FDD2F0B53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13FFD3-4618-4C33-3B60-717173DA0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E316C6-8E85-79A8-0259-CF98C390526A}"/>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5" name="Footer Placeholder 4">
            <a:extLst>
              <a:ext uri="{FF2B5EF4-FFF2-40B4-BE49-F238E27FC236}">
                <a16:creationId xmlns:a16="http://schemas.microsoft.com/office/drawing/2014/main" id="{83C3C641-E4F4-F641-9190-0C3A6ACE2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196A0-2ABF-6D92-D748-141632A163B6}"/>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2923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753D-7124-451A-A09B-3B0C615C2F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815AE9-9658-C3E2-EEE9-0A3FF613A2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5178-D0F0-6204-18E4-5AC194DDCCDF}"/>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5" name="Footer Placeholder 4">
            <a:extLst>
              <a:ext uri="{FF2B5EF4-FFF2-40B4-BE49-F238E27FC236}">
                <a16:creationId xmlns:a16="http://schemas.microsoft.com/office/drawing/2014/main" id="{301F3AA0-C362-E903-CB63-85AB6942A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12AC3-9A44-0E0F-B178-060F926DFC62}"/>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52677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72506-1A5A-D0A4-DAFC-E7914F804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F5B188-EA76-E65C-2DFB-EB4A36117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0FB70-F0DB-A5DF-DA1C-29EB7BA2C109}"/>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5" name="Footer Placeholder 4">
            <a:extLst>
              <a:ext uri="{FF2B5EF4-FFF2-40B4-BE49-F238E27FC236}">
                <a16:creationId xmlns:a16="http://schemas.microsoft.com/office/drawing/2014/main" id="{C42D6A71-1389-C77C-B73A-22B4CA461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51A8A-AC63-AF1C-CC1F-F705B2127751}"/>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106719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8FE-D108-585E-A248-FC5E56ED7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7E745D-D389-139A-34E0-74CBE8D44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4EDF3-58EB-DF56-3240-EF9CB0D5F9E4}"/>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5" name="Footer Placeholder 4">
            <a:extLst>
              <a:ext uri="{FF2B5EF4-FFF2-40B4-BE49-F238E27FC236}">
                <a16:creationId xmlns:a16="http://schemas.microsoft.com/office/drawing/2014/main" id="{13F53AA8-78EA-BBAA-8725-B5787F119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5D66A-B8EE-C5E4-5BA4-01D6BB5FFD4D}"/>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40036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2206-3B8E-EBB1-15C7-0A55FCF09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9BD1C-CF7D-7511-23DC-8075CD5F7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B2879-DA9F-0176-789D-8E1DA1821363}"/>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5" name="Footer Placeholder 4">
            <a:extLst>
              <a:ext uri="{FF2B5EF4-FFF2-40B4-BE49-F238E27FC236}">
                <a16:creationId xmlns:a16="http://schemas.microsoft.com/office/drawing/2014/main" id="{EEA3EB12-9369-0EAA-B1B8-0A92FB74B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9A898-0E16-C15F-8F7D-0F0573890D6A}"/>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71684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38BB-36AB-9981-914D-E678E0E3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5D2C47-E4C9-4DE7-BC9D-2E3D1A6F33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36DB4-04A3-0284-DF7E-6DCAA83F2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8E992-FDF6-442C-F66E-086742FC90E5}"/>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6" name="Footer Placeholder 5">
            <a:extLst>
              <a:ext uri="{FF2B5EF4-FFF2-40B4-BE49-F238E27FC236}">
                <a16:creationId xmlns:a16="http://schemas.microsoft.com/office/drawing/2014/main" id="{140D3031-C759-26FB-BF94-3521D1CEF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DA460-1AEA-128E-3316-D228AC66F43F}"/>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249936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8ADB-FCDC-8E1B-B168-A8CFEBCFF3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04CEBA-0480-A46B-B112-8B9027EEB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BDAFBC-CA31-DA60-BF0C-C5DB23BC71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34C7A-025F-5D5E-4224-128AE7647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86901F-D9A7-BA07-3C96-6EC090753E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A26596-B41F-2E6F-4492-8C030D82523D}"/>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8" name="Footer Placeholder 7">
            <a:extLst>
              <a:ext uri="{FF2B5EF4-FFF2-40B4-BE49-F238E27FC236}">
                <a16:creationId xmlns:a16="http://schemas.microsoft.com/office/drawing/2014/main" id="{6BFF6085-4F59-0DB7-D99B-F4F574C6F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434690-C9B8-F1A7-9533-8E9F9C252F77}"/>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10512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7244-2FD1-EA5F-0226-EAC66342BB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9EAF41-F9AB-1E36-062F-1F674A93B875}"/>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4" name="Footer Placeholder 3">
            <a:extLst>
              <a:ext uri="{FF2B5EF4-FFF2-40B4-BE49-F238E27FC236}">
                <a16:creationId xmlns:a16="http://schemas.microsoft.com/office/drawing/2014/main" id="{43944C7A-DBF5-77C3-9EF8-3345200DE5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A0B590-23FD-6C12-92A3-3E0A4948AB04}"/>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143183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99974-500C-98A4-1707-8B4C8AE8D887}"/>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3" name="Footer Placeholder 2">
            <a:extLst>
              <a:ext uri="{FF2B5EF4-FFF2-40B4-BE49-F238E27FC236}">
                <a16:creationId xmlns:a16="http://schemas.microsoft.com/office/drawing/2014/main" id="{0723C271-D4E5-941C-0494-26AED2ED99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2E0B5-CED2-3BB5-D81F-1038C2DEDF68}"/>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96868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5901-6BC6-AE17-2406-51D450E77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02253A-4D7C-92E8-00BE-0801D982C9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89B7F5-4A3B-4AFD-24C4-BB5E53BAC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A953B-6FF7-77B4-F79C-AB63AEE24D4C}"/>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6" name="Footer Placeholder 5">
            <a:extLst>
              <a:ext uri="{FF2B5EF4-FFF2-40B4-BE49-F238E27FC236}">
                <a16:creationId xmlns:a16="http://schemas.microsoft.com/office/drawing/2014/main" id="{0FE81B5F-7AE2-1757-824A-E3F875628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DCDC-4686-2EB3-7287-0E702D15CCB8}"/>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387481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163A-E675-A419-9D60-72B13D94D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443102-3F88-84E5-9761-BF327109D7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902821-6715-2046-B165-440430A93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D7DA1-6918-0A03-610C-F84F258EE021}"/>
              </a:ext>
            </a:extLst>
          </p:cNvPr>
          <p:cNvSpPr>
            <a:spLocks noGrp="1"/>
          </p:cNvSpPr>
          <p:nvPr>
            <p:ph type="dt" sz="half" idx="10"/>
          </p:nvPr>
        </p:nvSpPr>
        <p:spPr/>
        <p:txBody>
          <a:bodyPr/>
          <a:lstStyle/>
          <a:p>
            <a:fld id="{D13D396B-B7B9-45EE-8115-D2A3AE1B8A68}" type="datetimeFigureOut">
              <a:rPr lang="en-US" smtClean="0"/>
              <a:t>11/29/2023</a:t>
            </a:fld>
            <a:endParaRPr lang="en-US"/>
          </a:p>
        </p:txBody>
      </p:sp>
      <p:sp>
        <p:nvSpPr>
          <p:cNvPr id="6" name="Footer Placeholder 5">
            <a:extLst>
              <a:ext uri="{FF2B5EF4-FFF2-40B4-BE49-F238E27FC236}">
                <a16:creationId xmlns:a16="http://schemas.microsoft.com/office/drawing/2014/main" id="{B9AE5D5E-3100-0BBC-1DED-1BA8A0137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C386F-3FE2-7505-7F11-121D03E2066C}"/>
              </a:ext>
            </a:extLst>
          </p:cNvPr>
          <p:cNvSpPr>
            <a:spLocks noGrp="1"/>
          </p:cNvSpPr>
          <p:nvPr>
            <p:ph type="sldNum" sz="quarter" idx="12"/>
          </p:nvPr>
        </p:nvSpPr>
        <p:spPr/>
        <p:txBody>
          <a:bodyPr/>
          <a:lstStyle/>
          <a:p>
            <a:fld id="{C6DD7501-3550-41F1-9708-A120419AEBA2}" type="slidenum">
              <a:rPr lang="en-US" smtClean="0"/>
              <a:t>‹#›</a:t>
            </a:fld>
            <a:endParaRPr lang="en-US"/>
          </a:p>
        </p:txBody>
      </p:sp>
    </p:spTree>
    <p:extLst>
      <p:ext uri="{BB962C8B-B14F-4D97-AF65-F5344CB8AC3E}">
        <p14:creationId xmlns:p14="http://schemas.microsoft.com/office/powerpoint/2010/main" val="122797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9593A-B3E6-2B4E-AD9F-9B168EF30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2CFF84-4C28-9BC1-B07D-6B69A5023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F3F71-993D-D7F2-B1A0-1AE0AC3A5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D396B-B7B9-45EE-8115-D2A3AE1B8A68}" type="datetimeFigureOut">
              <a:rPr lang="en-US" smtClean="0"/>
              <a:t>11/29/2023</a:t>
            </a:fld>
            <a:endParaRPr lang="en-US"/>
          </a:p>
        </p:txBody>
      </p:sp>
      <p:sp>
        <p:nvSpPr>
          <p:cNvPr id="5" name="Footer Placeholder 4">
            <a:extLst>
              <a:ext uri="{FF2B5EF4-FFF2-40B4-BE49-F238E27FC236}">
                <a16:creationId xmlns:a16="http://schemas.microsoft.com/office/drawing/2014/main" id="{71F73068-AF23-9465-9E7D-E3B3F9AF9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3C0AF9-9EA7-7877-C8ED-1C10C834E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D7501-3550-41F1-9708-A120419AEBA2}" type="slidenum">
              <a:rPr lang="en-US" smtClean="0"/>
              <a:t>‹#›</a:t>
            </a:fld>
            <a:endParaRPr lang="en-US"/>
          </a:p>
        </p:txBody>
      </p:sp>
    </p:spTree>
    <p:extLst>
      <p:ext uri="{BB962C8B-B14F-4D97-AF65-F5344CB8AC3E}">
        <p14:creationId xmlns:p14="http://schemas.microsoft.com/office/powerpoint/2010/main" val="307903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allthetropes.org/wiki/Elvis_Presle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AEBA3-30DE-F0E8-8651-0B1FC4B38A02}"/>
              </a:ext>
            </a:extLst>
          </p:cNvPr>
          <p:cNvSpPr>
            <a:spLocks noGrp="1"/>
          </p:cNvSpPr>
          <p:nvPr>
            <p:ph type="ctrTitle"/>
          </p:nvPr>
        </p:nvSpPr>
        <p:spPr>
          <a:xfrm>
            <a:off x="6194716" y="739978"/>
            <a:ext cx="5334930" cy="3004145"/>
          </a:xfrm>
        </p:spPr>
        <p:txBody>
          <a:bodyPr>
            <a:normAutofit/>
          </a:bodyPr>
          <a:lstStyle/>
          <a:p>
            <a:r>
              <a:rPr lang="en-US" sz="5100"/>
              <a:t>Cultural Humility and </a:t>
            </a:r>
            <a:br>
              <a:rPr lang="en-US" sz="5100"/>
            </a:br>
            <a:r>
              <a:rPr lang="en-US" sz="5100"/>
              <a:t>Crisis Intervention</a:t>
            </a:r>
          </a:p>
        </p:txBody>
      </p:sp>
      <p:sp>
        <p:nvSpPr>
          <p:cNvPr id="3" name="Subtitle 2">
            <a:extLst>
              <a:ext uri="{FF2B5EF4-FFF2-40B4-BE49-F238E27FC236}">
                <a16:creationId xmlns:a16="http://schemas.microsoft.com/office/drawing/2014/main" id="{C260AEC1-289B-1275-9079-317EAB7C04F8}"/>
              </a:ext>
            </a:extLst>
          </p:cNvPr>
          <p:cNvSpPr>
            <a:spLocks noGrp="1"/>
          </p:cNvSpPr>
          <p:nvPr>
            <p:ph type="subTitle" idx="1"/>
          </p:nvPr>
        </p:nvSpPr>
        <p:spPr>
          <a:xfrm>
            <a:off x="6194715" y="3836197"/>
            <a:ext cx="5334931" cy="2189214"/>
          </a:xfrm>
        </p:spPr>
        <p:txBody>
          <a:bodyPr>
            <a:normAutofit/>
          </a:bodyPr>
          <a:lstStyle/>
          <a:p>
            <a:r>
              <a:rPr lang="en-US" dirty="0"/>
              <a:t>James Fitzgerald</a:t>
            </a:r>
            <a:br>
              <a:rPr lang="en-US" dirty="0"/>
            </a:br>
            <a:r>
              <a:rPr lang="en-US" dirty="0"/>
              <a:t>Deerfield Police Department</a:t>
            </a: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bstract background of mesh">
            <a:extLst>
              <a:ext uri="{FF2B5EF4-FFF2-40B4-BE49-F238E27FC236}">
                <a16:creationId xmlns:a16="http://schemas.microsoft.com/office/drawing/2014/main" id="{C65B0F96-C143-9841-75BB-402CFAB4767E}"/>
              </a:ext>
            </a:extLst>
          </p:cNvPr>
          <p:cNvPicPr>
            <a:picLocks noChangeAspect="1"/>
          </p:cNvPicPr>
          <p:nvPr/>
        </p:nvPicPr>
        <p:blipFill rotWithShape="1">
          <a:blip r:embed="rId2">
            <a:extLst>
              <a:ext uri="{28A0092B-C50C-407E-A947-70E740481C1C}">
                <a14:useLocalDpi xmlns:a14="http://schemas.microsoft.com/office/drawing/2010/main" val="0"/>
              </a:ext>
            </a:extLst>
          </a:blip>
          <a:srcRect l="33250"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6821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Interior of dark warehouse">
            <a:extLst>
              <a:ext uri="{FF2B5EF4-FFF2-40B4-BE49-F238E27FC236}">
                <a16:creationId xmlns:a16="http://schemas.microsoft.com/office/drawing/2014/main" id="{87D0A5D5-96BE-182A-4CA1-36B21AFAC5A4}"/>
              </a:ext>
            </a:extLst>
          </p:cNvPr>
          <p:cNvPicPr>
            <a:picLocks noChangeAspect="1"/>
          </p:cNvPicPr>
          <p:nvPr/>
        </p:nvPicPr>
        <p:blipFill rotWithShape="1">
          <a:blip r:embed="rId2">
            <a:alphaModFix amt="60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B0976480-1F16-974B-05A1-32DA119317EC}"/>
              </a:ext>
            </a:extLst>
          </p:cNvPr>
          <p:cNvSpPr>
            <a:spLocks noGrp="1"/>
          </p:cNvSpPr>
          <p:nvPr>
            <p:ph type="title"/>
          </p:nvPr>
        </p:nvSpPr>
        <p:spPr>
          <a:xfrm>
            <a:off x="841248" y="600427"/>
            <a:ext cx="9875520" cy="3299902"/>
          </a:xfrm>
        </p:spPr>
        <p:txBody>
          <a:bodyPr vert="horz" lIns="91440" tIns="45720" rIns="91440" bIns="45720" rtlCol="0" anchor="b">
            <a:normAutofit/>
          </a:bodyPr>
          <a:lstStyle/>
          <a:p>
            <a:pPr algn="ctr"/>
            <a:r>
              <a:rPr lang="en-US" sz="8200" dirty="0">
                <a:solidFill>
                  <a:srgbClr val="FFFFFF"/>
                </a:solidFill>
              </a:rPr>
              <a:t>Be “HUMBLE”</a:t>
            </a:r>
          </a:p>
        </p:txBody>
      </p:sp>
    </p:spTree>
    <p:extLst>
      <p:ext uri="{BB962C8B-B14F-4D97-AF65-F5344CB8AC3E}">
        <p14:creationId xmlns:p14="http://schemas.microsoft.com/office/powerpoint/2010/main" val="25344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8" name="Freeform: Shape 1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1"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Oval 24">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3A71FA7-C192-8384-6686-C75E978FAFC3}"/>
              </a:ext>
            </a:extLst>
          </p:cNvPr>
          <p:cNvSpPr txBox="1"/>
          <p:nvPr/>
        </p:nvSpPr>
        <p:spPr>
          <a:xfrm>
            <a:off x="5652327" y="655672"/>
            <a:ext cx="6377968" cy="435133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solidFill>
                  <a:schemeClr val="bg1"/>
                </a:solidFill>
              </a:rPr>
              <a:t>H -</a:t>
            </a:r>
            <a:r>
              <a:rPr lang="en-US" sz="2400" b="1" dirty="0">
                <a:solidFill>
                  <a:schemeClr val="bg1"/>
                </a:solidFill>
              </a:rPr>
              <a:t>H</a:t>
            </a:r>
            <a:r>
              <a:rPr lang="en-US" sz="2400" dirty="0">
                <a:solidFill>
                  <a:schemeClr val="bg1"/>
                </a:solidFill>
              </a:rPr>
              <a:t>umble about our biases and assumptions</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U - </a:t>
            </a:r>
            <a:r>
              <a:rPr lang="en-US" sz="2400" b="1" dirty="0">
                <a:solidFill>
                  <a:schemeClr val="bg1"/>
                </a:solidFill>
              </a:rPr>
              <a:t>U</a:t>
            </a:r>
            <a:r>
              <a:rPr lang="en-US" sz="2400" dirty="0">
                <a:solidFill>
                  <a:schemeClr val="bg1"/>
                </a:solidFill>
              </a:rPr>
              <a:t>nderstand our own background and culture</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M -</a:t>
            </a:r>
            <a:r>
              <a:rPr lang="en-US" sz="2400" b="1" dirty="0">
                <a:solidFill>
                  <a:schemeClr val="bg1"/>
                </a:solidFill>
              </a:rPr>
              <a:t>M</a:t>
            </a:r>
            <a:r>
              <a:rPr lang="en-US" sz="2400" dirty="0">
                <a:solidFill>
                  <a:schemeClr val="bg1"/>
                </a:solidFill>
              </a:rPr>
              <a:t>otivate ourselves to learn about other cultures</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B - </a:t>
            </a:r>
            <a:r>
              <a:rPr lang="en-US" sz="2400" b="1" dirty="0">
                <a:solidFill>
                  <a:schemeClr val="bg1"/>
                </a:solidFill>
              </a:rPr>
              <a:t>B</a:t>
            </a:r>
            <a:r>
              <a:rPr lang="en-US" sz="2400" dirty="0">
                <a:solidFill>
                  <a:schemeClr val="bg1"/>
                </a:solidFill>
              </a:rPr>
              <a:t>egin to incorporate this knowledge into our everyday work</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L - </a:t>
            </a:r>
            <a:r>
              <a:rPr lang="en-US" sz="2400" b="1" dirty="0">
                <a:solidFill>
                  <a:schemeClr val="bg1"/>
                </a:solidFill>
              </a:rPr>
              <a:t>L</a:t>
            </a:r>
            <a:r>
              <a:rPr lang="en-US" sz="2400" dirty="0">
                <a:solidFill>
                  <a:schemeClr val="bg1"/>
                </a:solidFill>
              </a:rPr>
              <a:t>ifelong commitment to learning</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E -</a:t>
            </a:r>
            <a:r>
              <a:rPr lang="en-US" sz="2400" b="1" dirty="0">
                <a:solidFill>
                  <a:schemeClr val="bg1"/>
                </a:solidFill>
              </a:rPr>
              <a:t>E</a:t>
            </a:r>
            <a:r>
              <a:rPr lang="en-US" sz="2400" dirty="0">
                <a:solidFill>
                  <a:schemeClr val="bg1"/>
                </a:solidFill>
              </a:rPr>
              <a:t>mphasize respect and Empathy</a:t>
            </a:r>
          </a:p>
        </p:txBody>
      </p:sp>
      <p:grpSp>
        <p:nvGrpSpPr>
          <p:cNvPr id="29"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0" name="Freeform: Shape 29">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126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0269FA58-F6D9-EF48-3B42-572276525CCF}"/>
              </a:ext>
            </a:extLst>
          </p:cNvPr>
          <p:cNvSpPr>
            <a:spLocks noGrp="1"/>
          </p:cNvSpPr>
          <p:nvPr>
            <p:ph type="title"/>
          </p:nvPr>
        </p:nvSpPr>
        <p:spPr>
          <a:xfrm>
            <a:off x="838200" y="1120676"/>
            <a:ext cx="6487194" cy="2308324"/>
          </a:xfrm>
        </p:spPr>
        <p:txBody>
          <a:bodyPr vert="horz" lIns="91440" tIns="45720" rIns="91440" bIns="45720" rtlCol="0" anchor="b">
            <a:normAutofit/>
          </a:bodyPr>
          <a:lstStyle/>
          <a:p>
            <a:r>
              <a:rPr lang="en-US" sz="7200" kern="1200" dirty="0">
                <a:solidFill>
                  <a:schemeClr val="bg1"/>
                </a:solidFill>
                <a:latin typeface="+mj-lt"/>
                <a:ea typeface="+mj-ea"/>
                <a:cs typeface="+mj-cs"/>
              </a:rPr>
              <a:t>Thank you ver</a:t>
            </a:r>
            <a:r>
              <a:rPr lang="en-US" sz="7200" dirty="0">
                <a:solidFill>
                  <a:schemeClr val="bg1"/>
                </a:solidFill>
              </a:rPr>
              <a:t>y much!</a:t>
            </a:r>
            <a:endParaRPr lang="en-US" sz="7200" kern="1200" dirty="0">
              <a:solidFill>
                <a:schemeClr val="bg1"/>
              </a:solidFill>
              <a:latin typeface="+mj-lt"/>
              <a:ea typeface="+mj-ea"/>
              <a:cs typeface="+mj-cs"/>
            </a:endParaRPr>
          </a:p>
        </p:txBody>
      </p:sp>
      <p:pic>
        <p:nvPicPr>
          <p:cNvPr id="9" name="Picture 8" descr="A close-up of a person&#10;&#10;Description automatically generated">
            <a:extLst>
              <a:ext uri="{FF2B5EF4-FFF2-40B4-BE49-F238E27FC236}">
                <a16:creationId xmlns:a16="http://schemas.microsoft.com/office/drawing/2014/main" id="{51E0D3F3-26D8-5D1C-631E-69CBA18525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958" y="352659"/>
            <a:ext cx="3891642" cy="3891642"/>
          </a:xfrm>
          <a:prstGeom prst="rect">
            <a:avLst/>
          </a:prstGeom>
        </p:spPr>
      </p:pic>
      <p:sp>
        <p:nvSpPr>
          <p:cNvPr id="17" name="TextBox 16">
            <a:extLst>
              <a:ext uri="{FF2B5EF4-FFF2-40B4-BE49-F238E27FC236}">
                <a16:creationId xmlns:a16="http://schemas.microsoft.com/office/drawing/2014/main" id="{15A14FF6-4C54-0B26-1813-66A56A348E38}"/>
              </a:ext>
            </a:extLst>
          </p:cNvPr>
          <p:cNvSpPr txBox="1"/>
          <p:nvPr/>
        </p:nvSpPr>
        <p:spPr>
          <a:xfrm>
            <a:off x="6623958" y="4696059"/>
            <a:ext cx="3891642" cy="230832"/>
          </a:xfrm>
          <a:prstGeom prst="rect">
            <a:avLst/>
          </a:prstGeom>
          <a:noFill/>
        </p:spPr>
        <p:txBody>
          <a:bodyPr wrap="square" rtlCol="0">
            <a:spAutoFit/>
          </a:bodyPr>
          <a:lstStyle/>
          <a:p>
            <a:r>
              <a:rPr lang="en-US" sz="900">
                <a:hlinkClick r:id="rId4" tooltip="https://allthetropes.org/wiki/Elvis_Presley"/>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12178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1F7D3-7FA0-057A-3B3B-E5AECCEFCE00}"/>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Learning Objectives</a:t>
            </a:r>
            <a:br>
              <a:rPr lang="en-US">
                <a:solidFill>
                  <a:schemeClr val="bg1"/>
                </a:solidFill>
              </a:rPr>
            </a:br>
            <a:br>
              <a:rPr lang="en-US">
                <a:solidFill>
                  <a:schemeClr val="bg1"/>
                </a:solidFill>
              </a:rPr>
            </a:b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5"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D65E97C-F414-E2C9-EABC-B53618BDAE92}"/>
              </a:ext>
            </a:extLst>
          </p:cNvPr>
          <p:cNvSpPr>
            <a:spLocks noGrp="1"/>
          </p:cNvSpPr>
          <p:nvPr>
            <p:ph idx="1"/>
          </p:nvPr>
        </p:nvSpPr>
        <p:spPr>
          <a:xfrm>
            <a:off x="6234868" y="1130846"/>
            <a:ext cx="5217173" cy="4351338"/>
          </a:xfrm>
        </p:spPr>
        <p:txBody>
          <a:bodyPr>
            <a:normAutofit/>
          </a:bodyPr>
          <a:lstStyle/>
          <a:p>
            <a:pPr marL="0" indent="0">
              <a:buNone/>
            </a:pPr>
            <a:endParaRPr lang="en-US">
              <a:solidFill>
                <a:schemeClr val="bg1"/>
              </a:solidFill>
            </a:endParaRPr>
          </a:p>
          <a:p>
            <a:pPr marL="0" indent="0">
              <a:buNone/>
            </a:pPr>
            <a:r>
              <a:rPr lang="en-US">
                <a:solidFill>
                  <a:schemeClr val="bg1"/>
                </a:solidFill>
              </a:rPr>
              <a:t>At the end of this presentation, participants will be able to:</a:t>
            </a:r>
          </a:p>
          <a:p>
            <a:pPr marL="0" indent="0">
              <a:buNone/>
            </a:pPr>
            <a:endParaRPr lang="en-US">
              <a:solidFill>
                <a:schemeClr val="bg1"/>
              </a:solidFill>
            </a:endParaRPr>
          </a:p>
          <a:p>
            <a:r>
              <a:rPr lang="en-US">
                <a:solidFill>
                  <a:schemeClr val="bg1"/>
                </a:solidFill>
              </a:rPr>
              <a:t>Define Cultural Humility</a:t>
            </a:r>
          </a:p>
          <a:p>
            <a:r>
              <a:rPr lang="en-US">
                <a:solidFill>
                  <a:schemeClr val="bg1"/>
                </a:solidFill>
              </a:rPr>
              <a:t>Relate Cultural Humility to Crisis Intervention</a:t>
            </a:r>
          </a:p>
          <a:p>
            <a:r>
              <a:rPr lang="en-US">
                <a:solidFill>
                  <a:schemeClr val="bg1"/>
                </a:solidFill>
              </a:rPr>
              <a:t>Implement Cultural Humility into everyday work</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8615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8FD88-1A2B-D069-8012-6736B92B8D20}"/>
              </a:ext>
            </a:extLst>
          </p:cNvPr>
          <p:cNvSpPr>
            <a:spLocks noGrp="1"/>
          </p:cNvSpPr>
          <p:nvPr>
            <p:ph idx="1"/>
          </p:nvPr>
        </p:nvSpPr>
        <p:spPr>
          <a:xfrm>
            <a:off x="1392667" y="859972"/>
            <a:ext cx="9406666" cy="5065129"/>
          </a:xfrm>
        </p:spPr>
        <p:txBody>
          <a:bodyPr>
            <a:normAutofit/>
          </a:bodyPr>
          <a:lstStyle/>
          <a:p>
            <a:pPr marL="0" indent="0">
              <a:buNone/>
            </a:pPr>
            <a:r>
              <a:rPr lang="en-US" sz="3200" dirty="0">
                <a:solidFill>
                  <a:schemeClr val="bg1"/>
                </a:solidFill>
              </a:rPr>
              <a:t>Merriam Webster defines culture as “the integrated pattern of human knowledge, belief, and behavior that depends on man’s capacity for learning and transmitting knowledge to succeeding generations.” </a:t>
            </a:r>
          </a:p>
          <a:p>
            <a:pPr marL="0" indent="0">
              <a:buNone/>
            </a:pPr>
            <a:endParaRPr lang="en-US" dirty="0">
              <a:solidFill>
                <a:schemeClr val="bg1"/>
              </a:solidFill>
            </a:endParaRPr>
          </a:p>
          <a:p>
            <a:pPr marL="0" indent="0">
              <a:buNone/>
            </a:pPr>
            <a:endParaRPr lang="en-US" sz="2000" dirty="0">
              <a:solidFill>
                <a:schemeClr val="bg1"/>
              </a:solidFill>
            </a:endParaRPr>
          </a:p>
          <a:p>
            <a:pPr marL="0" indent="0">
              <a:buNone/>
            </a:pPr>
            <a:r>
              <a:rPr lang="en-US" sz="3200" dirty="0">
                <a:solidFill>
                  <a:schemeClr val="bg1"/>
                </a:solidFill>
              </a:rPr>
              <a:t>It can also be defined as “the customary beliefs, social norms, and material traits of a racial, religious, or social group that have a set of shared values, attitudes, values, and practices.”</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76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ulture&#10;&#10;Description automatically generated">
            <a:extLst>
              <a:ext uri="{FF2B5EF4-FFF2-40B4-BE49-F238E27FC236}">
                <a16:creationId xmlns:a16="http://schemas.microsoft.com/office/drawing/2014/main" id="{8E8AF544-4AAF-FE86-0A50-055FF541C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378" y="521448"/>
            <a:ext cx="9143244" cy="5815103"/>
          </a:xfrm>
          <a:prstGeom prst="rect">
            <a:avLst/>
          </a:prstGeom>
        </p:spPr>
      </p:pic>
    </p:spTree>
    <p:extLst>
      <p:ext uri="{BB962C8B-B14F-4D97-AF65-F5344CB8AC3E}">
        <p14:creationId xmlns:p14="http://schemas.microsoft.com/office/powerpoint/2010/main" val="233989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633D2-BD2A-A122-9672-28D793C9A2FE}"/>
              </a:ext>
            </a:extLst>
          </p:cNvPr>
          <p:cNvSpPr>
            <a:spLocks noGrp="1"/>
          </p:cNvSpPr>
          <p:nvPr>
            <p:ph type="title"/>
          </p:nvPr>
        </p:nvSpPr>
        <p:spPr>
          <a:xfrm>
            <a:off x="1102368" y="1877492"/>
            <a:ext cx="4030132" cy="3215373"/>
          </a:xfrm>
        </p:spPr>
        <p:txBody>
          <a:bodyPr>
            <a:normAutofit/>
          </a:bodyPr>
          <a:lstStyle/>
          <a:p>
            <a:pPr algn="ctr"/>
            <a:r>
              <a:rPr lang="en-US" dirty="0">
                <a:solidFill>
                  <a:schemeClr val="bg1"/>
                </a:solidFill>
              </a:rPr>
              <a:t>Aspects that affect culture</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89C06A3-1A6F-C5B6-D21B-8413F98C70F7}"/>
              </a:ext>
            </a:extLst>
          </p:cNvPr>
          <p:cNvSpPr>
            <a:spLocks noGrp="1"/>
          </p:cNvSpPr>
          <p:nvPr>
            <p:ph idx="1"/>
          </p:nvPr>
        </p:nvSpPr>
        <p:spPr>
          <a:xfrm>
            <a:off x="6234868" y="1130846"/>
            <a:ext cx="5217173" cy="4351338"/>
          </a:xfrm>
        </p:spPr>
        <p:txBody>
          <a:bodyPr>
            <a:normAutofit/>
          </a:bodyPr>
          <a:lstStyle/>
          <a:p>
            <a:pPr marL="0" indent="0">
              <a:buNone/>
            </a:pPr>
            <a:r>
              <a:rPr lang="en-US" dirty="0">
                <a:solidFill>
                  <a:schemeClr val="bg1"/>
                </a:solidFill>
              </a:rPr>
              <a:t>Gender Roles</a:t>
            </a:r>
          </a:p>
          <a:p>
            <a:pPr marL="0" indent="0">
              <a:buNone/>
            </a:pPr>
            <a:r>
              <a:rPr lang="en-US" dirty="0">
                <a:solidFill>
                  <a:schemeClr val="bg1"/>
                </a:solidFill>
              </a:rPr>
              <a:t>Socio-economic Status</a:t>
            </a:r>
          </a:p>
          <a:p>
            <a:pPr marL="0" indent="0">
              <a:buNone/>
            </a:pPr>
            <a:r>
              <a:rPr lang="en-US" dirty="0">
                <a:solidFill>
                  <a:schemeClr val="bg1"/>
                </a:solidFill>
              </a:rPr>
              <a:t>Values</a:t>
            </a:r>
          </a:p>
          <a:p>
            <a:pPr marL="0" indent="0">
              <a:buNone/>
            </a:pPr>
            <a:r>
              <a:rPr lang="en-US" dirty="0">
                <a:solidFill>
                  <a:schemeClr val="bg1"/>
                </a:solidFill>
              </a:rPr>
              <a:t>Religion</a:t>
            </a:r>
          </a:p>
          <a:p>
            <a:pPr marL="0" indent="0">
              <a:buNone/>
            </a:pPr>
            <a:r>
              <a:rPr lang="en-US" dirty="0">
                <a:solidFill>
                  <a:schemeClr val="bg1"/>
                </a:solidFill>
              </a:rPr>
              <a:t>Heritage</a:t>
            </a:r>
          </a:p>
          <a:p>
            <a:pPr marL="0" indent="0">
              <a:buNone/>
            </a:pPr>
            <a:r>
              <a:rPr lang="en-US" dirty="0">
                <a:solidFill>
                  <a:schemeClr val="bg1"/>
                </a:solidFill>
              </a:rPr>
              <a:t>Gestures</a:t>
            </a:r>
          </a:p>
          <a:p>
            <a:pPr marL="0" indent="0">
              <a:buNone/>
            </a:pPr>
            <a:r>
              <a:rPr lang="en-US" dirty="0">
                <a:solidFill>
                  <a:schemeClr val="bg1"/>
                </a:solidFill>
              </a:rPr>
              <a:t>Biases</a:t>
            </a:r>
          </a:p>
          <a:p>
            <a:pPr marL="0" indent="0">
              <a:buNone/>
            </a:pPr>
            <a:r>
              <a:rPr lang="en-US" dirty="0">
                <a:solidFill>
                  <a:schemeClr val="bg1"/>
                </a:solidFill>
              </a:rPr>
              <a:t>Attitude towards weather</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674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 name="Rectangle 229">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6528" y="642902"/>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5608F6B8-DDC9-422E-B241-3222341D7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5931" y="631672"/>
            <a:ext cx="5290997" cy="529099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0502" y="536920"/>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6FE16-D873-9AED-785A-BA4866A1C79A}"/>
              </a:ext>
            </a:extLst>
          </p:cNvPr>
          <p:cNvSpPr>
            <a:spLocks noGrp="1"/>
          </p:cNvSpPr>
          <p:nvPr>
            <p:ph type="title"/>
          </p:nvPr>
        </p:nvSpPr>
        <p:spPr>
          <a:xfrm>
            <a:off x="3964676" y="1479558"/>
            <a:ext cx="4339988" cy="2577893"/>
          </a:xfrm>
        </p:spPr>
        <p:txBody>
          <a:bodyPr vert="horz" lIns="91440" tIns="45720" rIns="91440" bIns="45720" rtlCol="0" anchor="b">
            <a:normAutofit/>
          </a:bodyPr>
          <a:lstStyle/>
          <a:p>
            <a:pPr algn="ctr"/>
            <a:r>
              <a:rPr lang="en-US" sz="4600" kern="1200">
                <a:solidFill>
                  <a:schemeClr val="bg1"/>
                </a:solidFill>
                <a:latin typeface="+mj-lt"/>
                <a:ea typeface="+mj-ea"/>
                <a:cs typeface="+mj-cs"/>
              </a:rPr>
              <a:t>Relating Cultural Humility To Crisis Intervention</a:t>
            </a:r>
          </a:p>
        </p:txBody>
      </p:sp>
      <p:sp>
        <p:nvSpPr>
          <p:cNvPr id="238"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662598"/>
            <a:ext cx="574267" cy="5742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0" name="Graphic 212">
            <a:extLst>
              <a:ext uri="{FF2B5EF4-FFF2-40B4-BE49-F238E27FC236}">
                <a16:creationId xmlns:a16="http://schemas.microsoft.com/office/drawing/2014/main" id="{14A1FA07-A873-4AB3-8D01-CFEEEA8CA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662598"/>
            <a:ext cx="574267" cy="5742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2" name="Freeform: Shape 241">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44" name="Freeform: Shape 24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46" name="Oval 245">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901" y="457804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8" name="Oval 247">
            <a:extLst>
              <a:ext uri="{FF2B5EF4-FFF2-40B4-BE49-F238E27FC236}">
                <a16:creationId xmlns:a16="http://schemas.microsoft.com/office/drawing/2014/main" id="{331C48F7-8F88-43DC-B1A6-2967CF5AF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901" y="4578041"/>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1" name="Freeform: Shape 25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4144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28CB3E-22B9-B866-E226-2A35EFC8B8D3}"/>
              </a:ext>
            </a:extLst>
          </p:cNvPr>
          <p:cNvSpPr>
            <a:spLocks noGrp="1"/>
          </p:cNvSpPr>
          <p:nvPr>
            <p:ph idx="1"/>
          </p:nvPr>
        </p:nvSpPr>
        <p:spPr>
          <a:xfrm>
            <a:off x="6477270" y="1130846"/>
            <a:ext cx="5366387" cy="4351338"/>
          </a:xfrm>
        </p:spPr>
        <p:txBody>
          <a:bodyPr>
            <a:normAutofit lnSpcReduction="10000"/>
          </a:bodyPr>
          <a:lstStyle/>
          <a:p>
            <a:pPr marL="0" indent="0">
              <a:buNone/>
            </a:pPr>
            <a:endParaRPr lang="en-US" b="1" dirty="0">
              <a:solidFill>
                <a:schemeClr val="bg1"/>
              </a:solidFill>
            </a:endParaRPr>
          </a:p>
          <a:p>
            <a:pPr marL="0" indent="0">
              <a:buNone/>
            </a:pPr>
            <a:endParaRPr lang="en-US" sz="3200" b="1" dirty="0">
              <a:solidFill>
                <a:schemeClr val="bg1"/>
              </a:solidFill>
            </a:endParaRPr>
          </a:p>
          <a:p>
            <a:pPr marL="0" indent="0">
              <a:buNone/>
            </a:pPr>
            <a:r>
              <a:rPr lang="en-US" sz="3200" b="1" dirty="0">
                <a:solidFill>
                  <a:schemeClr val="bg1"/>
                </a:solidFill>
              </a:rPr>
              <a:t>The relationship of cultural humility and crisis intervention begins with understanding and accepting another culture’s beliefs and practices form that culture’s perspective, and not assessing the worthiness of that culture.</a:t>
            </a:r>
          </a:p>
        </p:txBody>
      </p:sp>
    </p:spTree>
    <p:extLst>
      <p:ext uri="{BB962C8B-B14F-4D97-AF65-F5344CB8AC3E}">
        <p14:creationId xmlns:p14="http://schemas.microsoft.com/office/powerpoint/2010/main" val="283750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34791-1EEF-ABEB-9C56-620833422952}"/>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Cultural Humility Involves</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5758F963-E76A-C2FE-8C1D-A24F6ACD19FD}"/>
              </a:ext>
            </a:extLst>
          </p:cNvPr>
          <p:cNvSpPr>
            <a:spLocks noGrp="1"/>
          </p:cNvSpPr>
          <p:nvPr>
            <p:ph idx="1"/>
          </p:nvPr>
        </p:nvSpPr>
        <p:spPr>
          <a:xfrm>
            <a:off x="6477270" y="1130846"/>
            <a:ext cx="5388159" cy="4351338"/>
          </a:xfrm>
        </p:spPr>
        <p:txBody>
          <a:bodyPr>
            <a:normAutofit/>
          </a:bodyPr>
          <a:lstStyle/>
          <a:p>
            <a:pPr marL="0" indent="0">
              <a:buNone/>
            </a:pPr>
            <a:r>
              <a:rPr lang="en-US" sz="2600" dirty="0">
                <a:solidFill>
                  <a:schemeClr val="bg1"/>
                </a:solidFill>
              </a:rPr>
              <a:t>The ongoing process of self exploration and self critique.</a:t>
            </a:r>
          </a:p>
          <a:p>
            <a:pPr marL="0" indent="0">
              <a:buNone/>
            </a:pPr>
            <a:endParaRPr lang="en-US" sz="2600" dirty="0">
              <a:solidFill>
                <a:schemeClr val="bg1"/>
              </a:solidFill>
            </a:endParaRPr>
          </a:p>
          <a:p>
            <a:pPr marL="0" indent="0">
              <a:buNone/>
            </a:pPr>
            <a:r>
              <a:rPr lang="en-US" sz="2600" dirty="0">
                <a:solidFill>
                  <a:schemeClr val="bg1"/>
                </a:solidFill>
              </a:rPr>
              <a:t>A willingness to learn from others and honoring their beliefs and values.</a:t>
            </a:r>
          </a:p>
          <a:p>
            <a:pPr marL="0" indent="0">
              <a:buNone/>
            </a:pPr>
            <a:endParaRPr lang="en-US" sz="2600" dirty="0">
              <a:solidFill>
                <a:schemeClr val="bg1"/>
              </a:solidFill>
            </a:endParaRPr>
          </a:p>
          <a:p>
            <a:pPr marL="0" indent="0">
              <a:buNone/>
            </a:pPr>
            <a:r>
              <a:rPr lang="en-US" sz="2600" dirty="0">
                <a:solidFill>
                  <a:schemeClr val="bg1"/>
                </a:solidFill>
              </a:rPr>
              <a:t>Recognizing the power imbalance that exists between Law Enforcement and the community.</a:t>
            </a:r>
          </a:p>
        </p:txBody>
      </p:sp>
    </p:spTree>
    <p:extLst>
      <p:ext uri="{BB962C8B-B14F-4D97-AF65-F5344CB8AC3E}">
        <p14:creationId xmlns:p14="http://schemas.microsoft.com/office/powerpoint/2010/main" val="109479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Hands holding each other's wrists and interlinked to form a circle">
            <a:extLst>
              <a:ext uri="{FF2B5EF4-FFF2-40B4-BE49-F238E27FC236}">
                <a16:creationId xmlns:a16="http://schemas.microsoft.com/office/drawing/2014/main" id="{855C539A-DFB9-353B-121A-A0F23280232E}"/>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287235-14EF-E2F4-6B93-AC8BF7F61BAB}"/>
              </a:ext>
            </a:extLst>
          </p:cNvPr>
          <p:cNvSpPr>
            <a:spLocks noGrp="1"/>
          </p:cNvSpPr>
          <p:nvPr>
            <p:ph type="title"/>
          </p:nvPr>
        </p:nvSpPr>
        <p:spPr>
          <a:xfrm>
            <a:off x="270419" y="2907620"/>
            <a:ext cx="9068790" cy="4331380"/>
          </a:xfrm>
        </p:spPr>
        <p:txBody>
          <a:bodyPr vert="horz" lIns="91440" tIns="45720" rIns="91440" bIns="45720" rtlCol="0" anchor="b">
            <a:normAutofit fontScale="90000"/>
          </a:bodyPr>
          <a:lstStyle/>
          <a:p>
            <a:r>
              <a:rPr lang="en-US" b="1" dirty="0">
                <a:solidFill>
                  <a:schemeClr val="bg1"/>
                </a:solidFill>
              </a:rPr>
              <a:t>Three Principles of Cultural Humility</a:t>
            </a:r>
            <a:br>
              <a:rPr lang="en-US" b="1" dirty="0">
                <a:solidFill>
                  <a:schemeClr val="bg1"/>
                </a:solidFill>
              </a:rPr>
            </a:br>
            <a:br>
              <a:rPr lang="en-US" b="1" dirty="0">
                <a:solidFill>
                  <a:schemeClr val="bg1"/>
                </a:solidFill>
              </a:rPr>
            </a:br>
            <a:r>
              <a:rPr lang="en-US" b="1" dirty="0">
                <a:solidFill>
                  <a:schemeClr val="bg1"/>
                </a:solidFill>
              </a:rPr>
              <a:t>--A lifelong commitment to learning and critical self reflection.</a:t>
            </a:r>
            <a:br>
              <a:rPr lang="en-US" b="1" dirty="0">
                <a:solidFill>
                  <a:schemeClr val="bg1"/>
                </a:solidFill>
              </a:rPr>
            </a:br>
            <a:r>
              <a:rPr lang="en-US" b="1" dirty="0">
                <a:solidFill>
                  <a:schemeClr val="bg1"/>
                </a:solidFill>
              </a:rPr>
              <a:t>--Being aware of the power imbalance that exists between law enforcement and our communities.</a:t>
            </a:r>
            <a:br>
              <a:rPr lang="en-US" b="1" dirty="0">
                <a:solidFill>
                  <a:schemeClr val="bg1"/>
                </a:solidFill>
              </a:rPr>
            </a:br>
            <a:r>
              <a:rPr lang="en-US" b="1" dirty="0">
                <a:solidFill>
                  <a:schemeClr val="bg1"/>
                </a:solidFill>
              </a:rPr>
              <a:t>--Institutional accountability and a mutually respectful partnership that is rooted in trust.</a:t>
            </a:r>
            <a:br>
              <a:rPr lang="en-US" b="1" dirty="0">
                <a:solidFill>
                  <a:schemeClr val="bg1"/>
                </a:solidFill>
              </a:rPr>
            </a:br>
            <a:br>
              <a:rPr lang="en-US" sz="1600" dirty="0">
                <a:solidFill>
                  <a:schemeClr val="bg1"/>
                </a:solidFill>
              </a:rPr>
            </a:br>
            <a:br>
              <a:rPr lang="en-US" sz="1600" dirty="0">
                <a:solidFill>
                  <a:schemeClr val="bg1"/>
                </a:solidFill>
              </a:rPr>
            </a:br>
            <a:br>
              <a:rPr lang="en-US" sz="1600" dirty="0">
                <a:solidFill>
                  <a:schemeClr val="bg1"/>
                </a:solidFill>
              </a:rPr>
            </a:br>
            <a:endParaRPr lang="en-US" sz="1600" dirty="0">
              <a:solidFill>
                <a:schemeClr val="bg1"/>
              </a:solidFill>
            </a:endParaRPr>
          </a:p>
        </p:txBody>
      </p:sp>
      <p:sp>
        <p:nvSpPr>
          <p:cNvPr id="50" name="Rectangle 4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0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515</Words>
  <Application>Microsoft Office PowerPoint</Application>
  <PresentationFormat>Widescreen</PresentationFormat>
  <Paragraphs>57</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Cultural Humility and  Crisis Intervention</vt:lpstr>
      <vt:lpstr>Learning Objectives  </vt:lpstr>
      <vt:lpstr>PowerPoint Presentation</vt:lpstr>
      <vt:lpstr>PowerPoint Presentation</vt:lpstr>
      <vt:lpstr>Aspects that affect culture</vt:lpstr>
      <vt:lpstr>Relating Cultural Humility To Crisis Intervention</vt:lpstr>
      <vt:lpstr>PowerPoint Presentation</vt:lpstr>
      <vt:lpstr>Cultural Humility Involves</vt:lpstr>
      <vt:lpstr>Three Principles of Cultural Humility  --A lifelong commitment to learning and critical self reflection. --Being aware of the power imbalance that exists between law enforcement and our communities. --Institutional accountability and a mutually respectful partnership that is rooted in trust.    </vt:lpstr>
      <vt:lpstr>Be “HUMBLE”</vt:lpstr>
      <vt:lpstr>PowerPoint Presentation</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Humility and  Crisis Intervention</dc:title>
  <dc:creator>James Fitzgerald</dc:creator>
  <cp:lastModifiedBy>James Fitzgerald</cp:lastModifiedBy>
  <cp:revision>1</cp:revision>
  <dcterms:created xsi:type="dcterms:W3CDTF">2023-11-29T08:44:58Z</dcterms:created>
  <dcterms:modified xsi:type="dcterms:W3CDTF">2023-11-29T10:48:18Z</dcterms:modified>
</cp:coreProperties>
</file>