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handoutMasterIdLst>
    <p:handoutMasterId r:id="rId35"/>
  </p:handoutMasterIdLst>
  <p:sldIdLst>
    <p:sldId id="256" r:id="rId2"/>
    <p:sldId id="299" r:id="rId3"/>
    <p:sldId id="266" r:id="rId4"/>
    <p:sldId id="295" r:id="rId5"/>
    <p:sldId id="305" r:id="rId6"/>
    <p:sldId id="302" r:id="rId7"/>
    <p:sldId id="260" r:id="rId8"/>
    <p:sldId id="307" r:id="rId9"/>
    <p:sldId id="296" r:id="rId10"/>
    <p:sldId id="261" r:id="rId11"/>
    <p:sldId id="270" r:id="rId12"/>
    <p:sldId id="257" r:id="rId13"/>
    <p:sldId id="290" r:id="rId14"/>
    <p:sldId id="258" r:id="rId15"/>
    <p:sldId id="288" r:id="rId16"/>
    <p:sldId id="303" r:id="rId17"/>
    <p:sldId id="289" r:id="rId18"/>
    <p:sldId id="265" r:id="rId19"/>
    <p:sldId id="298" r:id="rId20"/>
    <p:sldId id="309" r:id="rId21"/>
    <p:sldId id="308" r:id="rId22"/>
    <p:sldId id="297" r:id="rId23"/>
    <p:sldId id="278" r:id="rId24"/>
    <p:sldId id="264" r:id="rId25"/>
    <p:sldId id="301" r:id="rId26"/>
    <p:sldId id="281" r:id="rId27"/>
    <p:sldId id="304" r:id="rId28"/>
    <p:sldId id="291" r:id="rId29"/>
    <p:sldId id="292" r:id="rId30"/>
    <p:sldId id="293" r:id="rId31"/>
    <p:sldId id="269" r:id="rId32"/>
    <p:sldId id="300"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8193" autoAdjust="0"/>
  </p:normalViewPr>
  <p:slideViewPr>
    <p:cSldViewPr>
      <p:cViewPr varScale="1">
        <p:scale>
          <a:sx n="64" d="100"/>
          <a:sy n="64" d="100"/>
        </p:scale>
        <p:origin x="-1338" y="-102"/>
      </p:cViewPr>
      <p:guideLst>
        <p:guide orient="horz" pos="2160"/>
        <p:guide pos="2880"/>
      </p:guideLst>
    </p:cSldViewPr>
  </p:slideViewPr>
  <p:outlineViewPr>
    <p:cViewPr>
      <p:scale>
        <a:sx n="33" d="100"/>
        <a:sy n="33" d="100"/>
      </p:scale>
      <p:origin x="36" y="18246"/>
    </p:cViewPr>
  </p:outlineViewPr>
  <p:notesTextViewPr>
    <p:cViewPr>
      <p:scale>
        <a:sx n="1" d="1"/>
        <a:sy n="1" d="1"/>
      </p:scale>
      <p:origin x="0" y="0"/>
    </p:cViewPr>
  </p:notesTextViewPr>
  <p:sorterViewPr>
    <p:cViewPr>
      <p:scale>
        <a:sx n="100" d="100"/>
        <a:sy n="100" d="100"/>
      </p:scale>
      <p:origin x="0" y="1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405016C-E4AA-4D5E-9ADA-B5DDD27F3161}" type="datetimeFigureOut">
              <a:rPr lang="en-US" smtClean="0"/>
              <a:t>11/29/2023</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936747F-CEF4-4B92-9A9A-7038C7CD4E7F}" type="slidenum">
              <a:rPr lang="en-US" smtClean="0"/>
              <a:t>‹#›</a:t>
            </a:fld>
            <a:endParaRPr lang="en-US"/>
          </a:p>
        </p:txBody>
      </p:sp>
    </p:spTree>
    <p:extLst>
      <p:ext uri="{BB962C8B-B14F-4D97-AF65-F5344CB8AC3E}">
        <p14:creationId xmlns:p14="http://schemas.microsoft.com/office/powerpoint/2010/main" val="2937032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698CF38-C55D-4D7D-9465-B3501BF55FE2}" type="datetimeFigureOut">
              <a:rPr lang="en-US" smtClean="0"/>
              <a:t>11/29/2023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1053FF2-624B-493D-A661-C75EA0EEA289}" type="slidenum">
              <a:rPr lang="en-US" smtClean="0"/>
              <a:t>‹#›</a:t>
            </a:fld>
            <a:endParaRPr lang="en-US"/>
          </a:p>
        </p:txBody>
      </p:sp>
    </p:spTree>
    <p:extLst>
      <p:ext uri="{BB962C8B-B14F-4D97-AF65-F5344CB8AC3E}">
        <p14:creationId xmlns:p14="http://schemas.microsoft.com/office/powerpoint/2010/main" val="240924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b="1" i="1" u="sng" dirty="0" smtClean="0">
                <a:solidFill>
                  <a:schemeClr val="bg2">
                    <a:lumMod val="50000"/>
                  </a:schemeClr>
                </a:solidFill>
                <a:effectLst/>
              </a:rPr>
              <a:t>Cook County Jail, in Chicago, is the largest single-site jail in the United States. Because so many people with mental illness pass through their custody, Cook County Jail can also be considered the largest mental-health facility in the nation.</a:t>
            </a:r>
            <a:endParaRPr lang="en-US" b="1" i="1" u="sng" dirty="0" smtClean="0">
              <a:solidFill>
                <a:schemeClr val="bg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4</a:t>
            </a:fld>
            <a:endParaRPr lang="en-US"/>
          </a:p>
        </p:txBody>
      </p:sp>
    </p:spTree>
    <p:extLst>
      <p:ext uri="{BB962C8B-B14F-4D97-AF65-F5344CB8AC3E}">
        <p14:creationId xmlns:p14="http://schemas.microsoft.com/office/powerpoint/2010/main" val="229964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solidFill>
                  <a:srgbClr val="FF0000"/>
                </a:solidFill>
              </a:rPr>
              <a:t>Re-entry planning starts at day 1 of incarceration or commitment at HCSO! </a:t>
            </a:r>
          </a:p>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22</a:t>
            </a:fld>
            <a:endParaRPr lang="en-US"/>
          </a:p>
        </p:txBody>
      </p:sp>
    </p:spTree>
    <p:extLst>
      <p:ext uri="{BB962C8B-B14F-4D97-AF65-F5344CB8AC3E}">
        <p14:creationId xmlns:p14="http://schemas.microsoft.com/office/powerpoint/2010/main" val="411423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985"/>
            <a:r>
              <a:rPr lang="en-US" dirty="0" smtClean="0"/>
              <a:t>CJR Laws established a task force to evaluate the advisability, feasibility and impact of changing the age of juvenile court jurisdiction to defendants younger than 21 years of age. The study must include, but not be limited to:</a:t>
            </a:r>
          </a:p>
          <a:p>
            <a:r>
              <a:rPr lang="en-US" dirty="0" smtClean="0"/>
              <a:t> (</a:t>
            </a:r>
            <a:r>
              <a:rPr lang="en-US" dirty="0" err="1" smtClean="0"/>
              <a:t>i</a:t>
            </a:r>
            <a:r>
              <a:rPr lang="en-US" dirty="0" smtClean="0"/>
              <a:t>) the benefits and disadvantages of including 18 to 20 year olds in the juvenile justice system;</a:t>
            </a:r>
          </a:p>
          <a:p>
            <a:r>
              <a:rPr lang="en-US" dirty="0" smtClean="0"/>
              <a:t>(ii) the impact of integrating 18 to 20 year olds into the under-18 population in the care and custody of the department of youth services;</a:t>
            </a:r>
          </a:p>
          <a:p>
            <a:r>
              <a:rPr lang="en-US" dirty="0" smtClean="0"/>
              <a:t> (iii) the ability to segregate young adults in the care and custody of the department of youth services from younger juveniles in such care; and</a:t>
            </a:r>
          </a:p>
          <a:p>
            <a:r>
              <a:rPr lang="en-US" dirty="0" smtClean="0"/>
              <a:t> (iv) the potential costs to the state court system and state and local law enforcement.</a:t>
            </a:r>
          </a:p>
          <a:p>
            <a:r>
              <a:rPr lang="en-US" dirty="0" smtClean="0"/>
              <a:t>The task force must consider resources and facilities, if any, that could be reallocated from the adult system to the juvenile system and the advisability and feasibility of establishing a separate young adult court for persons aged 18 to 24.</a:t>
            </a:r>
          </a:p>
          <a:p>
            <a:endParaRPr lang="en-US" dirty="0"/>
          </a:p>
        </p:txBody>
      </p:sp>
      <p:sp>
        <p:nvSpPr>
          <p:cNvPr id="4" name="Slide Number Placeholder 3"/>
          <p:cNvSpPr>
            <a:spLocks noGrp="1"/>
          </p:cNvSpPr>
          <p:nvPr>
            <p:ph type="sldNum" sz="quarter" idx="10"/>
          </p:nvPr>
        </p:nvSpPr>
        <p:spPr/>
        <p:txBody>
          <a:bodyPr/>
          <a:lstStyle/>
          <a:p>
            <a:fld id="{56D0CD19-6538-4929-9AE5-7E20ACD2A548}" type="slidenum">
              <a:rPr lang="en-US" smtClean="0"/>
              <a:t>23</a:t>
            </a:fld>
            <a:endParaRPr lang="en-US" dirty="0"/>
          </a:p>
        </p:txBody>
      </p:sp>
    </p:spTree>
    <p:extLst>
      <p:ext uri="{BB962C8B-B14F-4D97-AF65-F5344CB8AC3E}">
        <p14:creationId xmlns:p14="http://schemas.microsoft.com/office/powerpoint/2010/main" val="74515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25</a:t>
            </a:fld>
            <a:endParaRPr lang="en-US"/>
          </a:p>
        </p:txBody>
      </p:sp>
    </p:spTree>
    <p:extLst>
      <p:ext uri="{BB962C8B-B14F-4D97-AF65-F5344CB8AC3E}">
        <p14:creationId xmlns:p14="http://schemas.microsoft.com/office/powerpoint/2010/main" val="101572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great support to the different teams and encourages strong communication between units and mental health</a:t>
            </a:r>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5</a:t>
            </a:fld>
            <a:endParaRPr lang="en-US"/>
          </a:p>
        </p:txBody>
      </p:sp>
    </p:spTree>
    <p:extLst>
      <p:ext uri="{BB962C8B-B14F-4D97-AF65-F5344CB8AC3E}">
        <p14:creationId xmlns:p14="http://schemas.microsoft.com/office/powerpoint/2010/main" val="78768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6</a:t>
            </a:fld>
            <a:endParaRPr lang="en-US"/>
          </a:p>
        </p:txBody>
      </p:sp>
    </p:spTree>
    <p:extLst>
      <p:ext uri="{BB962C8B-B14F-4D97-AF65-F5344CB8AC3E}">
        <p14:creationId xmlns:p14="http://schemas.microsoft.com/office/powerpoint/2010/main" val="335840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endParaRPr lang="en-US" dirty="0"/>
          </a:p>
        </p:txBody>
      </p:sp>
      <p:sp>
        <p:nvSpPr>
          <p:cNvPr id="4" name="Slide Number Placeholder 3"/>
          <p:cNvSpPr>
            <a:spLocks noGrp="1"/>
          </p:cNvSpPr>
          <p:nvPr>
            <p:ph type="sldNum" sz="quarter" idx="10"/>
          </p:nvPr>
        </p:nvSpPr>
        <p:spPr/>
        <p:txBody>
          <a:bodyPr/>
          <a:lstStyle/>
          <a:p>
            <a:fld id="{172CE15F-3D29-40A5-9C7D-61E18E73A95F}" type="slidenum">
              <a:rPr lang="en-US" smtClean="0"/>
              <a:t>8</a:t>
            </a:fld>
            <a:endParaRPr lang="en-US"/>
          </a:p>
        </p:txBody>
      </p:sp>
    </p:spTree>
    <p:extLst>
      <p:ext uri="{BB962C8B-B14F-4D97-AF65-F5344CB8AC3E}">
        <p14:creationId xmlns:p14="http://schemas.microsoft.com/office/powerpoint/2010/main" val="305977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644340-EE33-4AB4-9E90-E15918CF2A73}" type="slidenum">
              <a:rPr lang="en-US" smtClean="0"/>
              <a:t>9</a:t>
            </a:fld>
            <a:endParaRPr lang="en-US"/>
          </a:p>
        </p:txBody>
      </p:sp>
    </p:spTree>
    <p:extLst>
      <p:ext uri="{BB962C8B-B14F-4D97-AF65-F5344CB8AC3E}">
        <p14:creationId xmlns:p14="http://schemas.microsoft.com/office/powerpoint/2010/main" val="137313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12</a:t>
            </a:fld>
            <a:endParaRPr lang="en-US"/>
          </a:p>
        </p:txBody>
      </p:sp>
    </p:spTree>
    <p:extLst>
      <p:ext uri="{BB962C8B-B14F-4D97-AF65-F5344CB8AC3E}">
        <p14:creationId xmlns:p14="http://schemas.microsoft.com/office/powerpoint/2010/main" val="222560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defTabSz="933237">
              <a:defRPr/>
            </a:pPr>
            <a:endParaRPr lang="en-US" dirty="0"/>
          </a:p>
          <a:p>
            <a:pPr marL="0" lvl="3" defTabSz="933237">
              <a:defRPr/>
            </a:pPr>
            <a:endParaRPr lang="en-US" dirty="0"/>
          </a:p>
          <a:p>
            <a:pPr marL="0" lvl="3" defTabSz="933237">
              <a:defRPr/>
            </a:pPr>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13</a:t>
            </a:fld>
            <a:endParaRPr lang="en-US"/>
          </a:p>
        </p:txBody>
      </p:sp>
    </p:spTree>
    <p:extLst>
      <p:ext uri="{BB962C8B-B14F-4D97-AF65-F5344CB8AC3E}">
        <p14:creationId xmlns:p14="http://schemas.microsoft.com/office/powerpoint/2010/main" val="351688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15</a:t>
            </a:fld>
            <a:endParaRPr lang="en-US"/>
          </a:p>
        </p:txBody>
      </p:sp>
    </p:spTree>
    <p:extLst>
      <p:ext uri="{BB962C8B-B14F-4D97-AF65-F5344CB8AC3E}">
        <p14:creationId xmlns:p14="http://schemas.microsoft.com/office/powerpoint/2010/main" val="409345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53FF2-624B-493D-A661-C75EA0EEA289}" type="slidenum">
              <a:rPr lang="en-US" smtClean="0"/>
              <a:t>16</a:t>
            </a:fld>
            <a:endParaRPr lang="en-US"/>
          </a:p>
        </p:txBody>
      </p:sp>
    </p:spTree>
    <p:extLst>
      <p:ext uri="{BB962C8B-B14F-4D97-AF65-F5344CB8AC3E}">
        <p14:creationId xmlns:p14="http://schemas.microsoft.com/office/powerpoint/2010/main" val="222560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4B971E9-C2DF-4F90-A793-FCAD9BA6C722}" type="datetimeFigureOut">
              <a:rPr lang="en-US" smtClean="0"/>
              <a:t>11/29/2023</a:t>
            </a:fld>
            <a:endParaRPr lang="en-US"/>
          </a:p>
        </p:txBody>
      </p:sp>
      <p:sp>
        <p:nvSpPr>
          <p:cNvPr id="8" name="Slide Number Placeholder 7"/>
          <p:cNvSpPr>
            <a:spLocks noGrp="1"/>
          </p:cNvSpPr>
          <p:nvPr>
            <p:ph type="sldNum" sz="quarter" idx="11"/>
          </p:nvPr>
        </p:nvSpPr>
        <p:spPr/>
        <p:txBody>
          <a:bodyPr/>
          <a:lstStyle/>
          <a:p>
            <a:fld id="{F5A7AC17-CCD1-421E-82CB-0B6987C6545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71E9-C2DF-4F90-A793-FCAD9BA6C72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971E9-C2DF-4F90-A793-FCAD9BA6C72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B971E9-C2DF-4F90-A793-FCAD9BA6C72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971E9-C2DF-4F90-A793-FCAD9BA6C722}"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B971E9-C2DF-4F90-A793-FCAD9BA6C72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7AC17-CCD1-421E-82CB-0B6987C6545B}"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4B971E9-C2DF-4F90-A793-FCAD9BA6C722}"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7AC17-CCD1-421E-82CB-0B6987C6545B}"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B971E9-C2DF-4F90-A793-FCAD9BA6C722}"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971E9-C2DF-4F90-A793-FCAD9BA6C722}" type="datetimeFigureOut">
              <a:rPr lang="en-US" smtClean="0"/>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71E9-C2DF-4F90-A793-FCAD9BA6C72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971E9-C2DF-4F90-A793-FCAD9BA6C722}"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7AC17-CCD1-421E-82CB-0B6987C654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4B971E9-C2DF-4F90-A793-FCAD9BA6C722}" type="datetimeFigureOut">
              <a:rPr lang="en-US" smtClean="0"/>
              <a:t>11/29/2023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5A7AC17-CCD1-421E-82CB-0B6987C6545B}"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mass.gov/service-details/section-35-the-process"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mailto:Karen.donelson@SDH.state.ma.u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438399"/>
          </a:xfrm>
        </p:spPr>
        <p:txBody>
          <a:bodyPr>
            <a:normAutofit/>
          </a:bodyPr>
          <a:lstStyle/>
          <a:p>
            <a:pPr algn="ctr"/>
            <a:r>
              <a:rPr lang="en-US" sz="4000" dirty="0" smtClean="0"/>
              <a:t>Hampden County Sheriff’s Office</a:t>
            </a:r>
            <a:br>
              <a:rPr lang="en-US" sz="4000" dirty="0" smtClean="0"/>
            </a:br>
            <a:r>
              <a:rPr lang="en-US" sz="4000" dirty="0" smtClean="0"/>
              <a:t>Overview of Mental Health &amp; Programs </a:t>
            </a:r>
            <a:endParaRPr lang="en-US" sz="4000" dirty="0"/>
          </a:p>
        </p:txBody>
      </p:sp>
      <p:sp>
        <p:nvSpPr>
          <p:cNvPr id="3" name="Subtitle 2"/>
          <p:cNvSpPr>
            <a:spLocks noGrp="1"/>
          </p:cNvSpPr>
          <p:nvPr>
            <p:ph type="subTitle" idx="1"/>
          </p:nvPr>
        </p:nvSpPr>
        <p:spPr>
          <a:xfrm>
            <a:off x="0" y="4191000"/>
            <a:ext cx="9144000" cy="1447800"/>
          </a:xfrm>
        </p:spPr>
        <p:txBody>
          <a:bodyPr/>
          <a:lstStyle/>
          <a:p>
            <a:pPr algn="ctr"/>
            <a:r>
              <a:rPr lang="en-US" dirty="0" smtClean="0"/>
              <a:t>Karen Donelson MA, NCC</a:t>
            </a:r>
            <a:r>
              <a:rPr lang="en-US" smtClean="0"/>
              <a:t>, </a:t>
            </a:r>
            <a:r>
              <a:rPr lang="en-US" smtClean="0"/>
              <a:t>LMHC</a:t>
            </a:r>
          </a:p>
          <a:p>
            <a:pPr algn="ctr"/>
            <a:r>
              <a:rPr lang="en-US" smtClean="0"/>
              <a:t>Clinical </a:t>
            </a:r>
            <a:r>
              <a:rPr lang="en-US" dirty="0" smtClean="0"/>
              <a:t>Supervisor</a:t>
            </a:r>
            <a:endParaRPr lang="en-US" i="1" dirty="0"/>
          </a:p>
        </p:txBody>
      </p:sp>
    </p:spTree>
    <p:extLst>
      <p:ext uri="{BB962C8B-B14F-4D97-AF65-F5344CB8AC3E}">
        <p14:creationId xmlns:p14="http://schemas.microsoft.com/office/powerpoint/2010/main" val="2014621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z="4000" dirty="0" smtClean="0"/>
              <a:t>Suicide Prevention &amp; Intervention </a:t>
            </a:r>
            <a:endParaRPr lang="en-US" sz="4000" dirty="0"/>
          </a:p>
        </p:txBody>
      </p:sp>
      <p:sp>
        <p:nvSpPr>
          <p:cNvPr id="3" name="Content Placeholder 2"/>
          <p:cNvSpPr>
            <a:spLocks noGrp="1"/>
          </p:cNvSpPr>
          <p:nvPr>
            <p:ph idx="1"/>
          </p:nvPr>
        </p:nvSpPr>
        <p:spPr>
          <a:xfrm>
            <a:off x="228600" y="1600201"/>
            <a:ext cx="8534400" cy="4709160"/>
          </a:xfrm>
        </p:spPr>
        <p:txBody>
          <a:bodyPr>
            <a:normAutofit/>
          </a:bodyPr>
          <a:lstStyle/>
          <a:p>
            <a:r>
              <a:rPr lang="en-US" sz="2400" dirty="0" smtClean="0"/>
              <a:t>Suicide Prevention Committee</a:t>
            </a:r>
          </a:p>
          <a:p>
            <a:r>
              <a:rPr lang="en-US" sz="2400" dirty="0" smtClean="0"/>
              <a:t>8 hour suicide prevention training for incoming academies</a:t>
            </a:r>
          </a:p>
          <a:p>
            <a:r>
              <a:rPr lang="en-US" sz="2400" dirty="0" smtClean="0"/>
              <a:t>1 hour initial suicide prevention training for all new staff</a:t>
            </a:r>
          </a:p>
          <a:p>
            <a:r>
              <a:rPr lang="en-US" sz="2400" dirty="0" smtClean="0"/>
              <a:t>Ongoing </a:t>
            </a:r>
            <a:r>
              <a:rPr lang="en-US" sz="2400" dirty="0"/>
              <a:t>a</a:t>
            </a:r>
            <a:r>
              <a:rPr lang="en-US" sz="2400" dirty="0" smtClean="0"/>
              <a:t>nnual trainings in suicide prevention for all staff employed by HCSO</a:t>
            </a:r>
          </a:p>
          <a:p>
            <a:r>
              <a:rPr lang="en-US" sz="2400" dirty="0" smtClean="0"/>
              <a:t>On-going Screening for Suicidality and need for MH referrals by HCSO Staff</a:t>
            </a:r>
          </a:p>
          <a:p>
            <a:endParaRPr lang="en-US" dirty="0" smtClean="0"/>
          </a:p>
          <a:p>
            <a:pPr marL="0" indent="0">
              <a:buNone/>
            </a:pPr>
            <a:endParaRPr lang="en-US" dirty="0"/>
          </a:p>
        </p:txBody>
      </p:sp>
    </p:spTree>
    <p:extLst>
      <p:ext uri="{BB962C8B-B14F-4D97-AF65-F5344CB8AC3E}">
        <p14:creationId xmlns:p14="http://schemas.microsoft.com/office/powerpoint/2010/main" val="413788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43" y="76200"/>
            <a:ext cx="8229600" cy="838200"/>
          </a:xfrm>
        </p:spPr>
        <p:txBody>
          <a:bodyPr>
            <a:normAutofit fontScale="90000"/>
          </a:bodyPr>
          <a:lstStyle/>
          <a:p>
            <a:r>
              <a:rPr lang="en-US" sz="4400" dirty="0" smtClean="0"/>
              <a:t>Safety Precautions </a:t>
            </a:r>
            <a:r>
              <a:rPr lang="en-US" dirty="0" smtClean="0"/>
              <a:t/>
            </a:r>
            <a:br>
              <a:rPr lang="en-US" dirty="0" smtClean="0"/>
            </a:br>
            <a:r>
              <a:rPr lang="en-US" sz="2000" i="1" dirty="0" smtClean="0"/>
              <a:t>Suicide Prevention/Intervention</a:t>
            </a:r>
            <a:endParaRPr lang="en-US" i="1" dirty="0"/>
          </a:p>
        </p:txBody>
      </p:sp>
      <p:pic>
        <p:nvPicPr>
          <p:cNvPr id="1026" name="Picture 2" descr="C:\Users\005108\AppData\Local\Microsoft\Windows\Temporary Internet Files\Content.Outlook\2W8LYI53\SAM_211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605" y="108585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05108\AppData\Local\Microsoft\Windows\Temporary Internet Files\Content.Outlook\2W8LYI53\SAM_2116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85400" y="1568846"/>
            <a:ext cx="3947444" cy="3095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5199485"/>
            <a:ext cx="2286000" cy="369332"/>
          </a:xfrm>
          <a:prstGeom prst="rect">
            <a:avLst/>
          </a:prstGeom>
          <a:noFill/>
        </p:spPr>
        <p:txBody>
          <a:bodyPr wrap="square" rtlCol="0">
            <a:spAutoFit/>
          </a:bodyPr>
          <a:lstStyle/>
          <a:p>
            <a:r>
              <a:rPr lang="en-US" dirty="0" smtClean="0"/>
              <a:t>Safety Smock/Blanket</a:t>
            </a:r>
            <a:endParaRPr lang="en-US" dirty="0"/>
          </a:p>
        </p:txBody>
      </p:sp>
      <p:sp>
        <p:nvSpPr>
          <p:cNvPr id="7" name="TextBox 6"/>
          <p:cNvSpPr txBox="1"/>
          <p:nvPr/>
        </p:nvSpPr>
        <p:spPr>
          <a:xfrm>
            <a:off x="329588" y="4114800"/>
            <a:ext cx="3657600" cy="369332"/>
          </a:xfrm>
          <a:prstGeom prst="rect">
            <a:avLst/>
          </a:prstGeom>
          <a:noFill/>
        </p:spPr>
        <p:txBody>
          <a:bodyPr wrap="square" rtlCol="0">
            <a:spAutoFit/>
          </a:bodyPr>
          <a:lstStyle/>
          <a:p>
            <a:r>
              <a:rPr lang="en-US" dirty="0" smtClean="0"/>
              <a:t>Restraint Bed/Suicide Resistant Cell</a:t>
            </a:r>
            <a:endParaRPr lang="en-US" dirty="0"/>
          </a:p>
        </p:txBody>
      </p:sp>
      <p:sp>
        <p:nvSpPr>
          <p:cNvPr id="9" name="TextBox 8"/>
          <p:cNvSpPr txBox="1"/>
          <p:nvPr/>
        </p:nvSpPr>
        <p:spPr>
          <a:xfrm>
            <a:off x="222290" y="4705797"/>
            <a:ext cx="5410200" cy="2185214"/>
          </a:xfrm>
          <a:prstGeom prst="rect">
            <a:avLst/>
          </a:prstGeom>
          <a:noFill/>
        </p:spPr>
        <p:txBody>
          <a:bodyPr wrap="square" rtlCol="0">
            <a:spAutoFit/>
          </a:bodyPr>
          <a:lstStyle/>
          <a:p>
            <a:r>
              <a:rPr lang="en-US" sz="2800" dirty="0" smtClean="0"/>
              <a:t>Restrictive Housing – </a:t>
            </a:r>
          </a:p>
          <a:p>
            <a:pPr lvl="1"/>
            <a:r>
              <a:rPr lang="en-US" dirty="0"/>
              <a:t>Admit to ESU</a:t>
            </a:r>
          </a:p>
          <a:p>
            <a:pPr lvl="1"/>
            <a:r>
              <a:rPr lang="en-US" dirty="0" smtClean="0"/>
              <a:t>Remain </a:t>
            </a:r>
            <a:r>
              <a:rPr lang="en-US" dirty="0"/>
              <a:t>RISK or </a:t>
            </a:r>
            <a:r>
              <a:rPr lang="en-US" dirty="0" smtClean="0"/>
              <a:t>Partially </a:t>
            </a:r>
            <a:r>
              <a:rPr lang="en-US" dirty="0"/>
              <a:t>Clear w/ re-evaluation every 24 hours until disposition is reached</a:t>
            </a:r>
          </a:p>
          <a:p>
            <a:pPr lvl="1"/>
            <a:r>
              <a:rPr lang="en-US" dirty="0"/>
              <a:t>Clear Precautions</a:t>
            </a:r>
          </a:p>
          <a:p>
            <a:endParaRPr lang="en-US" dirty="0"/>
          </a:p>
        </p:txBody>
      </p:sp>
    </p:spTree>
    <p:extLst>
      <p:ext uri="{BB962C8B-B14F-4D97-AF65-F5344CB8AC3E}">
        <p14:creationId xmlns:p14="http://schemas.microsoft.com/office/powerpoint/2010/main" val="98361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61"/>
            <a:ext cx="8229600" cy="943778"/>
          </a:xfrm>
        </p:spPr>
        <p:txBody>
          <a:bodyPr/>
          <a:lstStyle/>
          <a:p>
            <a:r>
              <a:rPr lang="en-US" sz="4000" dirty="0" smtClean="0"/>
              <a:t>Evaluation &amp; Stabilization Unit (MI)</a:t>
            </a:r>
            <a:endParaRPr lang="en-US" sz="4000" dirty="0"/>
          </a:p>
        </p:txBody>
      </p:sp>
      <p:sp>
        <p:nvSpPr>
          <p:cNvPr id="3" name="Content Placeholder 2"/>
          <p:cNvSpPr>
            <a:spLocks noGrp="1"/>
          </p:cNvSpPr>
          <p:nvPr>
            <p:ph idx="1"/>
          </p:nvPr>
        </p:nvSpPr>
        <p:spPr>
          <a:xfrm>
            <a:off x="0" y="1219200"/>
            <a:ext cx="4648200" cy="5638800"/>
          </a:xfrm>
        </p:spPr>
        <p:txBody>
          <a:bodyPr>
            <a:normAutofit fontScale="92500" lnSpcReduction="20000"/>
          </a:bodyPr>
          <a:lstStyle/>
          <a:p>
            <a:r>
              <a:rPr lang="en-US" sz="2400" dirty="0" smtClean="0">
                <a:solidFill>
                  <a:schemeClr val="tx1"/>
                </a:solidFill>
              </a:rPr>
              <a:t>The </a:t>
            </a:r>
            <a:r>
              <a:rPr lang="en-US" sz="2400" b="1" dirty="0" smtClean="0">
                <a:solidFill>
                  <a:schemeClr val="tx1"/>
                </a:solidFill>
              </a:rPr>
              <a:t>ESU</a:t>
            </a:r>
            <a:r>
              <a:rPr lang="en-US" sz="2400" dirty="0" smtClean="0">
                <a:solidFill>
                  <a:schemeClr val="tx1"/>
                </a:solidFill>
              </a:rPr>
              <a:t> (Evaluation &amp; Stabilization Unit) </a:t>
            </a:r>
            <a:r>
              <a:rPr lang="en-US" sz="2400" dirty="0" smtClean="0"/>
              <a:t>is a maximum security inpatient treatment unit for individuals requiring short-term intensive psychiatric evaluation and treatment.  </a:t>
            </a:r>
          </a:p>
          <a:p>
            <a:r>
              <a:rPr lang="en-US" sz="2400" dirty="0" smtClean="0"/>
              <a:t>We have one of the 2 ESU’s in the state, the other is located in Middlesex County.</a:t>
            </a:r>
          </a:p>
          <a:p>
            <a:r>
              <a:rPr lang="en-US" sz="2400" dirty="0" smtClean="0"/>
              <a:t>This is a regional program and patients can be admitted from the following counties for stabilization then returned to their county:</a:t>
            </a:r>
          </a:p>
          <a:p>
            <a:pPr lvl="1"/>
            <a:r>
              <a:rPr lang="en-US" sz="2000" dirty="0" smtClean="0"/>
              <a:t>Worcester</a:t>
            </a:r>
          </a:p>
          <a:p>
            <a:pPr lvl="1"/>
            <a:r>
              <a:rPr lang="en-US" sz="2000" dirty="0" smtClean="0"/>
              <a:t>Hampden</a:t>
            </a:r>
          </a:p>
          <a:p>
            <a:pPr lvl="1"/>
            <a:r>
              <a:rPr lang="en-US" sz="2000" dirty="0" smtClean="0"/>
              <a:t>Hampshire</a:t>
            </a:r>
          </a:p>
          <a:p>
            <a:pPr lvl="1"/>
            <a:r>
              <a:rPr lang="en-US" sz="2000" dirty="0" smtClean="0"/>
              <a:t>Berkshire </a:t>
            </a:r>
          </a:p>
          <a:p>
            <a:pPr lvl="1"/>
            <a:r>
              <a:rPr lang="en-US" sz="2000" dirty="0" smtClean="0"/>
              <a:t>Franklin </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866" b="16525"/>
          <a:stretch/>
        </p:blipFill>
        <p:spPr>
          <a:xfrm>
            <a:off x="4787138" y="1524000"/>
            <a:ext cx="4336664" cy="3429000"/>
          </a:xfrm>
          <a:prstGeom prst="rect">
            <a:avLst/>
          </a:prstGeom>
          <a:ln>
            <a:noFill/>
          </a:ln>
          <a:effectLst>
            <a:softEdge rad="112500"/>
          </a:effectLst>
        </p:spPr>
      </p:pic>
      <p:sp>
        <p:nvSpPr>
          <p:cNvPr id="5" name="TextBox 4"/>
          <p:cNvSpPr txBox="1"/>
          <p:nvPr/>
        </p:nvSpPr>
        <p:spPr>
          <a:xfrm>
            <a:off x="5126670" y="5029200"/>
            <a:ext cx="3657600" cy="1477328"/>
          </a:xfrm>
          <a:prstGeom prst="rect">
            <a:avLst/>
          </a:prstGeom>
          <a:noFill/>
        </p:spPr>
        <p:txBody>
          <a:bodyPr wrap="square" rtlCol="0">
            <a:spAutoFit/>
          </a:bodyPr>
          <a:lstStyle/>
          <a:p>
            <a:r>
              <a:rPr lang="en-US" dirty="0" smtClean="0"/>
              <a:t>This is a 15 bed inpatient unit w/ 3 restraint beds available. </a:t>
            </a:r>
          </a:p>
          <a:p>
            <a:r>
              <a:rPr lang="en-US" dirty="0" smtClean="0"/>
              <a:t>There are an additional 16 beds on the top-tier to utilize for respites and step-down patients.</a:t>
            </a:r>
            <a:endParaRPr lang="en-US" dirty="0"/>
          </a:p>
        </p:txBody>
      </p:sp>
    </p:spTree>
    <p:extLst>
      <p:ext uri="{BB962C8B-B14F-4D97-AF65-F5344CB8AC3E}">
        <p14:creationId xmlns:p14="http://schemas.microsoft.com/office/powerpoint/2010/main" val="4062932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773097"/>
          </a:xfrm>
        </p:spPr>
        <p:txBody>
          <a:bodyPr>
            <a:normAutofit fontScale="90000"/>
          </a:bodyPr>
          <a:lstStyle/>
          <a:p>
            <a:r>
              <a:rPr lang="en-US" sz="4000" dirty="0" smtClean="0"/>
              <a:t>ESU Level System &amp; Admissions</a:t>
            </a:r>
            <a:endParaRPr lang="en-US" sz="4000" dirty="0"/>
          </a:p>
        </p:txBody>
      </p:sp>
      <p:sp>
        <p:nvSpPr>
          <p:cNvPr id="3" name="Content Placeholder 2"/>
          <p:cNvSpPr>
            <a:spLocks noGrp="1"/>
          </p:cNvSpPr>
          <p:nvPr>
            <p:ph sz="quarter" idx="13"/>
          </p:nvPr>
        </p:nvSpPr>
        <p:spPr>
          <a:xfrm>
            <a:off x="914400" y="1371600"/>
            <a:ext cx="3566160" cy="4965192"/>
          </a:xfrm>
        </p:spPr>
        <p:txBody>
          <a:bodyPr>
            <a:normAutofit/>
          </a:bodyPr>
          <a:lstStyle/>
          <a:p>
            <a:pPr marL="45720" indent="0">
              <a:buNone/>
            </a:pPr>
            <a:r>
              <a:rPr lang="en-US" dirty="0" smtClean="0"/>
              <a:t>Utilize a Level Based system while providing treatment:</a:t>
            </a:r>
          </a:p>
          <a:p>
            <a:pPr marL="45720" indent="0">
              <a:buNone/>
            </a:pPr>
            <a:endParaRPr lang="en-US" dirty="0"/>
          </a:p>
          <a:p>
            <a:r>
              <a:rPr lang="en-US" sz="2000" dirty="0" smtClean="0"/>
              <a:t>Level I w/ 1:1 observation</a:t>
            </a:r>
          </a:p>
          <a:p>
            <a:r>
              <a:rPr lang="en-US" sz="2000" dirty="0" smtClean="0"/>
              <a:t>Level I</a:t>
            </a:r>
          </a:p>
          <a:p>
            <a:r>
              <a:rPr lang="en-US" sz="2000" dirty="0" smtClean="0"/>
              <a:t>Level II</a:t>
            </a:r>
          </a:p>
          <a:p>
            <a:r>
              <a:rPr lang="en-US" sz="2000" dirty="0" smtClean="0"/>
              <a:t>Level III</a:t>
            </a:r>
          </a:p>
          <a:p>
            <a:r>
              <a:rPr lang="en-US" sz="2000" dirty="0" smtClean="0"/>
              <a:t>Step-down</a:t>
            </a:r>
          </a:p>
          <a:p>
            <a:r>
              <a:rPr lang="en-US" sz="2000" dirty="0" smtClean="0"/>
              <a:t>Respites</a:t>
            </a:r>
            <a:endParaRPr lang="en-US" sz="2000" dirty="0"/>
          </a:p>
        </p:txBody>
      </p:sp>
      <p:sp>
        <p:nvSpPr>
          <p:cNvPr id="4" name="Content Placeholder 3"/>
          <p:cNvSpPr>
            <a:spLocks noGrp="1"/>
          </p:cNvSpPr>
          <p:nvPr>
            <p:ph sz="quarter" idx="14"/>
          </p:nvPr>
        </p:nvSpPr>
        <p:spPr>
          <a:xfrm>
            <a:off x="4648200" y="1447800"/>
            <a:ext cx="3599688" cy="4891087"/>
          </a:xfrm>
        </p:spPr>
        <p:txBody>
          <a:bodyPr>
            <a:normAutofit/>
          </a:bodyPr>
          <a:lstStyle/>
          <a:p>
            <a:pPr marL="0" indent="0">
              <a:buNone/>
            </a:pPr>
            <a:r>
              <a:rPr lang="en-US" sz="2000" dirty="0" smtClean="0"/>
              <a:t>Reasons for Admission:</a:t>
            </a:r>
          </a:p>
          <a:p>
            <a:r>
              <a:rPr lang="en-US" sz="2000" dirty="0" smtClean="0"/>
              <a:t>Thoughts to harm others or oneself.</a:t>
            </a:r>
          </a:p>
          <a:p>
            <a:r>
              <a:rPr lang="en-US" sz="2000" dirty="0" smtClean="0"/>
              <a:t>Attempts to harm others or oneself.</a:t>
            </a:r>
          </a:p>
          <a:p>
            <a:r>
              <a:rPr lang="en-US" sz="2000" dirty="0" smtClean="0"/>
              <a:t>Struggling to manage in current housing unit.</a:t>
            </a:r>
          </a:p>
          <a:p>
            <a:r>
              <a:rPr lang="en-US" sz="2000" dirty="0" smtClean="0"/>
              <a:t>Increase in symptoms.</a:t>
            </a:r>
          </a:p>
          <a:p>
            <a:r>
              <a:rPr lang="en-US" sz="2000" dirty="0" smtClean="0"/>
              <a:t>Medication evaluations.</a:t>
            </a:r>
          </a:p>
          <a:p>
            <a:r>
              <a:rPr lang="en-US" dirty="0" smtClean="0"/>
              <a:t>Unclear diagnoses.</a:t>
            </a:r>
          </a:p>
          <a:p>
            <a:r>
              <a:rPr lang="en-US" dirty="0" smtClean="0"/>
              <a:t>Bizarre Behavior.</a:t>
            </a:r>
            <a:br>
              <a:rPr lang="en-US" dirty="0" smtClean="0"/>
            </a:br>
            <a:endParaRPr lang="en-US" dirty="0"/>
          </a:p>
        </p:txBody>
      </p:sp>
    </p:spTree>
    <p:extLst>
      <p:ext uri="{BB962C8B-B14F-4D97-AF65-F5344CB8AC3E}">
        <p14:creationId xmlns:p14="http://schemas.microsoft.com/office/powerpoint/2010/main" val="139797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717612"/>
          </a:xfrm>
        </p:spPr>
        <p:txBody>
          <a:bodyPr>
            <a:normAutofit/>
          </a:bodyPr>
          <a:lstStyle/>
          <a:p>
            <a:r>
              <a:rPr lang="en-US" sz="4000" dirty="0" smtClean="0"/>
              <a:t>Mental Health Unit </a:t>
            </a:r>
            <a:endParaRPr lang="en-US" sz="4000" dirty="0"/>
          </a:p>
        </p:txBody>
      </p:sp>
      <p:sp>
        <p:nvSpPr>
          <p:cNvPr id="3" name="Content Placeholder 2"/>
          <p:cNvSpPr>
            <a:spLocks noGrp="1"/>
          </p:cNvSpPr>
          <p:nvPr>
            <p:ph idx="1"/>
          </p:nvPr>
        </p:nvSpPr>
        <p:spPr>
          <a:xfrm>
            <a:off x="381000" y="1573967"/>
            <a:ext cx="8382000" cy="5257800"/>
          </a:xfrm>
        </p:spPr>
        <p:txBody>
          <a:bodyPr>
            <a:normAutofit/>
          </a:bodyPr>
          <a:lstStyle/>
          <a:p>
            <a:r>
              <a:rPr lang="en-US" sz="2400" dirty="0"/>
              <a:t>The MHU is a medium security housing unit designed to provide enhanced treatment for individuals living with a mental illness</a:t>
            </a:r>
            <a:r>
              <a:rPr lang="en-US" sz="2400" dirty="0" smtClean="0"/>
              <a:t>.</a:t>
            </a:r>
          </a:p>
          <a:p>
            <a:endParaRPr lang="en-US" sz="2400" dirty="0" smtClean="0"/>
          </a:p>
          <a:p>
            <a:r>
              <a:rPr lang="en-US" sz="2400" dirty="0"/>
              <a:t>Mental Health </a:t>
            </a:r>
            <a:r>
              <a:rPr lang="en-US" sz="2400" dirty="0" smtClean="0"/>
              <a:t>Staff and unit Staff utilize </a:t>
            </a:r>
            <a:r>
              <a:rPr lang="en-US" sz="2400" dirty="0"/>
              <a:t>a Trauma Informed approach.  With this approach, we treat all individuals with the assumption that they have experienced some type of trauma without needing to know the details of their past. </a:t>
            </a:r>
          </a:p>
          <a:p>
            <a:endParaRPr lang="en-US" dirty="0"/>
          </a:p>
        </p:txBody>
      </p:sp>
    </p:spTree>
    <p:extLst>
      <p:ext uri="{BB962C8B-B14F-4D97-AF65-F5344CB8AC3E}">
        <p14:creationId xmlns:p14="http://schemas.microsoft.com/office/powerpoint/2010/main" val="3656522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Mental Health Unit (MI)</a:t>
            </a:r>
            <a:endParaRPr lang="en-US" sz="4000" dirty="0"/>
          </a:p>
        </p:txBody>
      </p:sp>
      <p:sp>
        <p:nvSpPr>
          <p:cNvPr id="3" name="Content Placeholder 2"/>
          <p:cNvSpPr>
            <a:spLocks noGrp="1"/>
          </p:cNvSpPr>
          <p:nvPr>
            <p:ph idx="1"/>
          </p:nvPr>
        </p:nvSpPr>
        <p:spPr>
          <a:xfrm>
            <a:off x="457200" y="1219200"/>
            <a:ext cx="5257800" cy="5638800"/>
          </a:xfrm>
        </p:spPr>
        <p:txBody>
          <a:bodyPr>
            <a:normAutofit/>
          </a:bodyPr>
          <a:lstStyle/>
          <a:p>
            <a:r>
              <a:rPr lang="en-US" sz="2000" dirty="0" smtClean="0"/>
              <a:t>HCSO MHU houses inmates with serious and persistent mental illnes</a:t>
            </a:r>
            <a:r>
              <a:rPr lang="en-US" dirty="0" smtClean="0"/>
              <a:t>s who have difficulty functioning in a general population unit</a:t>
            </a:r>
            <a:r>
              <a:rPr lang="en-US" sz="2000" dirty="0" smtClean="0"/>
              <a:t>. </a:t>
            </a:r>
            <a:r>
              <a:rPr lang="en-US" dirty="0" smtClean="0"/>
              <a:t>This is a 39 bed unit.</a:t>
            </a:r>
            <a:endParaRPr lang="en-US" sz="2000" dirty="0" smtClean="0"/>
          </a:p>
          <a:p>
            <a:r>
              <a:rPr lang="en-US" sz="2000" dirty="0" smtClean="0"/>
              <a:t>These individuals typically receive care thru DMH, or meet criteria for DMH Services. </a:t>
            </a:r>
          </a:p>
          <a:p>
            <a:r>
              <a:rPr lang="en-US" dirty="0" smtClean="0"/>
              <a:t>Unit staff include MH Clinician, Correctional Counselor, and a Correctional Case Worker.</a:t>
            </a:r>
          </a:p>
          <a:p>
            <a:r>
              <a:rPr lang="en-US" sz="2000" dirty="0" smtClean="0"/>
              <a:t>MH Counselors offer </a:t>
            </a:r>
            <a:r>
              <a:rPr lang="en-US" dirty="0" smtClean="0"/>
              <a:t>psycho-educational </a:t>
            </a:r>
            <a:r>
              <a:rPr lang="en-US" sz="2000" dirty="0" smtClean="0"/>
              <a:t>groups.</a:t>
            </a:r>
          </a:p>
          <a:p>
            <a:r>
              <a:rPr lang="en-US" sz="2000" dirty="0" smtClean="0"/>
              <a:t>This unit is run like a general population unit in terms of privileges. </a:t>
            </a:r>
            <a:endParaRPr lang="en-US" sz="2000" dirty="0"/>
          </a:p>
        </p:txBody>
      </p:sp>
      <p:pic>
        <p:nvPicPr>
          <p:cNvPr id="4" name="Picture 3">
            <a:extLst>
              <a:ext uri="{FF2B5EF4-FFF2-40B4-BE49-F238E27FC236}">
                <a16:creationId xmlns:a16="http://schemas.microsoft.com/office/drawing/2014/main" xmlns="" id="{0EDE2686-92E3-48B9-9F08-3C4B42737C15}"/>
              </a:ext>
            </a:extLst>
          </p:cNvPr>
          <p:cNvPicPr>
            <a:picLocks noChangeAspect="1"/>
          </p:cNvPicPr>
          <p:nvPr/>
        </p:nvPicPr>
        <p:blipFill rotWithShape="1">
          <a:blip r:embed="rId3">
            <a:extLst>
              <a:ext uri="{28A0092B-C50C-407E-A947-70E740481C1C}">
                <a14:useLocalDpi xmlns:a14="http://schemas.microsoft.com/office/drawing/2010/main" val="0"/>
              </a:ext>
            </a:extLst>
          </a:blip>
          <a:srcRect r="21111"/>
          <a:stretch/>
        </p:blipFill>
        <p:spPr>
          <a:xfrm rot="5400000">
            <a:off x="4762499" y="1943100"/>
            <a:ext cx="5181599" cy="3429001"/>
          </a:xfrm>
          <a:prstGeom prst="rect">
            <a:avLst/>
          </a:prstGeom>
          <a:ln>
            <a:noFill/>
          </a:ln>
          <a:effectLst>
            <a:softEdge rad="112500"/>
          </a:effectLst>
        </p:spPr>
      </p:pic>
    </p:spTree>
    <p:extLst>
      <p:ext uri="{BB962C8B-B14F-4D97-AF65-F5344CB8AC3E}">
        <p14:creationId xmlns:p14="http://schemas.microsoft.com/office/powerpoint/2010/main" val="397909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809739"/>
          </a:xfrm>
        </p:spPr>
        <p:txBody>
          <a:bodyPr>
            <a:normAutofit/>
          </a:bodyPr>
          <a:lstStyle/>
          <a:p>
            <a:r>
              <a:rPr lang="en-US" sz="3200" dirty="0" smtClean="0"/>
              <a:t>Evaluation &amp; Stabilization Unit/ MHU (WCC)</a:t>
            </a:r>
            <a:endParaRPr lang="en-US" sz="3200" dirty="0"/>
          </a:p>
        </p:txBody>
      </p:sp>
      <p:sp>
        <p:nvSpPr>
          <p:cNvPr id="3" name="Content Placeholder 2"/>
          <p:cNvSpPr>
            <a:spLocks noGrp="1"/>
          </p:cNvSpPr>
          <p:nvPr>
            <p:ph idx="1"/>
          </p:nvPr>
        </p:nvSpPr>
        <p:spPr>
          <a:xfrm>
            <a:off x="0" y="1219200"/>
            <a:ext cx="4648200" cy="5638800"/>
          </a:xfrm>
        </p:spPr>
        <p:txBody>
          <a:bodyPr>
            <a:normAutofit fontScale="92500"/>
          </a:bodyPr>
          <a:lstStyle/>
          <a:p>
            <a:r>
              <a:rPr lang="en-US" sz="2400" dirty="0" smtClean="0">
                <a:solidFill>
                  <a:schemeClr val="tx1"/>
                </a:solidFill>
              </a:rPr>
              <a:t>The </a:t>
            </a:r>
            <a:r>
              <a:rPr lang="en-US" sz="2400" b="1" dirty="0" smtClean="0">
                <a:solidFill>
                  <a:schemeClr val="tx1"/>
                </a:solidFill>
              </a:rPr>
              <a:t>ESU</a:t>
            </a:r>
            <a:r>
              <a:rPr lang="en-US" sz="2400" dirty="0" smtClean="0">
                <a:solidFill>
                  <a:schemeClr val="tx1"/>
                </a:solidFill>
              </a:rPr>
              <a:t> (Evaluation &amp; Stabilization Unit) </a:t>
            </a:r>
            <a:r>
              <a:rPr lang="en-US" sz="2400" dirty="0" smtClean="0"/>
              <a:t>is a maximum security inpatient treatment unit for individuals requiring short-term intensive psychiatric evaluation and treatment.  </a:t>
            </a:r>
          </a:p>
          <a:p>
            <a:r>
              <a:rPr lang="en-US" sz="2400" dirty="0" smtClean="0"/>
              <a:t>Mixed Classification unit, MHU is located on the top tier.</a:t>
            </a:r>
          </a:p>
          <a:p>
            <a:r>
              <a:rPr lang="en-US" sz="2400" dirty="0" smtClean="0"/>
              <a:t>We have the only ESU in the state, for justice-involved Women.</a:t>
            </a:r>
          </a:p>
          <a:p>
            <a:r>
              <a:rPr lang="en-US" sz="2400" dirty="0" smtClean="0"/>
              <a:t>This is a regional program and patients can be admitted from the following counties for stabilization then returned to their county:</a:t>
            </a:r>
          </a:p>
          <a:p>
            <a:pPr lvl="1"/>
            <a:r>
              <a:rPr lang="en-US" sz="2000" dirty="0" smtClean="0"/>
              <a:t>Franklin </a:t>
            </a:r>
          </a:p>
          <a:p>
            <a:endParaRPr lang="en-US" dirty="0"/>
          </a:p>
        </p:txBody>
      </p:sp>
      <p:sp>
        <p:nvSpPr>
          <p:cNvPr id="5" name="TextBox 4"/>
          <p:cNvSpPr txBox="1"/>
          <p:nvPr/>
        </p:nvSpPr>
        <p:spPr>
          <a:xfrm>
            <a:off x="5126670" y="5398532"/>
            <a:ext cx="3657600" cy="646331"/>
          </a:xfrm>
          <a:prstGeom prst="rect">
            <a:avLst/>
          </a:prstGeom>
          <a:noFill/>
        </p:spPr>
        <p:txBody>
          <a:bodyPr wrap="square" rtlCol="0">
            <a:spAutoFit/>
          </a:bodyPr>
          <a:lstStyle/>
          <a:p>
            <a:r>
              <a:rPr lang="en-US" dirty="0" smtClean="0"/>
              <a:t>ESU: 11 bed inpatient unit</a:t>
            </a:r>
          </a:p>
          <a:p>
            <a:r>
              <a:rPr lang="en-US" dirty="0" smtClean="0"/>
              <a:t>MHU: 12 bed living unit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60503"/>
            <a:ext cx="4142894" cy="376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73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 y="304800"/>
            <a:ext cx="9144000" cy="960438"/>
          </a:xfrm>
        </p:spPr>
        <p:txBody>
          <a:bodyPr/>
          <a:lstStyle/>
          <a:p>
            <a:r>
              <a:rPr lang="en-US" sz="4000" dirty="0" smtClean="0"/>
              <a:t>Evaluation &amp; Stabilization Program</a:t>
            </a:r>
            <a:endParaRPr lang="en-US" sz="4000" dirty="0"/>
          </a:p>
        </p:txBody>
      </p:sp>
      <p:sp>
        <p:nvSpPr>
          <p:cNvPr id="3" name="Content Placeholder 2"/>
          <p:cNvSpPr>
            <a:spLocks noGrp="1"/>
          </p:cNvSpPr>
          <p:nvPr>
            <p:ph idx="1"/>
          </p:nvPr>
        </p:nvSpPr>
        <p:spPr>
          <a:xfrm>
            <a:off x="381000" y="1371601"/>
            <a:ext cx="8305800" cy="4937760"/>
          </a:xfrm>
        </p:spPr>
        <p:txBody>
          <a:bodyPr>
            <a:normAutofit/>
          </a:bodyPr>
          <a:lstStyle/>
          <a:p>
            <a:r>
              <a:rPr lang="en-US" sz="2400" dirty="0" smtClean="0"/>
              <a:t>This is a program that we utilize at </a:t>
            </a:r>
            <a:r>
              <a:rPr lang="en-US" sz="2400" dirty="0" err="1" smtClean="0"/>
              <a:t>Stonybrook</a:t>
            </a:r>
            <a:r>
              <a:rPr lang="en-US" sz="2400" dirty="0" smtClean="0"/>
              <a:t> Stabilization and Treatment Center (SSTC) as there is no specific unit, currently, set aside at these facilities to have an ESU.</a:t>
            </a:r>
          </a:p>
          <a:p>
            <a:pPr lvl="1"/>
            <a:r>
              <a:rPr lang="en-US" sz="2400" dirty="0" smtClean="0"/>
              <a:t>SSTC does have a MHU and they house ESP clients in the same area as well as 3 other areas if needed.</a:t>
            </a:r>
          </a:p>
          <a:p>
            <a:r>
              <a:rPr lang="en-US" sz="2400" dirty="0" smtClean="0"/>
              <a:t>The ESP program follows the same leveling system that we follow on the ESU. </a:t>
            </a:r>
          </a:p>
          <a:p>
            <a:endParaRPr lang="en-US" sz="2400" dirty="0"/>
          </a:p>
        </p:txBody>
      </p:sp>
    </p:spTree>
    <p:extLst>
      <p:ext uri="{BB962C8B-B14F-4D97-AF65-F5344CB8AC3E}">
        <p14:creationId xmlns:p14="http://schemas.microsoft.com/office/powerpoint/2010/main" val="4139180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72239"/>
          </a:xfrm>
        </p:spPr>
        <p:txBody>
          <a:bodyPr>
            <a:noAutofit/>
          </a:bodyPr>
          <a:lstStyle/>
          <a:p>
            <a:r>
              <a:rPr lang="en-US" sz="3600" dirty="0" smtClean="0"/>
              <a:t>Opioid Treatment Program &amp; </a:t>
            </a:r>
            <a:br>
              <a:rPr lang="en-US" sz="3600" dirty="0" smtClean="0"/>
            </a:br>
            <a:r>
              <a:rPr lang="en-US" sz="3600" dirty="0" smtClean="0"/>
              <a:t>Medically Assisted Treatment</a:t>
            </a:r>
            <a:endParaRPr lang="en-US" sz="3600" dirty="0"/>
          </a:p>
        </p:txBody>
      </p:sp>
      <p:sp>
        <p:nvSpPr>
          <p:cNvPr id="3" name="Content Placeholder 2"/>
          <p:cNvSpPr>
            <a:spLocks noGrp="1"/>
          </p:cNvSpPr>
          <p:nvPr>
            <p:ph idx="1"/>
          </p:nvPr>
        </p:nvSpPr>
        <p:spPr>
          <a:xfrm>
            <a:off x="304800" y="1295400"/>
            <a:ext cx="8534400" cy="5334000"/>
          </a:xfrm>
        </p:spPr>
        <p:txBody>
          <a:bodyPr>
            <a:normAutofit/>
          </a:bodyPr>
          <a:lstStyle/>
          <a:p>
            <a:r>
              <a:rPr lang="en-US" sz="1800" dirty="0" smtClean="0">
                <a:latin typeface="Calibri" panose="020F0502020204030204" pitchFamily="34" charset="0"/>
              </a:rPr>
              <a:t>Methadone was delivered to York Street Jail (Springfield, MA) daily via Providence Hospital staff to treat opioid addiction; this practice began in the late 1980’s and continued through the early 90’s</a:t>
            </a:r>
          </a:p>
          <a:p>
            <a:r>
              <a:rPr lang="en-US" sz="1800" dirty="0" smtClean="0">
                <a:latin typeface="Calibri" panose="020F0502020204030204" pitchFamily="34" charset="0"/>
              </a:rPr>
              <a:t>Methadone – for pregnant women, 1993</a:t>
            </a:r>
          </a:p>
          <a:p>
            <a:r>
              <a:rPr lang="en-US" sz="1800" dirty="0" smtClean="0">
                <a:latin typeface="Calibri" panose="020F0502020204030204" pitchFamily="34" charset="0"/>
              </a:rPr>
              <a:t>Buprenorphine – Main Institution, 2007</a:t>
            </a:r>
          </a:p>
          <a:p>
            <a:r>
              <a:rPr lang="en-US" sz="1800" dirty="0" err="1" smtClean="0">
                <a:latin typeface="Calibri" panose="020F0502020204030204" pitchFamily="34" charset="0"/>
              </a:rPr>
              <a:t>Vivitrol</a:t>
            </a:r>
            <a:r>
              <a:rPr lang="en-US" sz="1800" dirty="0" smtClean="0">
                <a:latin typeface="Calibri" panose="020F0502020204030204" pitchFamily="34" charset="0"/>
              </a:rPr>
              <a:t> – HCSD participated in a study, Project New Hope, with Yale University, 2011</a:t>
            </a:r>
          </a:p>
          <a:p>
            <a:r>
              <a:rPr lang="en-US" sz="1800" dirty="0" err="1" smtClean="0">
                <a:latin typeface="Calibri" panose="020F0502020204030204" pitchFamily="34" charset="0"/>
              </a:rPr>
              <a:t>Vivitrol</a:t>
            </a:r>
            <a:r>
              <a:rPr lang="en-US" sz="1800" dirty="0" smtClean="0">
                <a:latin typeface="Calibri" panose="020F0502020204030204" pitchFamily="34" charset="0"/>
              </a:rPr>
              <a:t> MAT Pilot – Western Massachusetts Correctional Alcohol Center, Springfield, MA, 2013</a:t>
            </a:r>
          </a:p>
          <a:p>
            <a:r>
              <a:rPr lang="en-US" sz="1800" dirty="0" smtClean="0">
                <a:latin typeface="Calibri" panose="020F0502020204030204" pitchFamily="34" charset="0"/>
              </a:rPr>
              <a:t>Opioid Treatment Program (OTP), offering Buprenorphine (</a:t>
            </a:r>
            <a:r>
              <a:rPr lang="en-US" sz="1800" dirty="0" err="1" smtClean="0">
                <a:latin typeface="Calibri" panose="020F0502020204030204" pitchFamily="34" charset="0"/>
              </a:rPr>
              <a:t>Subutex</a:t>
            </a:r>
            <a:r>
              <a:rPr lang="en-US" sz="1800" dirty="0" smtClean="0">
                <a:latin typeface="Calibri" panose="020F0502020204030204" pitchFamily="34" charset="0"/>
              </a:rPr>
              <a:t>), Methadone, and Naltrexone (</a:t>
            </a:r>
            <a:r>
              <a:rPr lang="en-US" sz="1800" dirty="0" err="1" smtClean="0">
                <a:latin typeface="Calibri" panose="020F0502020204030204" pitchFamily="34" charset="0"/>
              </a:rPr>
              <a:t>Vivitrol</a:t>
            </a:r>
            <a:r>
              <a:rPr lang="en-US" sz="1800" dirty="0" smtClean="0">
                <a:latin typeface="Calibri" panose="020F0502020204030204" pitchFamily="34" charset="0"/>
              </a:rPr>
              <a:t>) – September 1, 2019</a:t>
            </a:r>
            <a:endParaRPr lang="en-US" sz="1800" dirty="0" smtClean="0"/>
          </a:p>
          <a:p>
            <a:endParaRPr lang="en-US" dirty="0"/>
          </a:p>
        </p:txBody>
      </p:sp>
    </p:spTree>
    <p:extLst>
      <p:ext uri="{BB962C8B-B14F-4D97-AF65-F5344CB8AC3E}">
        <p14:creationId xmlns:p14="http://schemas.microsoft.com/office/powerpoint/2010/main" val="860142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000" dirty="0" smtClean="0"/>
              <a:t>OTP Services at HCSO</a:t>
            </a:r>
            <a:endParaRPr lang="en-US" sz="4000" dirty="0"/>
          </a:p>
        </p:txBody>
      </p:sp>
      <p:sp>
        <p:nvSpPr>
          <p:cNvPr id="3" name="Content Placeholder 2"/>
          <p:cNvSpPr>
            <a:spLocks noGrp="1"/>
          </p:cNvSpPr>
          <p:nvPr>
            <p:ph idx="1"/>
          </p:nvPr>
        </p:nvSpPr>
        <p:spPr>
          <a:xfrm>
            <a:off x="457200" y="1066800"/>
            <a:ext cx="8229600" cy="5715000"/>
          </a:xfrm>
        </p:spPr>
        <p:txBody>
          <a:bodyPr>
            <a:normAutofit/>
          </a:bodyPr>
          <a:lstStyle/>
          <a:p>
            <a:r>
              <a:rPr lang="en-US" sz="2800" dirty="0" smtClean="0">
                <a:latin typeface="Calibri" panose="020F0502020204030204" pitchFamily="34" charset="0"/>
              </a:rPr>
              <a:t>July 2023 OTP services transitioned from CODAC to HCSO’s Mental Health Services.</a:t>
            </a:r>
            <a:endParaRPr lang="en-US" sz="2200" dirty="0" smtClean="0">
              <a:latin typeface="Calibri" panose="020F0502020204030204" pitchFamily="34" charset="0"/>
            </a:endParaRPr>
          </a:p>
          <a:p>
            <a:r>
              <a:rPr lang="en-US" sz="2800" dirty="0" smtClean="0"/>
              <a:t>BHN continues to provide OTP Discharge planning:</a:t>
            </a:r>
          </a:p>
          <a:p>
            <a:pPr lvl="1"/>
            <a:r>
              <a:rPr lang="en-US" sz="2200" dirty="0" smtClean="0"/>
              <a:t>Continuation – Seen within 5-7 days of intake</a:t>
            </a:r>
          </a:p>
          <a:p>
            <a:pPr lvl="1"/>
            <a:r>
              <a:rPr lang="en-US" sz="2200" dirty="0" smtClean="0"/>
              <a:t>New Induction – After being seen by a MH Clinician client is referred to Med Provider; Discharge Planner meets within 5 days before the Provider meeting</a:t>
            </a:r>
          </a:p>
          <a:p>
            <a:pPr lvl="1"/>
            <a:r>
              <a:rPr lang="en-US" sz="2200" dirty="0" smtClean="0"/>
              <a:t>Pre-Trial &amp; Sentenced on OTP – Seen within 5 days before court, within 5 days after if return from court (pre-trial)</a:t>
            </a:r>
            <a:endParaRPr lang="en-US" sz="2200" dirty="0" smtClean="0">
              <a:latin typeface="Calibri" panose="020F0502020204030204" pitchFamily="34" charset="0"/>
            </a:endParaRPr>
          </a:p>
          <a:p>
            <a:r>
              <a:rPr lang="en-US" sz="2800" dirty="0" smtClean="0"/>
              <a:t>Bridge</a:t>
            </a:r>
          </a:p>
          <a:p>
            <a:pPr lvl="1"/>
            <a:r>
              <a:rPr lang="en-US" sz="2200" dirty="0" smtClean="0"/>
              <a:t>Works with clients in their last six months of incarceration </a:t>
            </a:r>
          </a:p>
          <a:p>
            <a:pPr lvl="1"/>
            <a:r>
              <a:rPr lang="en-US" sz="2200" dirty="0" smtClean="0"/>
              <a:t>Bi-weekly check-ins; weekly in the month before release</a:t>
            </a:r>
          </a:p>
          <a:p>
            <a:endParaRPr lang="en-US" dirty="0"/>
          </a:p>
        </p:txBody>
      </p:sp>
    </p:spTree>
    <p:extLst>
      <p:ext uri="{BB962C8B-B14F-4D97-AF65-F5344CB8AC3E}">
        <p14:creationId xmlns:p14="http://schemas.microsoft.com/office/powerpoint/2010/main" val="603444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665085"/>
          </a:xfrm>
        </p:spPr>
        <p:txBody>
          <a:bodyPr>
            <a:normAutofit fontScale="90000"/>
          </a:bodyPr>
          <a:lstStyle/>
          <a:p>
            <a:r>
              <a:rPr lang="en-US" sz="4400" dirty="0" smtClean="0"/>
              <a:t>Overview</a:t>
            </a:r>
            <a:endParaRPr lang="en-US" sz="4400" dirty="0"/>
          </a:p>
        </p:txBody>
      </p:sp>
      <p:sp>
        <p:nvSpPr>
          <p:cNvPr id="3" name="Content Placeholder 2"/>
          <p:cNvSpPr>
            <a:spLocks noGrp="1"/>
          </p:cNvSpPr>
          <p:nvPr>
            <p:ph idx="1"/>
          </p:nvPr>
        </p:nvSpPr>
        <p:spPr>
          <a:xfrm>
            <a:off x="609600" y="1752600"/>
            <a:ext cx="7924800" cy="4114800"/>
          </a:xfrm>
        </p:spPr>
        <p:txBody>
          <a:bodyPr>
            <a:normAutofit/>
          </a:bodyPr>
          <a:lstStyle/>
          <a:p>
            <a:r>
              <a:rPr lang="en-US" sz="2800" dirty="0" smtClean="0"/>
              <a:t>Hampden County sites</a:t>
            </a:r>
          </a:p>
          <a:p>
            <a:r>
              <a:rPr lang="en-US" sz="2800" dirty="0" smtClean="0"/>
              <a:t>Mental Health Services</a:t>
            </a:r>
          </a:p>
          <a:p>
            <a:r>
              <a:rPr lang="en-US" sz="2800" dirty="0" smtClean="0"/>
              <a:t>Suicide </a:t>
            </a:r>
            <a:r>
              <a:rPr lang="en-US" sz="2800" dirty="0"/>
              <a:t>Prevention &amp; Intervention</a:t>
            </a:r>
          </a:p>
          <a:p>
            <a:r>
              <a:rPr lang="en-US" sz="2800" dirty="0" smtClean="0"/>
              <a:t>Evaluation and Stabilization Units</a:t>
            </a:r>
          </a:p>
          <a:p>
            <a:r>
              <a:rPr lang="en-US" sz="2800" dirty="0" smtClean="0"/>
              <a:t>Specialized Units at HCSO</a:t>
            </a:r>
          </a:p>
          <a:p>
            <a:r>
              <a:rPr lang="en-US" sz="2800" dirty="0" smtClean="0"/>
              <a:t>Educational and Treatment programs </a:t>
            </a:r>
          </a:p>
          <a:p>
            <a:r>
              <a:rPr lang="en-US" sz="2800" dirty="0" smtClean="0"/>
              <a:t>Stonybrook Stabilization Center (Section 35)</a:t>
            </a:r>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238480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315200" cy="717612"/>
          </a:xfrm>
        </p:spPr>
        <p:txBody>
          <a:bodyPr/>
          <a:lstStyle/>
          <a:p>
            <a:r>
              <a:rPr lang="en-US" dirty="0"/>
              <a:t>OTP Education</a:t>
            </a:r>
          </a:p>
        </p:txBody>
      </p:sp>
      <p:sp>
        <p:nvSpPr>
          <p:cNvPr id="3" name="Content Placeholder 2"/>
          <p:cNvSpPr>
            <a:spLocks noGrp="1"/>
          </p:cNvSpPr>
          <p:nvPr>
            <p:ph idx="1"/>
          </p:nvPr>
        </p:nvSpPr>
        <p:spPr>
          <a:xfrm>
            <a:off x="914400" y="1295400"/>
            <a:ext cx="7315200" cy="5029200"/>
          </a:xfrm>
        </p:spPr>
        <p:txBody>
          <a:bodyPr>
            <a:normAutofit/>
          </a:bodyPr>
          <a:lstStyle/>
          <a:p>
            <a:r>
              <a:rPr lang="en-US" dirty="0"/>
              <a:t>All patients enrolled in the OTP are required to attend OTP Education</a:t>
            </a:r>
          </a:p>
          <a:p>
            <a:r>
              <a:rPr lang="en-US" dirty="0"/>
              <a:t>Groups are facilitated by the Care Coordinators </a:t>
            </a:r>
          </a:p>
          <a:p>
            <a:r>
              <a:rPr lang="en-US" dirty="0"/>
              <a:t>Group education occurs twice a week for five weeks </a:t>
            </a:r>
          </a:p>
          <a:p>
            <a:r>
              <a:rPr lang="en-US" dirty="0"/>
              <a:t>Topics include </a:t>
            </a:r>
          </a:p>
          <a:p>
            <a:pPr lvl="1" hangingPunct="0"/>
            <a:r>
              <a:rPr lang="en-US" sz="1600" dirty="0"/>
              <a:t>Orientation to the Opioid Treatment Program</a:t>
            </a:r>
          </a:p>
          <a:p>
            <a:pPr lvl="1" hangingPunct="0"/>
            <a:r>
              <a:rPr lang="en-US" sz="1600" dirty="0"/>
              <a:t>Treatment Team</a:t>
            </a:r>
          </a:p>
          <a:p>
            <a:pPr lvl="1" hangingPunct="0"/>
            <a:r>
              <a:rPr lang="en-US" sz="1600" dirty="0"/>
              <a:t>Substance Use Disorders &amp; Compulsive Behaviors</a:t>
            </a:r>
          </a:p>
          <a:p>
            <a:pPr lvl="1" hangingPunct="0"/>
            <a:r>
              <a:rPr lang="en-US" sz="1600" dirty="0"/>
              <a:t>Overdose Prevention</a:t>
            </a:r>
          </a:p>
          <a:p>
            <a:pPr lvl="1" hangingPunct="0"/>
            <a:r>
              <a:rPr lang="en-US" sz="1600" dirty="0"/>
              <a:t>Medication for Opioid Use Disorder Options</a:t>
            </a:r>
          </a:p>
          <a:p>
            <a:pPr lvl="1" hangingPunct="0"/>
            <a:r>
              <a:rPr lang="en-US" sz="1600" dirty="0"/>
              <a:t>Substance Use Treatment &amp; Chronic Illness/conditions </a:t>
            </a:r>
          </a:p>
          <a:p>
            <a:pPr lvl="1" hangingPunct="0"/>
            <a:r>
              <a:rPr lang="en-US" sz="1600" dirty="0"/>
              <a:t>Substance Use Disorder Treatment for individuals with Co-Occurring Disorders </a:t>
            </a:r>
          </a:p>
          <a:p>
            <a:pPr lvl="1" hangingPunct="0"/>
            <a:r>
              <a:rPr lang="en-US" sz="1600" dirty="0"/>
              <a:t>Family and Relationships within Recovery</a:t>
            </a:r>
          </a:p>
          <a:p>
            <a:pPr lvl="1" hangingPunct="0"/>
            <a:r>
              <a:rPr lang="en-US" sz="1600" dirty="0"/>
              <a:t>Pathways of Recovery</a:t>
            </a:r>
          </a:p>
          <a:p>
            <a:pPr lvl="1" hangingPunct="0"/>
            <a:r>
              <a:rPr lang="en-US" sz="1600" dirty="0"/>
              <a:t>Relapse Prevention &amp; Recovery Maintenance Plans</a:t>
            </a:r>
          </a:p>
          <a:p>
            <a:endParaRPr lang="en-US" dirty="0"/>
          </a:p>
        </p:txBody>
      </p:sp>
    </p:spTree>
    <p:extLst>
      <p:ext uri="{BB962C8B-B14F-4D97-AF65-F5344CB8AC3E}">
        <p14:creationId xmlns:p14="http://schemas.microsoft.com/office/powerpoint/2010/main" val="2497250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5017302"/>
              </p:ext>
            </p:extLst>
          </p:nvPr>
        </p:nvGraphicFramePr>
        <p:xfrm>
          <a:off x="1447800" y="1524000"/>
          <a:ext cx="5943600" cy="5105400"/>
        </p:xfrm>
        <a:graphic>
          <a:graphicData uri="http://schemas.openxmlformats.org/drawingml/2006/table">
            <a:tbl>
              <a:tblPr firstRow="1" firstCol="1" bandRow="1"/>
              <a:tblGrid>
                <a:gridCol w="2047992"/>
                <a:gridCol w="3895608"/>
              </a:tblGrid>
              <a:tr h="128122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algn="l" hangingPunct="0">
                        <a:spcBef>
                          <a:spcPts val="0"/>
                        </a:spcBef>
                        <a:spcAft>
                          <a:spcPts val="0"/>
                        </a:spcAft>
                      </a:pPr>
                      <a:r>
                        <a:rPr lang="en-US" sz="1500" dirty="0">
                          <a:effectLst/>
                        </a:rPr>
                        <a:t> </a:t>
                      </a:r>
                      <a:endParaRPr lang="en-US" sz="1100" dirty="0">
                        <a:effectLst/>
                      </a:endParaRPr>
                    </a:p>
                    <a:p>
                      <a:pPr marL="0" marR="0" algn="l" hangingPunct="0">
                        <a:spcBef>
                          <a:spcPts val="0"/>
                        </a:spcBef>
                        <a:spcAft>
                          <a:spcPts val="0"/>
                        </a:spcAft>
                      </a:pPr>
                      <a:r>
                        <a:rPr lang="en-US" sz="1500" dirty="0">
                          <a:effectLst/>
                        </a:rPr>
                        <a:t>Population </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algn="l" hangingPunct="0">
                        <a:spcBef>
                          <a:spcPts val="0"/>
                        </a:spcBef>
                        <a:spcAft>
                          <a:spcPts val="0"/>
                        </a:spcAft>
                      </a:pPr>
                      <a:r>
                        <a:rPr lang="en-US" sz="1500" dirty="0">
                          <a:effectLst/>
                        </a:rPr>
                        <a:t> </a:t>
                      </a:r>
                      <a:endParaRPr lang="en-US" sz="1100" dirty="0">
                        <a:effectLst/>
                      </a:endParaRPr>
                    </a:p>
                    <a:p>
                      <a:pPr marL="0" marR="0" algn="l" hangingPunct="0">
                        <a:spcBef>
                          <a:spcPts val="0"/>
                        </a:spcBef>
                        <a:spcAft>
                          <a:spcPts val="0"/>
                        </a:spcAft>
                      </a:pPr>
                      <a:r>
                        <a:rPr lang="en-US" sz="1500" dirty="0">
                          <a:effectLst/>
                        </a:rPr>
                        <a:t>Frequency of Discharge Planner Sessions</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34971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algn="l" hangingPunct="0">
                        <a:spcBef>
                          <a:spcPts val="0"/>
                        </a:spcBef>
                        <a:spcAft>
                          <a:spcPts val="0"/>
                        </a:spcAft>
                      </a:pPr>
                      <a:r>
                        <a:rPr lang="en-US" sz="1500" dirty="0">
                          <a:effectLst/>
                        </a:rPr>
                        <a:t>Pre-Trial </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457200" marR="0" algn="l" hangingPunct="0">
                        <a:spcBef>
                          <a:spcPts val="0"/>
                        </a:spcBef>
                        <a:spcAft>
                          <a:spcPts val="0"/>
                        </a:spcAft>
                      </a:pPr>
                      <a:r>
                        <a:rPr lang="en-US" sz="1300" dirty="0">
                          <a:effectLst/>
                        </a:rPr>
                        <a:t> </a:t>
                      </a:r>
                      <a:endParaRPr lang="en-US" sz="1100" dirty="0">
                        <a:effectLst/>
                      </a:endParaRPr>
                    </a:p>
                    <a:p>
                      <a:pPr marL="342900" marR="0" lvl="0" indent="-342900" algn="l" hangingPunct="0">
                        <a:spcBef>
                          <a:spcPts val="0"/>
                        </a:spcBef>
                        <a:spcAft>
                          <a:spcPts val="0"/>
                        </a:spcAft>
                        <a:buFont typeface="Symbol"/>
                        <a:buChar char=""/>
                      </a:pPr>
                      <a:r>
                        <a:rPr lang="en-US" sz="1300" dirty="0">
                          <a:effectLst/>
                        </a:rPr>
                        <a:t>Within 2 business days of referral</a:t>
                      </a:r>
                      <a:endParaRPr lang="en-US" sz="1100" dirty="0">
                        <a:effectLst/>
                      </a:endParaRPr>
                    </a:p>
                    <a:p>
                      <a:pPr marL="342900" marR="0" lvl="0" indent="-342900" algn="l" hangingPunct="0">
                        <a:spcBef>
                          <a:spcPts val="0"/>
                        </a:spcBef>
                        <a:spcAft>
                          <a:spcPts val="0"/>
                        </a:spcAft>
                        <a:buFont typeface="Symbol"/>
                        <a:buChar char=""/>
                      </a:pPr>
                      <a:r>
                        <a:rPr lang="en-US" sz="1300" dirty="0">
                          <a:effectLst/>
                        </a:rPr>
                        <a:t>Within 5 days prior to Court Date</a:t>
                      </a:r>
                      <a:endParaRPr lang="en-US" sz="1100" dirty="0">
                        <a:effectLst/>
                      </a:endParaRPr>
                    </a:p>
                    <a:p>
                      <a:pPr marL="342900" marR="0" lvl="0" indent="-342900" algn="l" hangingPunct="0">
                        <a:spcBef>
                          <a:spcPts val="0"/>
                        </a:spcBef>
                        <a:spcAft>
                          <a:spcPts val="0"/>
                        </a:spcAft>
                        <a:buFont typeface="Symbol"/>
                        <a:buChar char=""/>
                      </a:pPr>
                      <a:r>
                        <a:rPr lang="en-US" sz="1300" dirty="0">
                          <a:effectLst/>
                        </a:rPr>
                        <a:t>Within 5 days after Court Date </a:t>
                      </a:r>
                      <a:endParaRPr lang="en-US" sz="1100" dirty="0">
                        <a:effectLst/>
                      </a:endParaRPr>
                    </a:p>
                    <a:p>
                      <a:pPr marL="342900" marR="0" lvl="0" indent="-342900" algn="l" hangingPunct="0">
                        <a:spcBef>
                          <a:spcPts val="0"/>
                        </a:spcBef>
                        <a:spcAft>
                          <a:spcPts val="0"/>
                        </a:spcAft>
                        <a:buFont typeface="Symbol"/>
                        <a:buChar char=""/>
                      </a:pPr>
                      <a:r>
                        <a:rPr lang="en-US" sz="1300" dirty="0">
                          <a:effectLst/>
                        </a:rPr>
                        <a:t>Otherwise, every 30 days </a:t>
                      </a:r>
                      <a:endParaRPr lang="en-US" sz="1100" dirty="0">
                        <a:effectLst/>
                      </a:endParaRPr>
                    </a:p>
                    <a:p>
                      <a:pPr marL="228600" marR="0" algn="l" hangingPunct="0">
                        <a:spcBef>
                          <a:spcPts val="0"/>
                        </a:spcBef>
                        <a:spcAft>
                          <a:spcPts val="0"/>
                        </a:spcAft>
                      </a:pPr>
                      <a:r>
                        <a:rPr lang="en-US" sz="1300" dirty="0">
                          <a:effectLst/>
                        </a:rPr>
                        <a:t> </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74663">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algn="l" hangingPunct="0">
                        <a:spcBef>
                          <a:spcPts val="0"/>
                        </a:spcBef>
                        <a:spcAft>
                          <a:spcPts val="0"/>
                        </a:spcAft>
                      </a:pPr>
                      <a:r>
                        <a:rPr lang="en-US" sz="1500" dirty="0">
                          <a:effectLst/>
                        </a:rPr>
                        <a:t>Sentenced </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457200" marR="0" algn="l" hangingPunct="0">
                        <a:spcBef>
                          <a:spcPts val="0"/>
                        </a:spcBef>
                        <a:spcAft>
                          <a:spcPts val="0"/>
                        </a:spcAft>
                      </a:pPr>
                      <a:r>
                        <a:rPr lang="en-US" sz="1300" dirty="0">
                          <a:effectLst/>
                        </a:rPr>
                        <a:t> </a:t>
                      </a:r>
                      <a:endParaRPr lang="en-US" sz="1100" dirty="0">
                        <a:effectLst/>
                      </a:endParaRPr>
                    </a:p>
                    <a:p>
                      <a:pPr marL="342900" marR="0" lvl="0" indent="-342900" algn="l" hangingPunct="0">
                        <a:spcBef>
                          <a:spcPts val="0"/>
                        </a:spcBef>
                        <a:spcAft>
                          <a:spcPts val="0"/>
                        </a:spcAft>
                        <a:buFont typeface="Symbol"/>
                        <a:buChar char=""/>
                      </a:pPr>
                      <a:r>
                        <a:rPr lang="en-US" sz="1300" dirty="0">
                          <a:effectLst/>
                        </a:rPr>
                        <a:t>Within 5 days from referral</a:t>
                      </a:r>
                      <a:endParaRPr lang="en-US" sz="1100" dirty="0">
                        <a:effectLst/>
                      </a:endParaRPr>
                    </a:p>
                    <a:p>
                      <a:pPr marL="342900" marR="0" lvl="0" indent="-342900" algn="l" hangingPunct="0">
                        <a:spcBef>
                          <a:spcPts val="0"/>
                        </a:spcBef>
                        <a:spcAft>
                          <a:spcPts val="0"/>
                        </a:spcAft>
                        <a:buFont typeface="Symbol"/>
                        <a:buChar char=""/>
                      </a:pPr>
                      <a:r>
                        <a:rPr lang="en-US" sz="1300" dirty="0">
                          <a:effectLst/>
                        </a:rPr>
                        <a:t>Every 30 days </a:t>
                      </a:r>
                      <a:endParaRPr lang="en-US" sz="1100" dirty="0">
                        <a:effectLst/>
                      </a:endParaRPr>
                    </a:p>
                    <a:p>
                      <a:pPr marL="342900" marR="0" lvl="0" indent="-342900" algn="l" hangingPunct="0">
                        <a:spcBef>
                          <a:spcPts val="0"/>
                        </a:spcBef>
                        <a:spcAft>
                          <a:spcPts val="0"/>
                        </a:spcAft>
                        <a:buFont typeface="Symbol"/>
                        <a:buChar char=""/>
                      </a:pPr>
                      <a:r>
                        <a:rPr lang="en-US" sz="1300" dirty="0">
                          <a:effectLst/>
                        </a:rPr>
                        <a:t>Once 60 days to potential release, every 2 weeks</a:t>
                      </a:r>
                      <a:endParaRPr lang="en-US" sz="1100" dirty="0">
                        <a:effectLst/>
                      </a:endParaRPr>
                    </a:p>
                    <a:p>
                      <a:pPr marL="342900" marR="0" lvl="0" indent="-342900" algn="l" hangingPunct="0">
                        <a:spcBef>
                          <a:spcPts val="0"/>
                        </a:spcBef>
                        <a:spcAft>
                          <a:spcPts val="0"/>
                        </a:spcAft>
                        <a:buFont typeface="Symbol"/>
                        <a:buChar char=""/>
                      </a:pPr>
                      <a:r>
                        <a:rPr lang="en-US" sz="1300" dirty="0">
                          <a:effectLst/>
                        </a:rPr>
                        <a:t>Within 5 days prior to release</a:t>
                      </a:r>
                      <a:endParaRPr lang="en-US" sz="1100" dirty="0">
                        <a:effectLst/>
                      </a:endParaRPr>
                    </a:p>
                    <a:p>
                      <a:pPr marL="457200" marR="0" algn="l" hangingPunct="0">
                        <a:spcBef>
                          <a:spcPts val="0"/>
                        </a:spcBef>
                        <a:spcAft>
                          <a:spcPts val="0"/>
                        </a:spcAft>
                      </a:pPr>
                      <a:r>
                        <a:rPr lang="en-US" sz="1300" dirty="0">
                          <a:effectLst/>
                        </a:rPr>
                        <a:t> </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899807">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algn="l" hangingPunct="0">
                        <a:spcBef>
                          <a:spcPts val="0"/>
                        </a:spcBef>
                        <a:spcAft>
                          <a:spcPts val="0"/>
                        </a:spcAft>
                      </a:pPr>
                      <a:r>
                        <a:rPr lang="en-US" sz="1500">
                          <a:effectLst/>
                        </a:rPr>
                        <a:t>S35 </a:t>
                      </a:r>
                      <a:endParaRPr lang="en-US" sz="110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457200" marR="0" algn="l" hangingPunct="0">
                        <a:spcBef>
                          <a:spcPts val="0"/>
                        </a:spcBef>
                        <a:spcAft>
                          <a:spcPts val="0"/>
                        </a:spcAft>
                      </a:pPr>
                      <a:r>
                        <a:rPr lang="en-US" sz="1300" dirty="0">
                          <a:effectLst/>
                        </a:rPr>
                        <a:t> </a:t>
                      </a:r>
                      <a:endParaRPr lang="en-US" sz="1100" dirty="0">
                        <a:effectLst/>
                      </a:endParaRPr>
                    </a:p>
                    <a:p>
                      <a:pPr marL="342900" marR="0" lvl="0" indent="-342900" algn="l" hangingPunct="0">
                        <a:spcBef>
                          <a:spcPts val="0"/>
                        </a:spcBef>
                        <a:spcAft>
                          <a:spcPts val="0"/>
                        </a:spcAft>
                        <a:buFont typeface="Symbol"/>
                        <a:buChar char=""/>
                      </a:pPr>
                      <a:r>
                        <a:rPr lang="en-US" sz="1300" dirty="0">
                          <a:effectLst/>
                        </a:rPr>
                        <a:t>Within 5 days from referral</a:t>
                      </a:r>
                      <a:endParaRPr lang="en-US" sz="1100" dirty="0">
                        <a:effectLst/>
                      </a:endParaRPr>
                    </a:p>
                    <a:p>
                      <a:pPr marL="342900" marR="0" lvl="0" indent="-342900" algn="l" hangingPunct="0">
                        <a:spcBef>
                          <a:spcPts val="0"/>
                        </a:spcBef>
                        <a:spcAft>
                          <a:spcPts val="0"/>
                        </a:spcAft>
                        <a:buFont typeface="Symbol"/>
                        <a:buChar char=""/>
                      </a:pPr>
                      <a:r>
                        <a:rPr lang="en-US" sz="1300" dirty="0">
                          <a:effectLst/>
                        </a:rPr>
                        <a:t>Every 2 weeks </a:t>
                      </a:r>
                      <a:endParaRPr lang="en-US" sz="1100" dirty="0">
                        <a:effectLst/>
                      </a:endParaRPr>
                    </a:p>
                    <a:p>
                      <a:pPr marL="457200" marR="0" algn="l" hangingPunct="0">
                        <a:spcBef>
                          <a:spcPts val="0"/>
                        </a:spcBef>
                        <a:spcAft>
                          <a:spcPts val="0"/>
                        </a:spcAft>
                      </a:pPr>
                      <a:r>
                        <a:rPr lang="en-US" sz="1300" dirty="0">
                          <a:effectLst/>
                        </a:rPr>
                        <a:t> </a:t>
                      </a:r>
                      <a:endParaRPr lang="en-US" sz="1100" dirty="0">
                        <a:effectLst/>
                        <a:latin typeface="Arial"/>
                        <a:ea typeface="Times New Roman"/>
                      </a:endParaRPr>
                    </a:p>
                  </a:txBody>
                  <a:tcPr marL="64505" marR="6450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6" name="Title 5"/>
          <p:cNvSpPr>
            <a:spLocks noGrp="1"/>
          </p:cNvSpPr>
          <p:nvPr>
            <p:ph type="title"/>
          </p:nvPr>
        </p:nvSpPr>
        <p:spPr>
          <a:xfrm>
            <a:off x="990600" y="457200"/>
            <a:ext cx="7315200" cy="717612"/>
          </a:xfrm>
        </p:spPr>
        <p:txBody>
          <a:bodyPr/>
          <a:lstStyle/>
          <a:p>
            <a:r>
              <a:rPr lang="en-US" dirty="0" smtClean="0"/>
              <a:t>OTP Discharge Planning</a:t>
            </a:r>
            <a:endParaRPr lang="en-US" dirty="0"/>
          </a:p>
        </p:txBody>
      </p:sp>
    </p:spTree>
    <p:extLst>
      <p:ext uri="{BB962C8B-B14F-4D97-AF65-F5344CB8AC3E}">
        <p14:creationId xmlns:p14="http://schemas.microsoft.com/office/powerpoint/2010/main" val="291563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 y="0"/>
            <a:ext cx="9144000" cy="914400"/>
          </a:xfrm>
        </p:spPr>
        <p:txBody>
          <a:bodyPr/>
          <a:lstStyle/>
          <a:p>
            <a:r>
              <a:rPr lang="en-US" sz="4000" dirty="0" smtClean="0"/>
              <a:t>Keeping Track  with OTP Assistant</a:t>
            </a:r>
            <a:endParaRPr lang="en-US" sz="4000" dirty="0"/>
          </a:p>
        </p:txBody>
      </p:sp>
      <p:pic>
        <p:nvPicPr>
          <p:cNvPr id="2050"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6717" t="16849" r="16951" b="20530"/>
          <a:stretch/>
        </p:blipFill>
        <p:spPr bwMode="auto">
          <a:xfrm>
            <a:off x="3838432" y="1637732"/>
            <a:ext cx="5139662" cy="421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3298" y="1637730"/>
            <a:ext cx="3695134" cy="4524315"/>
          </a:xfrm>
          <a:prstGeom prst="rect">
            <a:avLst/>
          </a:prstGeom>
          <a:noFill/>
        </p:spPr>
        <p:txBody>
          <a:bodyPr wrap="square" rtlCol="0">
            <a:spAutoFit/>
          </a:bodyPr>
          <a:lstStyle/>
          <a:p>
            <a:r>
              <a:rPr lang="en-US" dirty="0"/>
              <a:t>D</a:t>
            </a:r>
            <a:r>
              <a:rPr lang="en-US" dirty="0" smtClean="0"/>
              <a:t>atabase developed by HCSO to monitor:</a:t>
            </a:r>
          </a:p>
          <a:p>
            <a:pPr marL="285750" indent="-285750">
              <a:buFontTx/>
              <a:buChar char="-"/>
            </a:pPr>
            <a:endParaRPr lang="en-US" dirty="0" smtClean="0"/>
          </a:p>
          <a:p>
            <a:pPr marL="342900" indent="-342900">
              <a:buFont typeface="Courier New" panose="02070309020205020404" pitchFamily="49" charset="0"/>
              <a:buChar char="o"/>
            </a:pPr>
            <a:r>
              <a:rPr lang="en-US" dirty="0" smtClean="0"/>
              <a:t>Dosing</a:t>
            </a:r>
          </a:p>
          <a:p>
            <a:pPr marL="342900" indent="-342900">
              <a:buFont typeface="Courier New" panose="02070309020205020404" pitchFamily="49" charset="0"/>
              <a:buChar char="o"/>
            </a:pPr>
            <a:endParaRPr lang="en-US" dirty="0" smtClean="0"/>
          </a:p>
          <a:p>
            <a:pPr marL="342900" indent="-342900">
              <a:buFont typeface="Courier New" panose="02070309020205020404" pitchFamily="49" charset="0"/>
              <a:buChar char="o"/>
            </a:pPr>
            <a:r>
              <a:rPr lang="en-US" dirty="0" smtClean="0"/>
              <a:t>Appointments</a:t>
            </a:r>
          </a:p>
          <a:p>
            <a:pPr marL="342900" indent="-342900">
              <a:buFont typeface="Courier New" panose="02070309020205020404" pitchFamily="49" charset="0"/>
              <a:buChar char="o"/>
            </a:pPr>
            <a:endParaRPr lang="en-US" dirty="0" smtClean="0"/>
          </a:p>
          <a:p>
            <a:pPr marL="342900" indent="-342900">
              <a:buFont typeface="Courier New" panose="02070309020205020404" pitchFamily="49" charset="0"/>
              <a:buChar char="o"/>
            </a:pPr>
            <a:r>
              <a:rPr lang="en-US" dirty="0" smtClean="0"/>
              <a:t>Referrals</a:t>
            </a:r>
          </a:p>
          <a:p>
            <a:pPr marL="342900" indent="-342900">
              <a:buFont typeface="Courier New" panose="02070309020205020404" pitchFamily="49" charset="0"/>
              <a:buChar char="o"/>
            </a:pPr>
            <a:endParaRPr lang="en-US" dirty="0" smtClean="0"/>
          </a:p>
          <a:p>
            <a:pPr marL="342900" indent="-342900">
              <a:buFont typeface="Courier New" panose="02070309020205020404" pitchFamily="49" charset="0"/>
              <a:buChar char="o"/>
            </a:pPr>
            <a:r>
              <a:rPr lang="en-US" dirty="0" smtClean="0"/>
              <a:t>Upcoming items due (forms/assessments)</a:t>
            </a:r>
          </a:p>
          <a:p>
            <a:pPr marL="342900" indent="-342900">
              <a:buFont typeface="Courier New" panose="02070309020205020404" pitchFamily="49" charset="0"/>
              <a:buChar char="o"/>
            </a:pPr>
            <a:endParaRPr lang="en-US" dirty="0" smtClean="0"/>
          </a:p>
          <a:p>
            <a:pPr marL="342900" indent="-342900">
              <a:buFont typeface="Courier New" panose="02070309020205020404" pitchFamily="49" charset="0"/>
              <a:buChar char="o"/>
            </a:pPr>
            <a:r>
              <a:rPr lang="en-US" dirty="0" smtClean="0"/>
              <a:t>Outside appointments upon release</a:t>
            </a:r>
          </a:p>
          <a:p>
            <a:pPr marL="342900" indent="-342900">
              <a:buFont typeface="Courier New" panose="02070309020205020404" pitchFamily="49" charset="0"/>
              <a:buChar char="o"/>
            </a:pPr>
            <a:endParaRPr lang="en-US" dirty="0" smtClean="0"/>
          </a:p>
          <a:p>
            <a:pPr marL="342900" indent="-342900">
              <a:buFont typeface="Courier New" panose="02070309020205020404" pitchFamily="49" charset="0"/>
              <a:buChar char="o"/>
            </a:pPr>
            <a:r>
              <a:rPr lang="en-US" dirty="0" smtClean="0"/>
              <a:t>Statistics </a:t>
            </a:r>
            <a:endParaRPr lang="en-US" dirty="0"/>
          </a:p>
        </p:txBody>
      </p:sp>
    </p:spTree>
    <p:extLst>
      <p:ext uri="{BB962C8B-B14F-4D97-AF65-F5344CB8AC3E}">
        <p14:creationId xmlns:p14="http://schemas.microsoft.com/office/powerpoint/2010/main" val="1072908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4000" cy="609600"/>
          </a:xfrm>
        </p:spPr>
        <p:txBody>
          <a:bodyPr>
            <a:normAutofit fontScale="90000"/>
          </a:bodyPr>
          <a:lstStyle/>
          <a:p>
            <a:pPr algn="ctr"/>
            <a:r>
              <a:rPr lang="en-US" u="sng" dirty="0" smtClean="0"/>
              <a:t>Specialty Unit: Youthful </a:t>
            </a:r>
            <a:r>
              <a:rPr lang="en-US" u="sng" dirty="0"/>
              <a:t>Offenders</a:t>
            </a:r>
          </a:p>
        </p:txBody>
      </p:sp>
      <p:sp>
        <p:nvSpPr>
          <p:cNvPr id="2" name="Content Placeholder 1"/>
          <p:cNvSpPr>
            <a:spLocks noGrp="1"/>
          </p:cNvSpPr>
          <p:nvPr>
            <p:ph idx="1"/>
          </p:nvPr>
        </p:nvSpPr>
        <p:spPr>
          <a:xfrm>
            <a:off x="0" y="1219200"/>
            <a:ext cx="9144000" cy="4788091"/>
          </a:xfrm>
        </p:spPr>
        <p:txBody>
          <a:bodyPr>
            <a:normAutofit/>
          </a:bodyPr>
          <a:lstStyle/>
          <a:p>
            <a:pPr marL="109728" indent="0">
              <a:buNone/>
            </a:pPr>
            <a:endParaRPr lang="en-US" sz="2400" dirty="0"/>
          </a:p>
          <a:p>
            <a:pPr marL="109728" indent="0">
              <a:buNone/>
            </a:pPr>
            <a:r>
              <a:rPr lang="en-US" sz="2400" b="1" u="sng" dirty="0" smtClean="0"/>
              <a:t>Goal</a:t>
            </a:r>
            <a:r>
              <a:rPr lang="en-US" sz="2400" u="sng" dirty="0"/>
              <a:t>:</a:t>
            </a:r>
          </a:p>
          <a:p>
            <a:pPr marL="109728" indent="0">
              <a:buNone/>
            </a:pPr>
            <a:r>
              <a:rPr lang="en-US" sz="2400" dirty="0"/>
              <a:t>To reduce the likelihood of recidivism by addressing the unique issues associated with Juvenile or Youthful Offenders including emotional abuse, physical abuse, sexual abuse, emotional neglect, physical neglect, family violence, household substance abuse, household mental illness, parental absence, and household member incarceration.</a:t>
            </a:r>
          </a:p>
        </p:txBody>
      </p:sp>
      <p:pic>
        <p:nvPicPr>
          <p:cNvPr id="1026" name="Picture 2" descr="Image result for youthful offenders">
            <a:extLst>
              <a:ext uri="{FF2B5EF4-FFF2-40B4-BE49-F238E27FC236}">
                <a16:creationId xmlns:a16="http://schemas.microsoft.com/office/drawing/2014/main" xmlns="" id="{94D4F7B1-9AFA-4FDC-83A4-BFA9F1C645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715" b="14286"/>
          <a:stretch/>
        </p:blipFill>
        <p:spPr bwMode="auto">
          <a:xfrm>
            <a:off x="0" y="5105399"/>
            <a:ext cx="9144000" cy="176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47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4000" dirty="0" smtClean="0"/>
              <a:t>Youthful Offender Unit </a:t>
            </a:r>
            <a:r>
              <a:rPr lang="en-US" dirty="0" smtClean="0"/>
              <a:t/>
            </a:r>
            <a:br>
              <a:rPr lang="en-US" dirty="0" smtClean="0"/>
            </a:br>
            <a:r>
              <a:rPr lang="en-US" sz="2000" i="1" dirty="0" smtClean="0"/>
              <a:t>MAGIC Program </a:t>
            </a:r>
            <a:endParaRPr lang="en-US" i="1" dirty="0"/>
          </a:p>
        </p:txBody>
      </p:sp>
      <p:sp>
        <p:nvSpPr>
          <p:cNvPr id="3" name="Content Placeholder 2"/>
          <p:cNvSpPr>
            <a:spLocks noGrp="1"/>
          </p:cNvSpPr>
          <p:nvPr>
            <p:ph idx="1"/>
          </p:nvPr>
        </p:nvSpPr>
        <p:spPr>
          <a:xfrm>
            <a:off x="457200" y="1066800"/>
            <a:ext cx="8229600" cy="5791200"/>
          </a:xfrm>
        </p:spPr>
        <p:txBody>
          <a:bodyPr>
            <a:normAutofit lnSpcReduction="10000"/>
          </a:bodyPr>
          <a:lstStyle/>
          <a:p>
            <a:pPr marL="0" indent="0" algn="ctr" hangingPunct="0">
              <a:buNone/>
            </a:pPr>
            <a:r>
              <a:rPr lang="en-US" sz="3200" b="1" dirty="0"/>
              <a:t>Mission</a:t>
            </a:r>
            <a:endParaRPr lang="en-US" sz="3200" dirty="0"/>
          </a:p>
          <a:p>
            <a:pPr marL="0" indent="0" algn="ctr" hangingPunct="0">
              <a:buNone/>
            </a:pPr>
            <a:r>
              <a:rPr lang="en-US" sz="2800" dirty="0" smtClean="0"/>
              <a:t>To </a:t>
            </a:r>
            <a:r>
              <a:rPr lang="en-US" sz="2800" dirty="0"/>
              <a:t>promote and encourage youth towards their next steps in personal development through a supportive, relational program that helps interrupt beliefs, attitudes, habits, and behaviors supportive of a criminal lifestyle in favor of productive and positive futures.</a:t>
            </a:r>
          </a:p>
          <a:p>
            <a:pPr algn="just" hangingPunct="0"/>
            <a:r>
              <a:rPr lang="en-US" sz="2800" b="1" dirty="0"/>
              <a:t>M</a:t>
            </a:r>
            <a:r>
              <a:rPr lang="en-US" sz="2800" dirty="0"/>
              <a:t>eaningful </a:t>
            </a:r>
          </a:p>
          <a:p>
            <a:pPr algn="just" hangingPunct="0"/>
            <a:r>
              <a:rPr lang="en-US" sz="2800" b="1" dirty="0"/>
              <a:t>A</a:t>
            </a:r>
            <a:r>
              <a:rPr lang="en-US" sz="2800" dirty="0"/>
              <a:t>ccomplishments</a:t>
            </a:r>
          </a:p>
          <a:p>
            <a:pPr algn="just" hangingPunct="0"/>
            <a:r>
              <a:rPr lang="en-US" sz="2800" b="1" dirty="0"/>
              <a:t>G</a:t>
            </a:r>
            <a:r>
              <a:rPr lang="en-US" sz="2800" dirty="0"/>
              <a:t>ain </a:t>
            </a:r>
          </a:p>
          <a:p>
            <a:pPr algn="just" hangingPunct="0"/>
            <a:r>
              <a:rPr lang="en-US" sz="2800" b="1" dirty="0"/>
              <a:t>I</a:t>
            </a:r>
            <a:r>
              <a:rPr lang="en-US" sz="2800" dirty="0"/>
              <a:t>ncreased </a:t>
            </a:r>
          </a:p>
          <a:p>
            <a:pPr algn="just" hangingPunct="0"/>
            <a:r>
              <a:rPr lang="en-US" sz="2800" b="1" dirty="0"/>
              <a:t>C</a:t>
            </a:r>
            <a:r>
              <a:rPr lang="en-US" sz="2800" dirty="0"/>
              <a:t>haracter</a:t>
            </a:r>
          </a:p>
          <a:p>
            <a:pPr marL="0" indent="0" algn="ctr" hangingPunct="0">
              <a:buNone/>
            </a:pPr>
            <a:r>
              <a:rPr lang="en-US" sz="2800" i="1" dirty="0"/>
              <a:t>“Your thoughts determine your actions.”</a:t>
            </a:r>
            <a:endParaRPr lang="en-US" sz="2800" dirty="0"/>
          </a:p>
          <a:p>
            <a:pPr marL="0" indent="0">
              <a:buNone/>
            </a:pPr>
            <a:endParaRPr lang="en-US" dirty="0"/>
          </a:p>
        </p:txBody>
      </p:sp>
    </p:spTree>
    <p:extLst>
      <p:ext uri="{BB962C8B-B14F-4D97-AF65-F5344CB8AC3E}">
        <p14:creationId xmlns:p14="http://schemas.microsoft.com/office/powerpoint/2010/main" val="589698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normAutofit fontScale="90000"/>
          </a:bodyPr>
          <a:lstStyle/>
          <a:p>
            <a:r>
              <a:rPr lang="en-US" dirty="0" smtClean="0"/>
              <a:t>Educational and Treatment Programs</a:t>
            </a:r>
            <a:endParaRPr lang="en-US" dirty="0"/>
          </a:p>
        </p:txBody>
      </p:sp>
      <p:sp>
        <p:nvSpPr>
          <p:cNvPr id="3" name="Content Placeholder 2"/>
          <p:cNvSpPr>
            <a:spLocks noGrp="1"/>
          </p:cNvSpPr>
          <p:nvPr>
            <p:ph idx="1"/>
          </p:nvPr>
        </p:nvSpPr>
        <p:spPr>
          <a:xfrm>
            <a:off x="914400" y="1565873"/>
            <a:ext cx="7315200" cy="5063527"/>
          </a:xfrm>
        </p:spPr>
        <p:txBody>
          <a:bodyPr>
            <a:normAutofit fontScale="92500"/>
          </a:bodyPr>
          <a:lstStyle/>
          <a:p>
            <a:r>
              <a:rPr lang="en-US" dirty="0" smtClean="0"/>
              <a:t>GED</a:t>
            </a:r>
          </a:p>
          <a:p>
            <a:r>
              <a:rPr lang="en-US" dirty="0" smtClean="0"/>
              <a:t>College Courses offered</a:t>
            </a:r>
          </a:p>
          <a:p>
            <a:r>
              <a:rPr lang="en-US" dirty="0" smtClean="0"/>
              <a:t>Institutional jobs –</a:t>
            </a:r>
          </a:p>
          <a:p>
            <a:pPr lvl="1"/>
            <a:r>
              <a:rPr lang="en-US" dirty="0" smtClean="0"/>
              <a:t>Maintenance, welding, carpentry, graphics, prison industries</a:t>
            </a:r>
          </a:p>
          <a:p>
            <a:pPr lvl="1"/>
            <a:r>
              <a:rPr lang="en-US" dirty="0" smtClean="0"/>
              <a:t> At Minimum Security this may include community based work crew (Springfield </a:t>
            </a:r>
            <a:r>
              <a:rPr lang="en-US" dirty="0"/>
              <a:t>P</a:t>
            </a:r>
            <a:r>
              <a:rPr lang="en-US" dirty="0" smtClean="0"/>
              <a:t>arks, Old Armory Grille, Tree Services program). </a:t>
            </a:r>
          </a:p>
          <a:p>
            <a:pPr marL="320040" lvl="1" indent="0">
              <a:buNone/>
            </a:pPr>
            <a:endParaRPr lang="en-US" dirty="0" smtClean="0"/>
          </a:p>
          <a:p>
            <a:r>
              <a:rPr lang="en-US" dirty="0" smtClean="0"/>
              <a:t>Psycho-educational Treatment programs/classes:</a:t>
            </a:r>
          </a:p>
          <a:p>
            <a:pPr lvl="1"/>
            <a:r>
              <a:rPr lang="en-US" dirty="0" smtClean="0"/>
              <a:t>SAVR: Stress Anger Violence Reduction</a:t>
            </a:r>
          </a:p>
          <a:p>
            <a:pPr lvl="2"/>
            <a:r>
              <a:rPr lang="en-US" dirty="0" smtClean="0"/>
              <a:t>Self-regulation, behavior regulation, how to manage emotional reactivity with goal of improving personal well-being and compassion </a:t>
            </a:r>
            <a:r>
              <a:rPr lang="en-US" smtClean="0"/>
              <a:t>for others</a:t>
            </a:r>
            <a:endParaRPr lang="en-US" dirty="0" smtClean="0"/>
          </a:p>
          <a:p>
            <a:pPr lvl="1"/>
            <a:r>
              <a:rPr lang="en-US" dirty="0" smtClean="0"/>
              <a:t>Yoga/Mindfulness</a:t>
            </a:r>
          </a:p>
          <a:p>
            <a:pPr lvl="1"/>
            <a:r>
              <a:rPr lang="en-US" dirty="0" smtClean="0"/>
              <a:t>CBT Skills </a:t>
            </a:r>
          </a:p>
          <a:p>
            <a:pPr lvl="1"/>
            <a:r>
              <a:rPr lang="en-US" dirty="0" smtClean="0"/>
              <a:t>Healing Trauma</a:t>
            </a:r>
            <a:endParaRPr lang="en-US" dirty="0"/>
          </a:p>
          <a:p>
            <a:pPr lvl="1"/>
            <a:r>
              <a:rPr lang="en-US" dirty="0" smtClean="0"/>
              <a:t>Anger Management</a:t>
            </a:r>
          </a:p>
          <a:p>
            <a:pPr lvl="1"/>
            <a:r>
              <a:rPr lang="en-US" dirty="0" smtClean="0"/>
              <a:t>Substance Use Units </a:t>
            </a:r>
            <a:endParaRPr lang="en-US" dirty="0"/>
          </a:p>
        </p:txBody>
      </p:sp>
    </p:spTree>
    <p:extLst>
      <p:ext uri="{BB962C8B-B14F-4D97-AF65-F5344CB8AC3E}">
        <p14:creationId xmlns:p14="http://schemas.microsoft.com/office/powerpoint/2010/main" val="3923374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rmAutofit fontScale="90000"/>
          </a:bodyPr>
          <a:lstStyle/>
          <a:p>
            <a:r>
              <a:rPr lang="en-US" sz="4000" dirty="0" smtClean="0"/>
              <a:t>Emotional Support Division </a:t>
            </a:r>
            <a:endParaRPr lang="en-US" sz="4000" dirty="0"/>
          </a:p>
        </p:txBody>
      </p:sp>
      <p:sp>
        <p:nvSpPr>
          <p:cNvPr id="7" name="Content Placeholder 6"/>
          <p:cNvSpPr>
            <a:spLocks noGrp="1"/>
          </p:cNvSpPr>
          <p:nvPr>
            <p:ph sz="quarter" idx="13"/>
          </p:nvPr>
        </p:nvSpPr>
        <p:spPr>
          <a:xfrm>
            <a:off x="3672" y="914401"/>
            <a:ext cx="5482728" cy="5814962"/>
          </a:xfrm>
        </p:spPr>
        <p:txBody>
          <a:bodyPr>
            <a:normAutofit fontScale="25000" lnSpcReduction="20000"/>
          </a:bodyPr>
          <a:lstStyle/>
          <a:p>
            <a:r>
              <a:rPr lang="en-US" sz="7200" dirty="0" smtClean="0"/>
              <a:t>In addition to Molly, there are 3 other Emotional Support Animals that are assigned to different areas of the Department (Training, Medical, and Security)</a:t>
            </a:r>
          </a:p>
          <a:p>
            <a:r>
              <a:rPr lang="en-US" sz="7200" dirty="0" smtClean="0"/>
              <a:t>Pet Therapy started in October 2020 at the Main Institution with individuals classified to Mental Health Unit/Admitted to Inpatient level of care. </a:t>
            </a:r>
          </a:p>
          <a:p>
            <a:r>
              <a:rPr lang="en-US" sz="7200" dirty="0" smtClean="0"/>
              <a:t>Clients are provided with the opportunity to have individual treatment sessions with Molly when completing a mental health evaluation.</a:t>
            </a:r>
          </a:p>
          <a:p>
            <a:r>
              <a:rPr lang="en-US" sz="7200" dirty="0" smtClean="0"/>
              <a:t>Animal Assisted Treatment Groups include: WCC for V.O.I.C.E.S participants.</a:t>
            </a:r>
          </a:p>
          <a:p>
            <a:r>
              <a:rPr lang="en-US" sz="7200" dirty="0" smtClean="0"/>
              <a:t>Roles of Emotional Support Animals include:</a:t>
            </a:r>
          </a:p>
          <a:p>
            <a:pPr lvl="1"/>
            <a:r>
              <a:rPr lang="en-US" sz="6800" dirty="0" smtClean="0"/>
              <a:t>Providing a therapeutic  environment for the inmates at all HCSO  facilities </a:t>
            </a:r>
          </a:p>
          <a:p>
            <a:pPr lvl="1"/>
            <a:r>
              <a:rPr lang="en-US" sz="7200" dirty="0" smtClean="0"/>
              <a:t>Giving the staff of HCSO the ability to interact  with Therapy Dogs</a:t>
            </a:r>
            <a:endParaRPr lang="en-US" sz="7200" dirty="0"/>
          </a:p>
          <a:p>
            <a:pPr lvl="1"/>
            <a:r>
              <a:rPr lang="en-US" sz="7200" dirty="0" smtClean="0"/>
              <a:t>Provide community outreach at schools, 	hospitals, nursing homes, etc.</a:t>
            </a:r>
          </a:p>
          <a:p>
            <a:endParaRPr lang="en-US" b="1" dirty="0"/>
          </a:p>
        </p:txBody>
      </p:sp>
      <p:pic>
        <p:nvPicPr>
          <p:cNvPr id="1026" name="Picture 2" descr="94567861-EB2D-4B20-8AEA-8920EBB991A5-L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066800"/>
            <a:ext cx="350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67400" y="5610339"/>
            <a:ext cx="3124200" cy="646331"/>
          </a:xfrm>
          <a:prstGeom prst="rect">
            <a:avLst/>
          </a:prstGeom>
          <a:noFill/>
        </p:spPr>
        <p:txBody>
          <a:bodyPr wrap="square" rtlCol="0">
            <a:spAutoFit/>
          </a:bodyPr>
          <a:lstStyle/>
          <a:p>
            <a:r>
              <a:rPr lang="en-US" i="1" dirty="0" smtClean="0"/>
              <a:t>Molly: Joined the department in July 2020.</a:t>
            </a:r>
            <a:endParaRPr lang="en-US" i="1" dirty="0"/>
          </a:p>
        </p:txBody>
      </p:sp>
    </p:spTree>
    <p:extLst>
      <p:ext uri="{BB962C8B-B14F-4D97-AF65-F5344CB8AC3E}">
        <p14:creationId xmlns:p14="http://schemas.microsoft.com/office/powerpoint/2010/main" val="3934599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304800"/>
            <a:ext cx="7315200" cy="849297"/>
          </a:xfrm>
        </p:spPr>
        <p:txBody>
          <a:bodyPr>
            <a:normAutofit fontScale="90000"/>
          </a:bodyPr>
          <a:lstStyle/>
          <a:p>
            <a:r>
              <a:rPr lang="en-US" dirty="0" smtClean="0"/>
              <a:t>Mental Health Aftercare Planning</a:t>
            </a:r>
            <a:endParaRPr lang="en-US" dirty="0"/>
          </a:p>
        </p:txBody>
      </p:sp>
      <p:sp>
        <p:nvSpPr>
          <p:cNvPr id="8" name="Content Placeholder 7"/>
          <p:cNvSpPr>
            <a:spLocks noGrp="1"/>
          </p:cNvSpPr>
          <p:nvPr>
            <p:ph idx="1"/>
          </p:nvPr>
        </p:nvSpPr>
        <p:spPr>
          <a:xfrm>
            <a:off x="914400" y="1371600"/>
            <a:ext cx="7315200" cy="5334000"/>
          </a:xfrm>
        </p:spPr>
        <p:txBody>
          <a:bodyPr>
            <a:normAutofit fontScale="92500" lnSpcReduction="20000"/>
          </a:bodyPr>
          <a:lstStyle/>
          <a:p>
            <a:r>
              <a:rPr lang="en-US" dirty="0" smtClean="0"/>
              <a:t>Crisis evaluations are completed by CHD for any individual in the facility Bailing or Released by the courts prior to being discharged to the community who are on RISK, ESU Level 1 or ESU Level 2. </a:t>
            </a:r>
          </a:p>
          <a:p>
            <a:endParaRPr lang="en-US" dirty="0"/>
          </a:p>
          <a:p>
            <a:r>
              <a:rPr lang="en-US" dirty="0" smtClean="0"/>
              <a:t>Pre-Trail Services: provided with MH Resource packet, to include Community Clinics who offer walk-in intakes, numbers or BHN and CHD Crisis. </a:t>
            </a:r>
          </a:p>
          <a:p>
            <a:endParaRPr lang="en-US" dirty="0" smtClean="0"/>
          </a:p>
          <a:p>
            <a:r>
              <a:rPr lang="en-US" dirty="0" smtClean="0"/>
              <a:t>Sentenced: Outpatient appointments scheduled (unless client selects clinic that only offers walk in services). </a:t>
            </a:r>
          </a:p>
          <a:p>
            <a:pPr lvl="1"/>
            <a:r>
              <a:rPr lang="en-US" dirty="0" smtClean="0"/>
              <a:t>CHD: provided with initial appointment within 1 week of release AND psychiatry appointment within 3 months of release date</a:t>
            </a:r>
          </a:p>
          <a:p>
            <a:pPr lvl="1"/>
            <a:r>
              <a:rPr lang="en-US" dirty="0" smtClean="0"/>
              <a:t>BHN: created pathway for HCSO to submit via email to have set appointment, rather than walk-in. </a:t>
            </a:r>
          </a:p>
          <a:p>
            <a:pPr lvl="1"/>
            <a:endParaRPr lang="en-US" dirty="0"/>
          </a:p>
          <a:p>
            <a:r>
              <a:rPr lang="en-US" dirty="0" smtClean="0"/>
              <a:t>Psychiatric Medications available at release: 30 day prescription with 2 refills to bridge 3 months until able to establish treatment in the community. </a:t>
            </a:r>
            <a:endParaRPr lang="en-US" dirty="0"/>
          </a:p>
          <a:p>
            <a:endParaRPr lang="en-US" dirty="0"/>
          </a:p>
        </p:txBody>
      </p:sp>
    </p:spTree>
    <p:extLst>
      <p:ext uri="{BB962C8B-B14F-4D97-AF65-F5344CB8AC3E}">
        <p14:creationId xmlns:p14="http://schemas.microsoft.com/office/powerpoint/2010/main" val="2529718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345"/>
            <a:ext cx="9144000" cy="1143000"/>
          </a:xfrm>
        </p:spPr>
        <p:txBody>
          <a:bodyPr>
            <a:normAutofit/>
          </a:bodyPr>
          <a:lstStyle/>
          <a:p>
            <a:r>
              <a:rPr lang="en-US" sz="3200" dirty="0" smtClean="0"/>
              <a:t>Stonybrook Stabilization Treatment Center </a:t>
            </a:r>
            <a:br>
              <a:rPr lang="en-US" sz="3200" dirty="0" smtClean="0"/>
            </a:br>
            <a:r>
              <a:rPr lang="en-US" sz="2400" i="1" dirty="0" smtClean="0"/>
              <a:t>Section 35</a:t>
            </a:r>
            <a:endParaRPr lang="en-US" sz="2400" i="1" dirty="0"/>
          </a:p>
        </p:txBody>
      </p:sp>
      <p:sp>
        <p:nvSpPr>
          <p:cNvPr id="11" name="Content Placeholder 10"/>
          <p:cNvSpPr>
            <a:spLocks noGrp="1"/>
          </p:cNvSpPr>
          <p:nvPr>
            <p:ph sz="quarter" idx="13"/>
          </p:nvPr>
        </p:nvSpPr>
        <p:spPr>
          <a:xfrm>
            <a:off x="381000" y="1524000"/>
            <a:ext cx="4040188" cy="5257800"/>
          </a:xfrm>
        </p:spPr>
        <p:txBody>
          <a:bodyPr>
            <a:normAutofit fontScale="25000" lnSpcReduction="20000"/>
          </a:bodyPr>
          <a:lstStyle/>
          <a:p>
            <a:r>
              <a:rPr lang="en-US" sz="7200" dirty="0" smtClean="0"/>
              <a:t>Section 35 is a Massachusetts law that allows a qualified person to request a court order requiring someone to  be civilly committed and treated involuntarily for an alcohol or substance use disorder. </a:t>
            </a:r>
          </a:p>
          <a:p>
            <a:pPr lvl="1"/>
            <a:r>
              <a:rPr lang="en-US" sz="7200" dirty="0" smtClean="0"/>
              <a:t>Who is considered a qualified person?</a:t>
            </a:r>
          </a:p>
          <a:p>
            <a:pPr lvl="3"/>
            <a:r>
              <a:rPr lang="en-US" sz="7200" dirty="0" smtClean="0"/>
              <a:t>Police Officer</a:t>
            </a:r>
          </a:p>
          <a:p>
            <a:pPr lvl="3"/>
            <a:r>
              <a:rPr lang="en-US" sz="7200" dirty="0" smtClean="0"/>
              <a:t>Physician</a:t>
            </a:r>
          </a:p>
          <a:p>
            <a:pPr lvl="3"/>
            <a:r>
              <a:rPr lang="en-US" sz="7200" dirty="0" smtClean="0"/>
              <a:t>Spouse</a:t>
            </a:r>
          </a:p>
          <a:p>
            <a:pPr lvl="3"/>
            <a:r>
              <a:rPr lang="en-US" sz="7200" dirty="0" smtClean="0"/>
              <a:t>Blood relative</a:t>
            </a:r>
          </a:p>
          <a:p>
            <a:pPr lvl="3"/>
            <a:r>
              <a:rPr lang="en-US" sz="7200" dirty="0" smtClean="0"/>
              <a:t>Guardian</a:t>
            </a:r>
          </a:p>
          <a:p>
            <a:pPr lvl="3"/>
            <a:r>
              <a:rPr lang="en-US" sz="7200" dirty="0" smtClean="0"/>
              <a:t>Court Official</a:t>
            </a:r>
          </a:p>
          <a:p>
            <a:pPr lvl="1"/>
            <a:r>
              <a:rPr lang="en-US" sz="7200" dirty="0" smtClean="0"/>
              <a:t>The petitioner must go to the local court and file a written petition or affidavit for an order of commitment.  Petitions may be filed at any District or Juvenile Court. </a:t>
            </a:r>
          </a:p>
          <a:p>
            <a:pPr marL="0" indent="0">
              <a:buNone/>
            </a:pPr>
            <a:endParaRPr lang="en-US" dirty="0" smtClean="0"/>
          </a:p>
        </p:txBody>
      </p:sp>
      <p:sp>
        <p:nvSpPr>
          <p:cNvPr id="14" name="Content Placeholder 13"/>
          <p:cNvSpPr>
            <a:spLocks noGrp="1"/>
          </p:cNvSpPr>
          <p:nvPr>
            <p:ph sz="quarter" idx="14"/>
          </p:nvPr>
        </p:nvSpPr>
        <p:spPr>
          <a:xfrm>
            <a:off x="4645025" y="1524000"/>
            <a:ext cx="4041775" cy="3200400"/>
          </a:xfrm>
        </p:spPr>
        <p:txBody>
          <a:bodyPr>
            <a:normAutofit/>
          </a:bodyPr>
          <a:lstStyle/>
          <a:p>
            <a:pPr lvl="2"/>
            <a:endParaRPr lang="en-US" dirty="0" smtClean="0"/>
          </a:p>
          <a:p>
            <a:pPr lvl="1"/>
            <a:endParaRPr lang="en-US" dirty="0"/>
          </a:p>
        </p:txBody>
      </p:sp>
      <p:pic>
        <p:nvPicPr>
          <p:cNvPr id="1027" name="Picture 1" descr="Description: Description: Stonybrook Stabilization  Treatment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46" y="2286000"/>
            <a:ext cx="280807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199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38200"/>
          </a:xfrm>
        </p:spPr>
        <p:txBody>
          <a:bodyPr>
            <a:normAutofit/>
          </a:bodyPr>
          <a:lstStyle/>
          <a:p>
            <a:r>
              <a:rPr lang="en-US" sz="3200" dirty="0" smtClean="0"/>
              <a:t>Stonybrook Stabilization Treatment Center</a:t>
            </a:r>
            <a:endParaRPr lang="en-US" sz="3200" dirty="0"/>
          </a:p>
        </p:txBody>
      </p:sp>
      <p:sp>
        <p:nvSpPr>
          <p:cNvPr id="8" name="Content Placeholder 7"/>
          <p:cNvSpPr>
            <a:spLocks noGrp="1"/>
          </p:cNvSpPr>
          <p:nvPr>
            <p:ph sz="quarter" idx="13"/>
          </p:nvPr>
        </p:nvSpPr>
        <p:spPr>
          <a:xfrm>
            <a:off x="457200" y="914400"/>
            <a:ext cx="4038600" cy="5715000"/>
          </a:xfrm>
        </p:spPr>
        <p:txBody>
          <a:bodyPr>
            <a:normAutofit fontScale="25000" lnSpcReduction="20000"/>
          </a:bodyPr>
          <a:lstStyle/>
          <a:p>
            <a:r>
              <a:rPr lang="en-US" sz="7200" dirty="0" smtClean="0"/>
              <a:t>Criteria to meet for a Section 35 civil commitment</a:t>
            </a:r>
          </a:p>
          <a:p>
            <a:pPr lvl="1"/>
            <a:r>
              <a:rPr lang="en-US" sz="7200" dirty="0" smtClean="0"/>
              <a:t>The person must have an alcohol or substance use disorder; and</a:t>
            </a:r>
          </a:p>
          <a:p>
            <a:pPr lvl="1"/>
            <a:r>
              <a:rPr lang="en-US" sz="7200" dirty="0" smtClean="0"/>
              <a:t>There is a likelihood of serious harm to self or others as a result of their substance use disorder. If both criteria are met, the person will be involuntarily committed. A judge should order a commitment under Section 35 only when less restrictive alternatives are unavailable.</a:t>
            </a:r>
          </a:p>
          <a:p>
            <a:r>
              <a:rPr lang="en-US" sz="7200" dirty="0" smtClean="0"/>
              <a:t>The statute states the commitment may be up to, but not exceed 90 days. The commitment may be less than the 90 days depending on the individual’s clinical needs and if they cease to meet the criteria for likelihood of serious harm to themselves. </a:t>
            </a:r>
          </a:p>
          <a:p>
            <a:endParaRPr lang="en-US" sz="4800" dirty="0" smtClean="0"/>
          </a:p>
        </p:txBody>
      </p:sp>
      <p:pic>
        <p:nvPicPr>
          <p:cNvPr id="10" name="Picture 1" descr="Description: Description: Stonybrook Stabilization  Treatment Cente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950808" y="4188663"/>
            <a:ext cx="1028571" cy="7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0" y="4649369"/>
            <a:ext cx="3429000" cy="923330"/>
          </a:xfrm>
          <a:prstGeom prst="rect">
            <a:avLst/>
          </a:prstGeom>
        </p:spPr>
        <p:txBody>
          <a:bodyPr wrap="square">
            <a:spAutoFit/>
          </a:bodyPr>
          <a:lstStyle/>
          <a:p>
            <a:endParaRPr lang="en-US" dirty="0"/>
          </a:p>
          <a:p>
            <a:r>
              <a:rPr lang="en-US" dirty="0">
                <a:solidFill>
                  <a:srgbClr val="0070C0"/>
                </a:solidFill>
                <a:hlinkClick r:id="rId3"/>
              </a:rPr>
              <a:t>https://www.mass.gov/service-details/section-35-the-process</a:t>
            </a:r>
            <a:endParaRPr lang="en-US" dirty="0">
              <a:solidFill>
                <a:srgbClr val="0070C0"/>
              </a:solidFill>
            </a:endParaRPr>
          </a:p>
        </p:txBody>
      </p:sp>
    </p:spTree>
    <p:extLst>
      <p:ext uri="{BB962C8B-B14F-4D97-AF65-F5344CB8AC3E}">
        <p14:creationId xmlns:p14="http://schemas.microsoft.com/office/powerpoint/2010/main" val="1532407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15200" cy="1154097"/>
          </a:xfrm>
        </p:spPr>
        <p:txBody>
          <a:bodyPr/>
          <a:lstStyle/>
          <a:p>
            <a:r>
              <a:rPr lang="en-US" sz="4400" dirty="0" smtClean="0"/>
              <a:t>Four Secure Sites of HCSO</a:t>
            </a:r>
            <a:endParaRPr lang="en-US" sz="4400" dirty="0"/>
          </a:p>
        </p:txBody>
      </p:sp>
      <p:sp>
        <p:nvSpPr>
          <p:cNvPr id="3" name="Content Placeholder 2"/>
          <p:cNvSpPr>
            <a:spLocks noGrp="1"/>
          </p:cNvSpPr>
          <p:nvPr>
            <p:ph idx="1"/>
          </p:nvPr>
        </p:nvSpPr>
        <p:spPr>
          <a:xfrm>
            <a:off x="381000" y="1600201"/>
            <a:ext cx="8534400" cy="4709160"/>
          </a:xfrm>
        </p:spPr>
        <p:txBody>
          <a:bodyPr>
            <a:normAutofit/>
          </a:bodyPr>
          <a:lstStyle/>
          <a:p>
            <a:r>
              <a:rPr lang="en-US" sz="2400" b="1" dirty="0" smtClean="0"/>
              <a:t>Hampden County Correctional Center (Main Institution)</a:t>
            </a:r>
          </a:p>
          <a:p>
            <a:pPr lvl="1"/>
            <a:r>
              <a:rPr lang="en-US" sz="2400" dirty="0" smtClean="0"/>
              <a:t>Ludlow MA</a:t>
            </a:r>
          </a:p>
          <a:p>
            <a:r>
              <a:rPr lang="en-US" sz="2400" b="1" dirty="0" smtClean="0"/>
              <a:t>Western MA Regional Women’s Correctional Center</a:t>
            </a:r>
          </a:p>
          <a:p>
            <a:pPr lvl="1"/>
            <a:r>
              <a:rPr lang="en-US" sz="2400" dirty="0" smtClean="0"/>
              <a:t>Chicopee MA (Serving Worcester West – exception Franklin)</a:t>
            </a:r>
          </a:p>
          <a:p>
            <a:r>
              <a:rPr lang="en-US" sz="2400" b="1" dirty="0"/>
              <a:t>Western Massachusetts Recovery </a:t>
            </a:r>
            <a:r>
              <a:rPr lang="en-US" sz="2400" b="1" dirty="0" smtClean="0"/>
              <a:t>and </a:t>
            </a:r>
            <a:r>
              <a:rPr lang="en-US" sz="2400" b="1" dirty="0"/>
              <a:t>Wellness Center </a:t>
            </a:r>
            <a:endParaRPr lang="en-US" sz="2400" b="1" dirty="0" smtClean="0"/>
          </a:p>
          <a:p>
            <a:pPr lvl="1"/>
            <a:r>
              <a:rPr lang="en-US" sz="2400" dirty="0" smtClean="0"/>
              <a:t>Springfield MA (Local, DOC step-down &amp; Federal step-down)</a:t>
            </a:r>
            <a:endParaRPr lang="en-US" sz="2400" dirty="0"/>
          </a:p>
          <a:p>
            <a:r>
              <a:rPr lang="en-US" sz="2400" b="1" dirty="0" smtClean="0"/>
              <a:t>Stonybrook Stabilization Treatment Center</a:t>
            </a:r>
          </a:p>
          <a:p>
            <a:pPr lvl="1"/>
            <a:r>
              <a:rPr lang="en-US" sz="2400" dirty="0" smtClean="0"/>
              <a:t>Ludlow MA (Section 35)</a:t>
            </a:r>
            <a:endParaRPr lang="en-US" sz="2400" dirty="0"/>
          </a:p>
        </p:txBody>
      </p:sp>
    </p:spTree>
    <p:extLst>
      <p:ext uri="{BB962C8B-B14F-4D97-AF65-F5344CB8AC3E}">
        <p14:creationId xmlns:p14="http://schemas.microsoft.com/office/powerpoint/2010/main" val="1660651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3" y="0"/>
            <a:ext cx="9144000" cy="808038"/>
          </a:xfrm>
        </p:spPr>
        <p:txBody>
          <a:bodyPr>
            <a:normAutofit fontScale="90000"/>
          </a:bodyPr>
          <a:lstStyle/>
          <a:p>
            <a:r>
              <a:rPr lang="en-US" dirty="0" smtClean="0"/>
              <a:t>Stonybrook Stabilization Treatment Center</a:t>
            </a:r>
            <a:endParaRPr lang="en-US" dirty="0"/>
          </a:p>
        </p:txBody>
      </p:sp>
      <p:sp>
        <p:nvSpPr>
          <p:cNvPr id="3" name="Content Placeholder 2"/>
          <p:cNvSpPr>
            <a:spLocks noGrp="1"/>
          </p:cNvSpPr>
          <p:nvPr>
            <p:ph sz="quarter" idx="13"/>
          </p:nvPr>
        </p:nvSpPr>
        <p:spPr>
          <a:xfrm>
            <a:off x="381000" y="914400"/>
            <a:ext cx="4724400" cy="5791200"/>
          </a:xfrm>
        </p:spPr>
        <p:txBody>
          <a:bodyPr>
            <a:normAutofit/>
          </a:bodyPr>
          <a:lstStyle/>
          <a:p>
            <a:r>
              <a:rPr lang="en-US" dirty="0" smtClean="0"/>
              <a:t>Levels of Care at SSTC </a:t>
            </a:r>
          </a:p>
          <a:p>
            <a:pPr lvl="1"/>
            <a:r>
              <a:rPr lang="en-US" dirty="0" smtClean="0"/>
              <a:t>Acute Treatment Services</a:t>
            </a:r>
          </a:p>
          <a:p>
            <a:pPr lvl="2"/>
            <a:r>
              <a:rPr lang="en-US" dirty="0" smtClean="0"/>
              <a:t>Up to 10 days </a:t>
            </a:r>
          </a:p>
          <a:p>
            <a:pPr lvl="2"/>
            <a:r>
              <a:rPr lang="en-US" dirty="0" smtClean="0"/>
              <a:t>Detox phase</a:t>
            </a:r>
          </a:p>
          <a:p>
            <a:pPr lvl="2"/>
            <a:r>
              <a:rPr lang="en-US" dirty="0" smtClean="0"/>
              <a:t>Groups/classes</a:t>
            </a:r>
          </a:p>
          <a:p>
            <a:pPr lvl="2"/>
            <a:r>
              <a:rPr lang="en-US" dirty="0" smtClean="0"/>
              <a:t>Assessment completed from Mental Health, Medical, and Counseling Staff to determine need for services while in programming</a:t>
            </a:r>
          </a:p>
          <a:p>
            <a:pPr lvl="1"/>
            <a:r>
              <a:rPr lang="en-US" dirty="0" smtClean="0"/>
              <a:t>Clinical Stabilization/ Support Services</a:t>
            </a:r>
          </a:p>
          <a:p>
            <a:pPr lvl="2"/>
            <a:r>
              <a:rPr lang="en-US" dirty="0" smtClean="0"/>
              <a:t>Once cleared from ATS, up to 90 days </a:t>
            </a:r>
          </a:p>
          <a:p>
            <a:pPr lvl="2"/>
            <a:r>
              <a:rPr lang="en-US" dirty="0" smtClean="0"/>
              <a:t>Medically Stable</a:t>
            </a:r>
          </a:p>
          <a:p>
            <a:pPr lvl="2"/>
            <a:r>
              <a:rPr lang="en-US" dirty="0" smtClean="0"/>
              <a:t>Discharge planning/referrals</a:t>
            </a:r>
          </a:p>
          <a:p>
            <a:pPr lvl="2"/>
            <a:r>
              <a:rPr lang="en-US" dirty="0" smtClean="0"/>
              <a:t>Groups/classes</a:t>
            </a:r>
          </a:p>
          <a:p>
            <a:pPr lvl="2"/>
            <a:r>
              <a:rPr lang="en-US" dirty="0" smtClean="0"/>
              <a:t>Counseling</a:t>
            </a:r>
          </a:p>
          <a:p>
            <a:endParaRPr lang="en-US" dirty="0"/>
          </a:p>
        </p:txBody>
      </p:sp>
      <p:pic>
        <p:nvPicPr>
          <p:cNvPr id="4" name="Picture 1" descr="Description: Description: Stonybrook Stabilization  Treatment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743200"/>
            <a:ext cx="280807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564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3"/>
            <a:ext cx="8229600" cy="914400"/>
          </a:xfrm>
        </p:spPr>
        <p:txBody>
          <a:bodyPr/>
          <a:lstStyle/>
          <a:p>
            <a:r>
              <a:rPr lang="en-US" sz="4000" dirty="0" smtClean="0"/>
              <a:t>All-Inclusive Support Services</a:t>
            </a:r>
            <a:endParaRPr lang="en-US" sz="4000" dirty="0"/>
          </a:p>
        </p:txBody>
      </p:sp>
      <p:sp>
        <p:nvSpPr>
          <p:cNvPr id="5" name="Content Placeholder 4"/>
          <p:cNvSpPr>
            <a:spLocks noGrp="1"/>
          </p:cNvSpPr>
          <p:nvPr>
            <p:ph sz="quarter" idx="13"/>
          </p:nvPr>
        </p:nvSpPr>
        <p:spPr>
          <a:xfrm>
            <a:off x="457200" y="1295400"/>
            <a:ext cx="5029200" cy="5562600"/>
          </a:xfrm>
        </p:spPr>
        <p:txBody>
          <a:bodyPr>
            <a:normAutofit fontScale="40000" lnSpcReduction="20000"/>
          </a:bodyPr>
          <a:lstStyle/>
          <a:p>
            <a:pPr marL="0" indent="0">
              <a:buNone/>
            </a:pPr>
            <a:r>
              <a:rPr lang="en-US" sz="4300" dirty="0" smtClean="0"/>
              <a:t>As </a:t>
            </a:r>
            <a:r>
              <a:rPr lang="en-US" sz="4300" dirty="0"/>
              <a:t>an AISS </a:t>
            </a:r>
            <a:r>
              <a:rPr lang="en-US" sz="4300" dirty="0" smtClean="0"/>
              <a:t>participant, the client </a:t>
            </a:r>
            <a:r>
              <a:rPr lang="en-US" sz="4300" dirty="0"/>
              <a:t>will be assigned a caseworker. </a:t>
            </a:r>
            <a:endParaRPr lang="en-US" sz="4300" dirty="0" smtClean="0"/>
          </a:p>
          <a:p>
            <a:pPr marL="0" indent="0">
              <a:buNone/>
            </a:pPr>
            <a:r>
              <a:rPr lang="en-US" sz="4300" dirty="0" smtClean="0"/>
              <a:t>The caseworker </a:t>
            </a:r>
            <a:r>
              <a:rPr lang="en-US" sz="4300" dirty="0"/>
              <a:t>will work with </a:t>
            </a:r>
            <a:r>
              <a:rPr lang="en-US" sz="4300" dirty="0" smtClean="0"/>
              <a:t>he client </a:t>
            </a:r>
            <a:r>
              <a:rPr lang="en-US" sz="4300" dirty="0"/>
              <a:t>to help </a:t>
            </a:r>
            <a:r>
              <a:rPr lang="en-US" sz="4300" dirty="0" smtClean="0"/>
              <a:t>them </a:t>
            </a:r>
            <a:r>
              <a:rPr lang="en-US" sz="4300" dirty="0"/>
              <a:t>meet </a:t>
            </a:r>
            <a:r>
              <a:rPr lang="en-US" sz="4300" dirty="0" smtClean="0"/>
              <a:t>their goals</a:t>
            </a:r>
            <a:r>
              <a:rPr lang="en-US" sz="4300" dirty="0"/>
              <a:t>.</a:t>
            </a:r>
          </a:p>
          <a:p>
            <a:pPr marL="0" indent="0">
              <a:buNone/>
            </a:pPr>
            <a:r>
              <a:rPr lang="en-US" sz="4300" dirty="0"/>
              <a:t>Some of the ways AISS can help </a:t>
            </a:r>
            <a:r>
              <a:rPr lang="en-US" sz="4300" dirty="0" smtClean="0"/>
              <a:t>the client includes:</a:t>
            </a:r>
            <a:endParaRPr lang="en-US" sz="4300" dirty="0"/>
          </a:p>
          <a:p>
            <a:r>
              <a:rPr lang="en-US" sz="4300" dirty="0" smtClean="0"/>
              <a:t>ID </a:t>
            </a:r>
            <a:r>
              <a:rPr lang="en-US" sz="4300" dirty="0"/>
              <a:t>and license assistance</a:t>
            </a:r>
          </a:p>
          <a:p>
            <a:r>
              <a:rPr lang="en-US" sz="4300" dirty="0" smtClean="0"/>
              <a:t>Job </a:t>
            </a:r>
            <a:r>
              <a:rPr lang="en-US" sz="4300" dirty="0"/>
              <a:t>search assistance</a:t>
            </a:r>
          </a:p>
          <a:p>
            <a:r>
              <a:rPr lang="en-US" sz="4300" dirty="0" smtClean="0"/>
              <a:t>Education </a:t>
            </a:r>
            <a:endParaRPr lang="en-US" sz="4300" dirty="0"/>
          </a:p>
          <a:p>
            <a:r>
              <a:rPr lang="en-US" sz="4300" dirty="0" smtClean="0"/>
              <a:t>Employment</a:t>
            </a:r>
            <a:endParaRPr lang="en-US" sz="4300" dirty="0"/>
          </a:p>
          <a:p>
            <a:r>
              <a:rPr lang="en-US" sz="4300" dirty="0" smtClean="0"/>
              <a:t>Health </a:t>
            </a:r>
            <a:r>
              <a:rPr lang="en-US" sz="4300" dirty="0"/>
              <a:t>insurance </a:t>
            </a:r>
          </a:p>
          <a:p>
            <a:r>
              <a:rPr lang="en-US" sz="4300" dirty="0" smtClean="0"/>
              <a:t>SNAP </a:t>
            </a:r>
            <a:r>
              <a:rPr lang="en-US" sz="4300" dirty="0"/>
              <a:t>(Food stamps)</a:t>
            </a:r>
          </a:p>
          <a:p>
            <a:r>
              <a:rPr lang="en-US" sz="4300" dirty="0" smtClean="0"/>
              <a:t>Housing </a:t>
            </a:r>
            <a:r>
              <a:rPr lang="en-US" sz="4300" dirty="0"/>
              <a:t>search assistance</a:t>
            </a:r>
          </a:p>
          <a:p>
            <a:r>
              <a:rPr lang="en-US" sz="4300" dirty="0" smtClean="0"/>
              <a:t>Accessing </a:t>
            </a:r>
            <a:r>
              <a:rPr lang="en-US" sz="4300" dirty="0"/>
              <a:t>substance abuse and mental health treatment</a:t>
            </a:r>
          </a:p>
          <a:p>
            <a:r>
              <a:rPr lang="en-US" sz="4300" dirty="0" smtClean="0"/>
              <a:t>Counseling</a:t>
            </a:r>
            <a:endParaRPr lang="en-US" sz="4300" dirty="0"/>
          </a:p>
          <a:p>
            <a:r>
              <a:rPr lang="en-US" sz="4300" dirty="0" smtClean="0"/>
              <a:t>Meeting </a:t>
            </a:r>
            <a:r>
              <a:rPr lang="en-US" sz="4300" dirty="0"/>
              <a:t>requirements for DCF, </a:t>
            </a:r>
            <a:r>
              <a:rPr lang="en-US" sz="4300" dirty="0" smtClean="0"/>
              <a:t>probation or </a:t>
            </a:r>
            <a:r>
              <a:rPr lang="en-US" sz="4300" dirty="0"/>
              <a:t>parole</a:t>
            </a:r>
          </a:p>
          <a:p>
            <a:r>
              <a:rPr lang="en-US" sz="4300" dirty="0" smtClean="0"/>
              <a:t>Credit and </a:t>
            </a:r>
            <a:r>
              <a:rPr lang="en-US" sz="4300" dirty="0"/>
              <a:t>banking assistance</a:t>
            </a:r>
          </a:p>
          <a:p>
            <a:r>
              <a:rPr lang="en-US" sz="4300" dirty="0" smtClean="0"/>
              <a:t>Sealing </a:t>
            </a:r>
            <a:r>
              <a:rPr lang="en-US" sz="4300" dirty="0"/>
              <a:t>criminal record</a:t>
            </a:r>
          </a:p>
          <a:p>
            <a:r>
              <a:rPr lang="en-US" sz="4300" dirty="0" smtClean="0"/>
              <a:t>Free </a:t>
            </a:r>
            <a:r>
              <a:rPr lang="en-US" sz="4300" dirty="0"/>
              <a:t>cell phone (must meet eligibility requirements</a:t>
            </a:r>
            <a:r>
              <a:rPr lang="en-US" sz="4300" dirty="0" smtClean="0"/>
              <a:t>)</a:t>
            </a:r>
            <a:endParaRPr lang="en-US" sz="4300"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981200"/>
            <a:ext cx="2560918" cy="2590800"/>
          </a:xfrm>
          <a:prstGeom prst="rect">
            <a:avLst/>
          </a:prstGeom>
        </p:spPr>
      </p:pic>
    </p:spTree>
    <p:extLst>
      <p:ext uri="{BB962C8B-B14F-4D97-AF65-F5344CB8AC3E}">
        <p14:creationId xmlns:p14="http://schemas.microsoft.com/office/powerpoint/2010/main" val="2939879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6200" y="304800"/>
            <a:ext cx="4040188" cy="639762"/>
          </a:xfrm>
        </p:spPr>
        <p:txBody>
          <a:bodyPr>
            <a:noAutofit/>
          </a:bodyPr>
          <a:lstStyle/>
          <a:p>
            <a:pPr algn="ctr"/>
            <a:r>
              <a:rPr lang="en-US" sz="3600" dirty="0" smtClean="0">
                <a:solidFill>
                  <a:schemeClr val="tx2"/>
                </a:solidFill>
              </a:rPr>
              <a:t> Questions?</a:t>
            </a:r>
            <a:endParaRPr lang="en-US" sz="3600" dirty="0">
              <a:solidFill>
                <a:schemeClr val="tx2"/>
              </a:solidFill>
            </a:endParaRPr>
          </a:p>
        </p:txBody>
      </p:sp>
      <p:sp>
        <p:nvSpPr>
          <p:cNvPr id="11" name="Text Placeholder 10"/>
          <p:cNvSpPr>
            <a:spLocks noGrp="1"/>
          </p:cNvSpPr>
          <p:nvPr>
            <p:ph type="body" sz="quarter" idx="3"/>
          </p:nvPr>
        </p:nvSpPr>
        <p:spPr>
          <a:xfrm>
            <a:off x="2590800" y="1464985"/>
            <a:ext cx="4041775" cy="1554162"/>
          </a:xfrm>
        </p:spPr>
        <p:txBody>
          <a:bodyPr>
            <a:noAutofit/>
          </a:bodyPr>
          <a:lstStyle/>
          <a:p>
            <a:pPr algn="ctr"/>
            <a:r>
              <a:rPr lang="en-US" sz="3600" dirty="0" smtClean="0"/>
              <a:t>Contact Information</a:t>
            </a:r>
            <a:endParaRPr lang="en-US" sz="3600" dirty="0"/>
          </a:p>
        </p:txBody>
      </p:sp>
      <p:sp>
        <p:nvSpPr>
          <p:cNvPr id="12" name="Content Placeholder 11"/>
          <p:cNvSpPr>
            <a:spLocks noGrp="1"/>
          </p:cNvSpPr>
          <p:nvPr>
            <p:ph sz="quarter" idx="13"/>
          </p:nvPr>
        </p:nvSpPr>
        <p:spPr>
          <a:xfrm>
            <a:off x="2132975" y="3200400"/>
            <a:ext cx="5105400" cy="2514600"/>
          </a:xfrm>
        </p:spPr>
        <p:txBody>
          <a:bodyPr/>
          <a:lstStyle/>
          <a:p>
            <a:pPr marL="0" indent="0" algn="ctr">
              <a:buNone/>
            </a:pPr>
            <a:r>
              <a:rPr lang="en-US" b="1" i="1" dirty="0" smtClean="0"/>
              <a:t>Karen Donelson MA, NCC, LMHC</a:t>
            </a:r>
            <a:endParaRPr lang="en-US" dirty="0"/>
          </a:p>
          <a:p>
            <a:pPr marL="0" indent="0" algn="ctr">
              <a:buNone/>
            </a:pPr>
            <a:r>
              <a:rPr lang="en-US" dirty="0" smtClean="0"/>
              <a:t>Clinical Supervisor</a:t>
            </a:r>
            <a:r>
              <a:rPr lang="en-US" i="1" dirty="0" smtClean="0"/>
              <a:t/>
            </a:r>
            <a:br>
              <a:rPr lang="en-US" i="1" dirty="0" smtClean="0"/>
            </a:br>
            <a:r>
              <a:rPr lang="en-US" dirty="0" smtClean="0"/>
              <a:t>Hampden </a:t>
            </a:r>
            <a:r>
              <a:rPr lang="en-US" dirty="0"/>
              <a:t>County Sheriff's </a:t>
            </a:r>
            <a:r>
              <a:rPr lang="en-US" dirty="0" smtClean="0"/>
              <a:t>Office</a:t>
            </a:r>
            <a:endParaRPr lang="en-US" dirty="0"/>
          </a:p>
          <a:p>
            <a:pPr marL="0" indent="0" algn="ctr">
              <a:buNone/>
            </a:pPr>
            <a:r>
              <a:rPr lang="en-US" dirty="0" smtClean="0"/>
              <a:t>413-858-0255</a:t>
            </a:r>
            <a:endParaRPr lang="en-US" dirty="0"/>
          </a:p>
          <a:p>
            <a:pPr marL="0" indent="0" algn="ctr">
              <a:buNone/>
            </a:pPr>
            <a:r>
              <a:rPr lang="en-US" u="sng" dirty="0" smtClean="0">
                <a:uFill>
                  <a:solidFill>
                    <a:schemeClr val="tx1"/>
                  </a:solidFill>
                </a:uFill>
                <a:hlinkClick r:id="rId2"/>
              </a:rPr>
              <a:t>Karen.donelson@SDH.state.ma.us</a:t>
            </a:r>
            <a:r>
              <a:rPr lang="en-US" dirty="0" smtClean="0">
                <a:uFill>
                  <a:solidFill>
                    <a:schemeClr val="tx1"/>
                  </a:solidFill>
                </a:uFill>
              </a:rPr>
              <a:t> </a:t>
            </a:r>
            <a:endParaRPr lang="en-US" dirty="0">
              <a:uFill>
                <a:solidFill>
                  <a:schemeClr val="tx1"/>
                </a:solidFill>
              </a:uFill>
            </a:endParaRPr>
          </a:p>
          <a:p>
            <a:pPr marL="0" indent="0">
              <a:buNone/>
            </a:pPr>
            <a:endParaRPr lang="en-US" dirty="0"/>
          </a:p>
        </p:txBody>
      </p:sp>
      <p:sp>
        <p:nvSpPr>
          <p:cNvPr id="3" name="Rectangle 2"/>
          <p:cNvSpPr/>
          <p:nvPr/>
        </p:nvSpPr>
        <p:spPr>
          <a:xfrm>
            <a:off x="381000" y="2057400"/>
            <a:ext cx="3429000"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271399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normAutofit fontScale="90000"/>
          </a:bodyPr>
          <a:lstStyle/>
          <a:p>
            <a:r>
              <a:rPr lang="en-US" sz="4000" dirty="0" smtClean="0"/>
              <a:t>Open Mental Health Cases</a:t>
            </a:r>
            <a:r>
              <a:rPr lang="en-US" dirty="0" smtClean="0"/>
              <a:t/>
            </a:r>
            <a:br>
              <a:rPr lang="en-US" dirty="0" smtClean="0"/>
            </a:br>
            <a:endParaRPr lang="en-US" i="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80971923"/>
              </p:ext>
            </p:extLst>
          </p:nvPr>
        </p:nvGraphicFramePr>
        <p:xfrm>
          <a:off x="289560" y="1905000"/>
          <a:ext cx="8534400" cy="2545080"/>
        </p:xfrm>
        <a:graphic>
          <a:graphicData uri="http://schemas.openxmlformats.org/drawingml/2006/table">
            <a:tbl>
              <a:tblPr firstRow="1" bandRow="1">
                <a:tableStyleId>{5C22544A-7EE6-4342-B048-85BDC9FD1C3A}</a:tableStyleId>
              </a:tblPr>
              <a:tblGrid>
                <a:gridCol w="2133600"/>
                <a:gridCol w="2133600"/>
                <a:gridCol w="2133600"/>
                <a:gridCol w="2133600"/>
              </a:tblGrid>
              <a:tr h="716280">
                <a:tc>
                  <a:txBody>
                    <a:bodyPr/>
                    <a:lstStyle/>
                    <a:p>
                      <a:r>
                        <a:rPr lang="en-US" dirty="0" smtClean="0"/>
                        <a:t>Facility</a:t>
                      </a:r>
                      <a:endParaRPr lang="en-US" dirty="0"/>
                    </a:p>
                  </a:txBody>
                  <a:tcPr/>
                </a:tc>
                <a:tc>
                  <a:txBody>
                    <a:bodyPr/>
                    <a:lstStyle/>
                    <a:p>
                      <a:r>
                        <a:rPr lang="en-US" dirty="0" smtClean="0"/>
                        <a:t>#</a:t>
                      </a:r>
                      <a:r>
                        <a:rPr lang="en-US" baseline="0" dirty="0" smtClean="0"/>
                        <a:t> in Custody</a:t>
                      </a:r>
                      <a:endParaRPr lang="en-US" dirty="0"/>
                    </a:p>
                  </a:txBody>
                  <a:tcPr/>
                </a:tc>
                <a:tc>
                  <a:txBody>
                    <a:bodyPr/>
                    <a:lstStyle/>
                    <a:p>
                      <a:r>
                        <a:rPr lang="en-US" dirty="0" smtClean="0"/>
                        <a:t>Open w/</a:t>
                      </a:r>
                      <a:r>
                        <a:rPr lang="en-US" baseline="0" dirty="0" smtClean="0"/>
                        <a:t> MHS</a:t>
                      </a:r>
                      <a:endParaRPr lang="en-US" dirty="0"/>
                    </a:p>
                  </a:txBody>
                  <a:tcPr/>
                </a:tc>
                <a:tc>
                  <a:txBody>
                    <a:bodyPr/>
                    <a:lstStyle/>
                    <a:p>
                      <a:r>
                        <a:rPr lang="en-US" dirty="0" smtClean="0"/>
                        <a:t>Percentage w/</a:t>
                      </a:r>
                      <a:r>
                        <a:rPr lang="en-US" baseline="0" dirty="0" smtClean="0"/>
                        <a:t> MHS</a:t>
                      </a:r>
                      <a:endParaRPr lang="en-US" dirty="0"/>
                    </a:p>
                  </a:txBody>
                  <a:tcPr/>
                </a:tc>
              </a:tr>
              <a:tr h="359511">
                <a:tc>
                  <a:txBody>
                    <a:bodyPr/>
                    <a:lstStyle/>
                    <a:p>
                      <a:pPr algn="ctr"/>
                      <a:r>
                        <a:rPr lang="en-US" dirty="0" smtClean="0"/>
                        <a:t>Main Institution</a:t>
                      </a:r>
                      <a:endParaRPr lang="en-US" dirty="0"/>
                    </a:p>
                  </a:txBody>
                  <a:tcPr/>
                </a:tc>
                <a:tc>
                  <a:txBody>
                    <a:bodyPr/>
                    <a:lstStyle/>
                    <a:p>
                      <a:pPr algn="ctr"/>
                      <a:r>
                        <a:rPr lang="en-US" dirty="0" smtClean="0"/>
                        <a:t>682</a:t>
                      </a:r>
                      <a:endParaRPr lang="en-US" dirty="0"/>
                    </a:p>
                  </a:txBody>
                  <a:tcPr/>
                </a:tc>
                <a:tc>
                  <a:txBody>
                    <a:bodyPr/>
                    <a:lstStyle/>
                    <a:p>
                      <a:pPr algn="ctr"/>
                      <a:r>
                        <a:rPr lang="en-US" dirty="0" smtClean="0"/>
                        <a:t>430</a:t>
                      </a:r>
                      <a:endParaRPr lang="en-US" dirty="0"/>
                    </a:p>
                  </a:txBody>
                  <a:tcPr/>
                </a:tc>
                <a:tc>
                  <a:txBody>
                    <a:bodyPr/>
                    <a:lstStyle/>
                    <a:p>
                      <a:pPr algn="ctr"/>
                      <a:r>
                        <a:rPr lang="en-US" dirty="0" smtClean="0"/>
                        <a:t>63.05%</a:t>
                      </a:r>
                      <a:endParaRPr lang="en-US" dirty="0"/>
                    </a:p>
                  </a:txBody>
                  <a:tcPr/>
                </a:tc>
              </a:tr>
              <a:tr h="359511">
                <a:tc>
                  <a:txBody>
                    <a:bodyPr/>
                    <a:lstStyle/>
                    <a:p>
                      <a:pPr algn="ctr"/>
                      <a:r>
                        <a:rPr lang="en-US" dirty="0" smtClean="0"/>
                        <a:t>WCC</a:t>
                      </a:r>
                      <a:endParaRPr lang="en-US" dirty="0"/>
                    </a:p>
                  </a:txBody>
                  <a:tcPr/>
                </a:tc>
                <a:tc>
                  <a:txBody>
                    <a:bodyPr/>
                    <a:lstStyle/>
                    <a:p>
                      <a:pPr algn="ctr"/>
                      <a:r>
                        <a:rPr lang="en-US" dirty="0" smtClean="0"/>
                        <a:t>151</a:t>
                      </a:r>
                      <a:endParaRPr lang="en-US" dirty="0"/>
                    </a:p>
                  </a:txBody>
                  <a:tcPr/>
                </a:tc>
                <a:tc>
                  <a:txBody>
                    <a:bodyPr/>
                    <a:lstStyle/>
                    <a:p>
                      <a:pPr algn="ctr"/>
                      <a:r>
                        <a:rPr lang="en-US" dirty="0" smtClean="0"/>
                        <a:t>113</a:t>
                      </a:r>
                      <a:endParaRPr lang="en-US" dirty="0"/>
                    </a:p>
                  </a:txBody>
                  <a:tcPr/>
                </a:tc>
                <a:tc>
                  <a:txBody>
                    <a:bodyPr/>
                    <a:lstStyle/>
                    <a:p>
                      <a:pPr algn="ctr"/>
                      <a:r>
                        <a:rPr lang="en-US" dirty="0" smtClean="0"/>
                        <a:t>74.83%</a:t>
                      </a:r>
                      <a:endParaRPr lang="en-US" dirty="0"/>
                    </a:p>
                  </a:txBody>
                  <a:tcPr/>
                </a:tc>
              </a:tr>
              <a:tr h="359511">
                <a:tc>
                  <a:txBody>
                    <a:bodyPr/>
                    <a:lstStyle/>
                    <a:p>
                      <a:pPr algn="ctr"/>
                      <a:r>
                        <a:rPr lang="en-US" dirty="0" smtClean="0"/>
                        <a:t>WMRWC</a:t>
                      </a:r>
                      <a:endParaRPr lang="en-US" dirty="0"/>
                    </a:p>
                  </a:txBody>
                  <a:tcPr/>
                </a:tc>
                <a:tc>
                  <a:txBody>
                    <a:bodyPr/>
                    <a:lstStyle/>
                    <a:p>
                      <a:pPr algn="ctr"/>
                      <a:r>
                        <a:rPr lang="en-US" dirty="0" smtClean="0"/>
                        <a:t>83</a:t>
                      </a:r>
                      <a:endParaRPr lang="en-US" dirty="0"/>
                    </a:p>
                  </a:txBody>
                  <a:tcPr/>
                </a:tc>
                <a:tc>
                  <a:txBody>
                    <a:bodyPr/>
                    <a:lstStyle/>
                    <a:p>
                      <a:pPr algn="ctr"/>
                      <a:r>
                        <a:rPr lang="en-US" dirty="0" smtClean="0"/>
                        <a:t>43</a:t>
                      </a:r>
                      <a:endParaRPr lang="en-US" dirty="0"/>
                    </a:p>
                  </a:txBody>
                  <a:tcPr/>
                </a:tc>
                <a:tc>
                  <a:txBody>
                    <a:bodyPr/>
                    <a:lstStyle/>
                    <a:p>
                      <a:pPr algn="ctr"/>
                      <a:r>
                        <a:rPr lang="en-US" dirty="0" smtClean="0"/>
                        <a:t>51.81%</a:t>
                      </a:r>
                      <a:endParaRPr lang="en-US" dirty="0"/>
                    </a:p>
                  </a:txBody>
                  <a:tcPr/>
                </a:tc>
              </a:tr>
              <a:tr h="359511">
                <a:tc>
                  <a:txBody>
                    <a:bodyPr/>
                    <a:lstStyle/>
                    <a:p>
                      <a:pPr algn="ctr"/>
                      <a:r>
                        <a:rPr lang="en-US" dirty="0" smtClean="0"/>
                        <a:t>SSTC</a:t>
                      </a:r>
                      <a:endParaRPr lang="en-US" dirty="0"/>
                    </a:p>
                  </a:txBody>
                  <a:tcPr/>
                </a:tc>
                <a:tc>
                  <a:txBody>
                    <a:bodyPr/>
                    <a:lstStyle/>
                    <a:p>
                      <a:pPr algn="ctr"/>
                      <a:r>
                        <a:rPr lang="en-US" dirty="0" smtClean="0"/>
                        <a:t>107</a:t>
                      </a:r>
                      <a:endParaRPr lang="en-US" dirty="0"/>
                    </a:p>
                  </a:txBody>
                  <a:tcPr/>
                </a:tc>
                <a:tc>
                  <a:txBody>
                    <a:bodyPr/>
                    <a:lstStyle/>
                    <a:p>
                      <a:pPr algn="ctr"/>
                      <a:r>
                        <a:rPr lang="en-US" dirty="0" smtClean="0"/>
                        <a:t>90</a:t>
                      </a:r>
                      <a:endParaRPr lang="en-US" dirty="0"/>
                    </a:p>
                  </a:txBody>
                  <a:tcPr/>
                </a:tc>
                <a:tc>
                  <a:txBody>
                    <a:bodyPr/>
                    <a:lstStyle/>
                    <a:p>
                      <a:pPr algn="ctr"/>
                      <a:r>
                        <a:rPr lang="en-US" dirty="0" smtClean="0"/>
                        <a:t>84.11%</a:t>
                      </a:r>
                      <a:endParaRPr lang="en-US" dirty="0"/>
                    </a:p>
                  </a:txBody>
                  <a:tcPr/>
                </a:tc>
              </a:tr>
              <a:tr h="359511">
                <a:tc>
                  <a:txBody>
                    <a:bodyPr/>
                    <a:lstStyle/>
                    <a:p>
                      <a:pPr algn="ctr"/>
                      <a:r>
                        <a:rPr lang="en-US" b="1" dirty="0" smtClean="0"/>
                        <a:t>TOTALS</a:t>
                      </a:r>
                      <a:endParaRPr lang="en-US" b="1" dirty="0"/>
                    </a:p>
                  </a:txBody>
                  <a:tcPr/>
                </a:tc>
                <a:tc>
                  <a:txBody>
                    <a:bodyPr/>
                    <a:lstStyle/>
                    <a:p>
                      <a:pPr algn="ctr"/>
                      <a:r>
                        <a:rPr lang="en-US" b="1" dirty="0" smtClean="0"/>
                        <a:t>916</a:t>
                      </a:r>
                      <a:endParaRPr lang="en-US" b="1" dirty="0"/>
                    </a:p>
                  </a:txBody>
                  <a:tcPr/>
                </a:tc>
                <a:tc>
                  <a:txBody>
                    <a:bodyPr/>
                    <a:lstStyle/>
                    <a:p>
                      <a:pPr algn="ctr"/>
                      <a:r>
                        <a:rPr lang="en-US" b="1" dirty="0" smtClean="0"/>
                        <a:t>586</a:t>
                      </a:r>
                      <a:endParaRPr lang="en-US" b="1" dirty="0"/>
                    </a:p>
                  </a:txBody>
                  <a:tcPr/>
                </a:tc>
                <a:tc>
                  <a:txBody>
                    <a:bodyPr/>
                    <a:lstStyle/>
                    <a:p>
                      <a:pPr algn="ctr"/>
                      <a:r>
                        <a:rPr lang="en-US" b="1" dirty="0" smtClean="0"/>
                        <a:t>63.97%</a:t>
                      </a:r>
                      <a:endParaRPr lang="en-US" b="1" dirty="0"/>
                    </a:p>
                  </a:txBody>
                  <a:tcPr/>
                </a:tc>
              </a:tr>
            </a:tbl>
          </a:graphicData>
        </a:graphic>
      </p:graphicFrame>
      <p:sp>
        <p:nvSpPr>
          <p:cNvPr id="11" name="TextBox 10"/>
          <p:cNvSpPr txBox="1"/>
          <p:nvPr/>
        </p:nvSpPr>
        <p:spPr>
          <a:xfrm>
            <a:off x="1447800" y="6096000"/>
            <a:ext cx="7391400" cy="369332"/>
          </a:xfrm>
          <a:prstGeom prst="rect">
            <a:avLst/>
          </a:prstGeom>
          <a:noFill/>
        </p:spPr>
        <p:txBody>
          <a:bodyPr wrap="square" rtlCol="0">
            <a:spAutoFit/>
          </a:bodyPr>
          <a:lstStyle/>
          <a:p>
            <a:pPr algn="r"/>
            <a:r>
              <a:rPr lang="en-US" i="1" dirty="0" smtClean="0"/>
              <a:t>*Daily count and MH Numbers as of 11/28/23</a:t>
            </a:r>
            <a:endParaRPr lang="en-US" i="1" dirty="0"/>
          </a:p>
        </p:txBody>
      </p:sp>
    </p:spTree>
    <p:extLst>
      <p:ext uri="{BB962C8B-B14F-4D97-AF65-F5344CB8AC3E}">
        <p14:creationId xmlns:p14="http://schemas.microsoft.com/office/powerpoint/2010/main" val="140441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normAutofit/>
          </a:bodyPr>
          <a:lstStyle/>
          <a:p>
            <a:r>
              <a:rPr lang="en-US" dirty="0" smtClean="0"/>
              <a:t>Collaborative Approach</a:t>
            </a:r>
            <a:endParaRPr lang="en-US" dirty="0"/>
          </a:p>
        </p:txBody>
      </p:sp>
      <p:sp>
        <p:nvSpPr>
          <p:cNvPr id="3" name="Content Placeholder 2"/>
          <p:cNvSpPr>
            <a:spLocks noGrp="1"/>
          </p:cNvSpPr>
          <p:nvPr>
            <p:ph idx="1"/>
          </p:nvPr>
        </p:nvSpPr>
        <p:spPr>
          <a:xfrm>
            <a:off x="1066800" y="1752600"/>
            <a:ext cx="7315200" cy="3539527"/>
          </a:xfrm>
        </p:spPr>
        <p:txBody>
          <a:bodyPr>
            <a:normAutofit/>
          </a:bodyPr>
          <a:lstStyle/>
          <a:p>
            <a:r>
              <a:rPr lang="en-US" dirty="0" smtClean="0"/>
              <a:t>Mental Health Staff work collaboratively all HCSO Staff, including attending </a:t>
            </a:r>
            <a:r>
              <a:rPr lang="en-US" dirty="0"/>
              <a:t>C</a:t>
            </a:r>
            <a:r>
              <a:rPr lang="en-US" dirty="0" smtClean="0"/>
              <a:t>linical Supervision and Classification Meetings with Unit Management, Correctional Counselors, </a:t>
            </a:r>
            <a:r>
              <a:rPr lang="en-US" dirty="0"/>
              <a:t>and </a:t>
            </a:r>
            <a:r>
              <a:rPr lang="en-US" dirty="0" smtClean="0"/>
              <a:t>Correctional Case Workers. </a:t>
            </a:r>
          </a:p>
          <a:p>
            <a:pPr marL="45720" indent="0">
              <a:buNone/>
            </a:pPr>
            <a:endParaRPr lang="en-US" dirty="0" smtClean="0"/>
          </a:p>
          <a:p>
            <a:r>
              <a:rPr lang="en-US" dirty="0" smtClean="0"/>
              <a:t>When </a:t>
            </a:r>
            <a:r>
              <a:rPr lang="en-US" dirty="0"/>
              <a:t>people better understand the dynamics and interventions </a:t>
            </a:r>
            <a:r>
              <a:rPr lang="en-US" dirty="0" smtClean="0"/>
              <a:t>that support </a:t>
            </a:r>
            <a:r>
              <a:rPr lang="en-US" dirty="0"/>
              <a:t>their clients, it increases </a:t>
            </a:r>
            <a:r>
              <a:rPr lang="en-US" dirty="0" smtClean="0"/>
              <a:t>the likelihood for positive outcomes </a:t>
            </a:r>
            <a:r>
              <a:rPr lang="en-US" dirty="0"/>
              <a:t>to those we serve. </a:t>
            </a:r>
          </a:p>
        </p:txBody>
      </p:sp>
    </p:spTree>
    <p:extLst>
      <p:ext uri="{BB962C8B-B14F-4D97-AF65-F5344CB8AC3E}">
        <p14:creationId xmlns:p14="http://schemas.microsoft.com/office/powerpoint/2010/main" val="1783665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8200" y="1905000"/>
            <a:ext cx="8001000" cy="1143000"/>
          </a:xfrm>
        </p:spPr>
        <p:txBody>
          <a:bodyPr/>
          <a:lstStyle/>
          <a:p>
            <a:r>
              <a:rPr lang="en-US" dirty="0" smtClean="0"/>
              <a:t>Clinical Director: Erin Lajeunesse</a:t>
            </a:r>
          </a:p>
          <a:p>
            <a:r>
              <a:rPr lang="en-US" dirty="0" smtClean="0"/>
              <a:t>Clinical Manager: Danielle Mimitz</a:t>
            </a:r>
          </a:p>
          <a:p>
            <a:r>
              <a:rPr lang="en-US" dirty="0" smtClean="0"/>
              <a:t>Clinical Supervisor: Karen Donelson (MI) / Lauren Murphy (WCC)</a:t>
            </a:r>
          </a:p>
          <a:p>
            <a:r>
              <a:rPr lang="en-US" dirty="0" smtClean="0"/>
              <a:t>Program Director: Melissa Hughes (SSTC)</a:t>
            </a:r>
          </a:p>
        </p:txBody>
      </p:sp>
      <p:sp>
        <p:nvSpPr>
          <p:cNvPr id="2" name="Title 1"/>
          <p:cNvSpPr>
            <a:spLocks noGrp="1"/>
          </p:cNvSpPr>
          <p:nvPr>
            <p:ph type="title"/>
          </p:nvPr>
        </p:nvSpPr>
        <p:spPr>
          <a:xfrm>
            <a:off x="914400" y="457200"/>
            <a:ext cx="7315200" cy="773097"/>
          </a:xfrm>
        </p:spPr>
        <p:txBody>
          <a:bodyPr>
            <a:normAutofit/>
          </a:bodyPr>
          <a:lstStyle/>
          <a:p>
            <a:r>
              <a:rPr lang="en-US" dirty="0" smtClean="0"/>
              <a:t>Mental Health Services</a:t>
            </a:r>
            <a:endParaRPr lang="en-US" dirty="0"/>
          </a:p>
        </p:txBody>
      </p:sp>
      <p:sp>
        <p:nvSpPr>
          <p:cNvPr id="4" name="Content Placeholder 3"/>
          <p:cNvSpPr>
            <a:spLocks noGrp="1"/>
          </p:cNvSpPr>
          <p:nvPr>
            <p:ph sz="quarter" idx="13"/>
          </p:nvPr>
        </p:nvSpPr>
        <p:spPr>
          <a:xfrm>
            <a:off x="914400" y="3276600"/>
            <a:ext cx="3566160" cy="2953512"/>
          </a:xfrm>
        </p:spPr>
        <p:txBody>
          <a:bodyPr/>
          <a:lstStyle/>
          <a:p>
            <a:r>
              <a:rPr lang="en-US" dirty="0" smtClean="0"/>
              <a:t>Outpatient </a:t>
            </a:r>
            <a:r>
              <a:rPr lang="en-US" dirty="0"/>
              <a:t>Services</a:t>
            </a:r>
            <a:r>
              <a:rPr lang="en-US" dirty="0" smtClean="0"/>
              <a:t>:</a:t>
            </a:r>
            <a:endParaRPr lang="en-US" dirty="0"/>
          </a:p>
          <a:p>
            <a:pPr lvl="1"/>
            <a:r>
              <a:rPr lang="en-US" dirty="0"/>
              <a:t>Pod based </a:t>
            </a:r>
            <a:r>
              <a:rPr lang="en-US" dirty="0" smtClean="0"/>
              <a:t>clinicians</a:t>
            </a:r>
            <a:endParaRPr lang="en-US" dirty="0"/>
          </a:p>
          <a:p>
            <a:pPr lvl="1"/>
            <a:r>
              <a:rPr lang="en-US" dirty="0" smtClean="0"/>
              <a:t>Psychiatry/Medication Management</a:t>
            </a:r>
            <a:endParaRPr lang="en-US" dirty="0"/>
          </a:p>
          <a:p>
            <a:pPr marL="45720" indent="0">
              <a:buNone/>
            </a:pPr>
            <a:endParaRPr lang="en-US" dirty="0"/>
          </a:p>
        </p:txBody>
      </p:sp>
      <p:sp>
        <p:nvSpPr>
          <p:cNvPr id="5" name="Content Placeholder 4"/>
          <p:cNvSpPr>
            <a:spLocks noGrp="1"/>
          </p:cNvSpPr>
          <p:nvPr>
            <p:ph sz="quarter" idx="14"/>
          </p:nvPr>
        </p:nvSpPr>
        <p:spPr>
          <a:xfrm>
            <a:off x="4724400" y="3276600"/>
            <a:ext cx="3566160" cy="2953512"/>
          </a:xfrm>
        </p:spPr>
        <p:txBody>
          <a:bodyPr/>
          <a:lstStyle/>
          <a:p>
            <a:r>
              <a:rPr lang="en-US" dirty="0" smtClean="0"/>
              <a:t>Inpatient Services:</a:t>
            </a:r>
          </a:p>
          <a:p>
            <a:pPr lvl="1"/>
            <a:r>
              <a:rPr lang="en-US" dirty="0" smtClean="0"/>
              <a:t>ESU Counselors </a:t>
            </a:r>
            <a:endParaRPr lang="en-US" dirty="0"/>
          </a:p>
          <a:p>
            <a:pPr lvl="1"/>
            <a:r>
              <a:rPr lang="en-US" dirty="0" smtClean="0"/>
              <a:t>Psychiatric Medication Evaluation/Management</a:t>
            </a:r>
            <a:endParaRPr lang="en-US" dirty="0"/>
          </a:p>
          <a:p>
            <a:endParaRPr lang="en-US" dirty="0"/>
          </a:p>
        </p:txBody>
      </p:sp>
    </p:spTree>
    <p:extLst>
      <p:ext uri="{BB962C8B-B14F-4D97-AF65-F5344CB8AC3E}">
        <p14:creationId xmlns:p14="http://schemas.microsoft.com/office/powerpoint/2010/main" val="2251580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78"/>
            <a:ext cx="7924800" cy="1143000"/>
          </a:xfrm>
        </p:spPr>
        <p:txBody>
          <a:bodyPr>
            <a:normAutofit/>
          </a:bodyPr>
          <a:lstStyle/>
          <a:p>
            <a:r>
              <a:rPr lang="en-US" sz="3600" dirty="0" smtClean="0"/>
              <a:t>Outpatient Mental Health Services</a:t>
            </a:r>
            <a:endParaRPr lang="en-US" sz="3600" dirty="0"/>
          </a:p>
        </p:txBody>
      </p:sp>
      <p:sp>
        <p:nvSpPr>
          <p:cNvPr id="3" name="Content Placeholder 2"/>
          <p:cNvSpPr>
            <a:spLocks noGrp="1"/>
          </p:cNvSpPr>
          <p:nvPr>
            <p:ph idx="1"/>
          </p:nvPr>
        </p:nvSpPr>
        <p:spPr>
          <a:xfrm>
            <a:off x="152400" y="1219200"/>
            <a:ext cx="8763000" cy="5486400"/>
          </a:xfrm>
        </p:spPr>
        <p:txBody>
          <a:bodyPr>
            <a:normAutofit/>
          </a:bodyPr>
          <a:lstStyle/>
          <a:p>
            <a:r>
              <a:rPr lang="en-US" sz="1800" dirty="0" smtClean="0"/>
              <a:t>Mental Health Clinicians work on an outpatient basis within the facilities conducting:</a:t>
            </a:r>
          </a:p>
          <a:p>
            <a:pPr lvl="1"/>
            <a:r>
              <a:rPr lang="en-US" sz="1800" b="1" dirty="0" smtClean="0"/>
              <a:t>Emergency/RISK Assessments </a:t>
            </a:r>
          </a:p>
          <a:p>
            <a:pPr lvl="2"/>
            <a:r>
              <a:rPr lang="en-US" dirty="0" smtClean="0"/>
              <a:t>Admissions </a:t>
            </a:r>
            <a:r>
              <a:rPr lang="en-US" dirty="0"/>
              <a:t>to the </a:t>
            </a:r>
            <a:r>
              <a:rPr lang="en-US" dirty="0" smtClean="0"/>
              <a:t>ESU/ESP</a:t>
            </a:r>
            <a:endParaRPr lang="en-US" sz="1800" b="1" dirty="0" smtClean="0"/>
          </a:p>
          <a:p>
            <a:pPr lvl="1"/>
            <a:r>
              <a:rPr lang="en-US" sz="1800" b="1" dirty="0" smtClean="0"/>
              <a:t>Non-emergency </a:t>
            </a:r>
            <a:r>
              <a:rPr lang="en-US" b="1" dirty="0"/>
              <a:t>A</a:t>
            </a:r>
            <a:r>
              <a:rPr lang="en-US" sz="1800" b="1" dirty="0" smtClean="0"/>
              <a:t>ssessments </a:t>
            </a:r>
            <a:r>
              <a:rPr lang="en-US" sz="1800" dirty="0" smtClean="0"/>
              <a:t>-</a:t>
            </a:r>
            <a:r>
              <a:rPr lang="en-US" dirty="0"/>
              <a:t>Screenings to determine if someone needs mental health </a:t>
            </a:r>
            <a:r>
              <a:rPr lang="en-US" dirty="0" smtClean="0"/>
              <a:t>services</a:t>
            </a:r>
            <a:endParaRPr lang="en-US" sz="1800" dirty="0" smtClean="0"/>
          </a:p>
          <a:p>
            <a:pPr lvl="1"/>
            <a:r>
              <a:rPr lang="en-US" b="1" dirty="0" smtClean="0"/>
              <a:t>Intake/Diagnostic Assessments – </a:t>
            </a:r>
            <a:r>
              <a:rPr lang="en-US" dirty="0" smtClean="0"/>
              <a:t>referrals to psychiatry / MAT prescriber</a:t>
            </a:r>
            <a:endParaRPr lang="en-US" sz="1800" b="1" dirty="0" smtClean="0"/>
          </a:p>
          <a:p>
            <a:pPr lvl="1"/>
            <a:r>
              <a:rPr lang="en-US" sz="1800" b="1" dirty="0" smtClean="0"/>
              <a:t>Follow-up Visits</a:t>
            </a:r>
          </a:p>
          <a:p>
            <a:pPr lvl="1"/>
            <a:r>
              <a:rPr lang="en-US" sz="1800" b="1" dirty="0" smtClean="0"/>
              <a:t>Treatment Planning</a:t>
            </a:r>
          </a:p>
          <a:p>
            <a:pPr lvl="1"/>
            <a:r>
              <a:rPr lang="en-US" b="1" dirty="0" smtClean="0"/>
              <a:t>Aftercare Planning</a:t>
            </a:r>
            <a:r>
              <a:rPr lang="en-US" dirty="0" smtClean="0"/>
              <a:t> </a:t>
            </a:r>
            <a:endParaRPr lang="en-US" sz="1800" b="1" dirty="0" smtClean="0"/>
          </a:p>
          <a:p>
            <a:pPr marL="320040" lvl="1" indent="0">
              <a:buNone/>
            </a:pPr>
            <a:endParaRPr lang="en-US" sz="1800" dirty="0" smtClean="0"/>
          </a:p>
          <a:p>
            <a:r>
              <a:rPr lang="en-US" sz="1800" dirty="0"/>
              <a:t>E</a:t>
            </a:r>
            <a:r>
              <a:rPr lang="en-US" sz="1800" dirty="0" smtClean="0"/>
              <a:t>ach facility is assigned clinicians based on caseload size and acuity:</a:t>
            </a:r>
          </a:p>
          <a:p>
            <a:pPr lvl="1"/>
            <a:r>
              <a:rPr lang="en-US" sz="1800" dirty="0" smtClean="0"/>
              <a:t>MI – 11 clinicians assigned</a:t>
            </a:r>
          </a:p>
          <a:p>
            <a:pPr lvl="1"/>
            <a:r>
              <a:rPr lang="en-US" sz="1800" dirty="0" smtClean="0"/>
              <a:t>WCC – 3 clinicians assigned </a:t>
            </a:r>
          </a:p>
          <a:p>
            <a:pPr lvl="1"/>
            <a:r>
              <a:rPr lang="en-US" sz="1800" dirty="0" smtClean="0"/>
              <a:t>WMRWC – 1 floating clinician assigned to Mill/SSTC</a:t>
            </a:r>
          </a:p>
          <a:p>
            <a:pPr lvl="1"/>
            <a:r>
              <a:rPr lang="en-US" sz="1800" dirty="0" smtClean="0"/>
              <a:t>SSTC – 3 clinicians assigned, w/1 floater</a:t>
            </a:r>
          </a:p>
          <a:p>
            <a:endParaRPr lang="en-US" dirty="0" smtClean="0"/>
          </a:p>
          <a:p>
            <a:pPr lvl="1"/>
            <a:endParaRPr lang="en-US" dirty="0"/>
          </a:p>
        </p:txBody>
      </p:sp>
    </p:spTree>
    <p:extLst>
      <p:ext uri="{BB962C8B-B14F-4D97-AF65-F5344CB8AC3E}">
        <p14:creationId xmlns:p14="http://schemas.microsoft.com/office/powerpoint/2010/main" val="483194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154097"/>
          </a:xfrm>
        </p:spPr>
        <p:txBody>
          <a:bodyPr>
            <a:normAutofit/>
          </a:bodyPr>
          <a:lstStyle/>
          <a:p>
            <a:r>
              <a:rPr lang="en-US" sz="3600" dirty="0" smtClean="0"/>
              <a:t>MH: Screening for Referrals</a:t>
            </a:r>
            <a:endParaRPr lang="en-US" sz="3600" dirty="0"/>
          </a:p>
        </p:txBody>
      </p:sp>
      <p:sp>
        <p:nvSpPr>
          <p:cNvPr id="3" name="Content Placeholder 2"/>
          <p:cNvSpPr>
            <a:spLocks noGrp="1"/>
          </p:cNvSpPr>
          <p:nvPr>
            <p:ph sz="quarter" idx="1"/>
          </p:nvPr>
        </p:nvSpPr>
        <p:spPr>
          <a:xfrm>
            <a:off x="914400" y="1600200"/>
            <a:ext cx="7391400" cy="4953000"/>
          </a:xfrm>
        </p:spPr>
        <p:txBody>
          <a:bodyPr/>
          <a:lstStyle/>
          <a:p>
            <a:pPr lvl="1"/>
            <a:r>
              <a:rPr lang="en-US" b="1" dirty="0" smtClean="0"/>
              <a:t>Booking/Intake </a:t>
            </a:r>
            <a:r>
              <a:rPr lang="en-US" dirty="0"/>
              <a:t>- screened for recent /past suicide attempts or current </a:t>
            </a:r>
            <a:r>
              <a:rPr lang="en-US" dirty="0" smtClean="0"/>
              <a:t>Suicidal Ideation (SI).</a:t>
            </a:r>
            <a:endParaRPr lang="en-US" dirty="0"/>
          </a:p>
          <a:p>
            <a:pPr lvl="1"/>
            <a:r>
              <a:rPr lang="en-US" b="1" dirty="0"/>
              <a:t>Intake Nurse</a:t>
            </a:r>
            <a:r>
              <a:rPr lang="en-US" dirty="0"/>
              <a:t> –MH Screen, history of </a:t>
            </a:r>
            <a:r>
              <a:rPr lang="en-US" dirty="0" smtClean="0"/>
              <a:t>treatment (community based as well as past MH care at HCSO), history of suicide attempts/NSSI, </a:t>
            </a:r>
            <a:r>
              <a:rPr lang="en-US" dirty="0"/>
              <a:t>and verify if the inmate has any current Psychotropic Medications. </a:t>
            </a:r>
            <a:endParaRPr lang="en-US" dirty="0" smtClean="0"/>
          </a:p>
          <a:p>
            <a:pPr lvl="1"/>
            <a:endParaRPr lang="en-US" dirty="0"/>
          </a:p>
          <a:p>
            <a:pPr lvl="1"/>
            <a:r>
              <a:rPr lang="en-US" b="1" dirty="0" smtClean="0"/>
              <a:t>Orientation Units </a:t>
            </a:r>
            <a:r>
              <a:rPr lang="en-US" dirty="0" smtClean="0"/>
              <a:t>– meeting with CCW; Officer or Security Supervisor referral.</a:t>
            </a:r>
          </a:p>
          <a:p>
            <a:pPr marL="320040" lvl="1" indent="0">
              <a:buNone/>
            </a:pPr>
            <a:endParaRPr lang="en-US" dirty="0"/>
          </a:p>
          <a:p>
            <a:pPr marL="320040" lvl="1" indent="0" algn="ctr">
              <a:buNone/>
            </a:pPr>
            <a:r>
              <a:rPr lang="en-US" sz="3200" b="1" i="1" u="sng" dirty="0" smtClean="0">
                <a:solidFill>
                  <a:srgbClr val="002060"/>
                </a:solidFill>
              </a:rPr>
              <a:t>Re-entry </a:t>
            </a:r>
            <a:r>
              <a:rPr lang="en-US" sz="3200" b="1" i="1" u="sng" dirty="0">
                <a:solidFill>
                  <a:srgbClr val="002060"/>
                </a:solidFill>
              </a:rPr>
              <a:t>starts </a:t>
            </a:r>
            <a:r>
              <a:rPr lang="en-US" sz="3200" b="1" i="1" u="sng" dirty="0" smtClean="0">
                <a:solidFill>
                  <a:srgbClr val="002060"/>
                </a:solidFill>
              </a:rPr>
              <a:t>at intake </a:t>
            </a:r>
            <a:endParaRPr lang="en-US" sz="3200" b="1" i="1" u="sng" dirty="0">
              <a:solidFill>
                <a:srgbClr val="002060"/>
              </a:solidFill>
            </a:endParaRPr>
          </a:p>
          <a:p>
            <a:pPr lvl="1"/>
            <a:endParaRPr lang="en-US" dirty="0"/>
          </a:p>
        </p:txBody>
      </p:sp>
    </p:spTree>
    <p:extLst>
      <p:ext uri="{BB962C8B-B14F-4D97-AF65-F5344CB8AC3E}">
        <p14:creationId xmlns:p14="http://schemas.microsoft.com/office/powerpoint/2010/main" val="1307191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sz="4000" dirty="0" smtClean="0"/>
              <a:t>Suicide Prevention at HCSO</a:t>
            </a:r>
            <a:r>
              <a:rPr lang="en-US" dirty="0" smtClean="0"/>
              <a:t>	</a:t>
            </a:r>
            <a:endParaRPr lang="en-US" dirty="0"/>
          </a:p>
        </p:txBody>
      </p:sp>
      <p:sp>
        <p:nvSpPr>
          <p:cNvPr id="3" name="Content Placeholder 2"/>
          <p:cNvSpPr>
            <a:spLocks noGrp="1"/>
          </p:cNvSpPr>
          <p:nvPr>
            <p:ph idx="1"/>
          </p:nvPr>
        </p:nvSpPr>
        <p:spPr>
          <a:xfrm>
            <a:off x="228600" y="1524000"/>
            <a:ext cx="8458200" cy="4983960"/>
          </a:xfrm>
        </p:spPr>
        <p:txBody>
          <a:bodyPr>
            <a:normAutofit lnSpcReduction="10000"/>
          </a:bodyPr>
          <a:lstStyle/>
          <a:p>
            <a:r>
              <a:rPr lang="en-US" sz="2800" dirty="0" smtClean="0"/>
              <a:t>It is the policy of the Hampden County Sheriff’s Office to effectively monitor all inmates for the potential for self-harm and suicidal behavior.</a:t>
            </a:r>
          </a:p>
          <a:p>
            <a:pPr marL="0" indent="0">
              <a:buNone/>
            </a:pPr>
            <a:endParaRPr lang="en-US" sz="2800" dirty="0" smtClean="0"/>
          </a:p>
          <a:p>
            <a:r>
              <a:rPr lang="en-US" sz="2800" dirty="0" smtClean="0"/>
              <a:t>All staff are trained in warning signs, major risk factors and mental </a:t>
            </a:r>
            <a:r>
              <a:rPr lang="en-US" sz="2800" dirty="0"/>
              <a:t>h</a:t>
            </a:r>
            <a:r>
              <a:rPr lang="en-US" sz="2800" dirty="0" smtClean="0"/>
              <a:t>ealth referrals; coupled with their experience and knowledge of inmate behavior. </a:t>
            </a:r>
          </a:p>
          <a:p>
            <a:pPr marL="0" indent="0">
              <a:buNone/>
            </a:pPr>
            <a:endParaRPr lang="en-US" sz="2800" dirty="0" smtClean="0"/>
          </a:p>
          <a:p>
            <a:r>
              <a:rPr lang="en-US" sz="2800" u="sng" dirty="0" smtClean="0"/>
              <a:t>This combination can  have a positive impact on reducing these incidents.  </a:t>
            </a:r>
            <a:endParaRPr lang="en-US" sz="2800" u="sng" dirty="0"/>
          </a:p>
        </p:txBody>
      </p:sp>
    </p:spTree>
    <p:extLst>
      <p:ext uri="{BB962C8B-B14F-4D97-AF65-F5344CB8AC3E}">
        <p14:creationId xmlns:p14="http://schemas.microsoft.com/office/powerpoint/2010/main" val="1755229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17595</TotalTime>
  <Words>2470</Words>
  <Application>Microsoft Office PowerPoint</Application>
  <PresentationFormat>On-screen Show (4:3)</PresentationFormat>
  <Paragraphs>346</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Perspective</vt:lpstr>
      <vt:lpstr>Hampden County Sheriff’s Office Overview of Mental Health &amp; Programs </vt:lpstr>
      <vt:lpstr>Overview</vt:lpstr>
      <vt:lpstr>Four Secure Sites of HCSO</vt:lpstr>
      <vt:lpstr>Open Mental Health Cases </vt:lpstr>
      <vt:lpstr>Collaborative Approach</vt:lpstr>
      <vt:lpstr>Mental Health Services</vt:lpstr>
      <vt:lpstr>Outpatient Mental Health Services</vt:lpstr>
      <vt:lpstr>MH: Screening for Referrals</vt:lpstr>
      <vt:lpstr>Suicide Prevention at HCSO </vt:lpstr>
      <vt:lpstr>Suicide Prevention &amp; Intervention </vt:lpstr>
      <vt:lpstr>Safety Precautions  Suicide Prevention/Intervention</vt:lpstr>
      <vt:lpstr>Evaluation &amp; Stabilization Unit (MI)</vt:lpstr>
      <vt:lpstr>ESU Level System &amp; Admissions</vt:lpstr>
      <vt:lpstr>Mental Health Unit </vt:lpstr>
      <vt:lpstr>Mental Health Unit (MI)</vt:lpstr>
      <vt:lpstr>Evaluation &amp; Stabilization Unit/ MHU (WCC)</vt:lpstr>
      <vt:lpstr>Evaluation &amp; Stabilization Program</vt:lpstr>
      <vt:lpstr>Opioid Treatment Program &amp;  Medically Assisted Treatment</vt:lpstr>
      <vt:lpstr>OTP Services at HCSO</vt:lpstr>
      <vt:lpstr>OTP Education</vt:lpstr>
      <vt:lpstr>OTP Discharge Planning</vt:lpstr>
      <vt:lpstr>Keeping Track  with OTP Assistant</vt:lpstr>
      <vt:lpstr>Specialty Unit: Youthful Offenders</vt:lpstr>
      <vt:lpstr>Youthful Offender Unit  MAGIC Program </vt:lpstr>
      <vt:lpstr>Educational and Treatment Programs</vt:lpstr>
      <vt:lpstr>Emotional Support Division </vt:lpstr>
      <vt:lpstr>Mental Health Aftercare Planning</vt:lpstr>
      <vt:lpstr>Stonybrook Stabilization Treatment Center  Section 35</vt:lpstr>
      <vt:lpstr>Stonybrook Stabilization Treatment Center</vt:lpstr>
      <vt:lpstr>Stonybrook Stabilization Treatment Center</vt:lpstr>
      <vt:lpstr>All-Inclusive Support Services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Hampden County Sheriff’s Department Mental Health Programs</dc:title>
  <dc:creator>beauchemin, amber</dc:creator>
  <cp:lastModifiedBy>donelson, karen</cp:lastModifiedBy>
  <cp:revision>97</cp:revision>
  <cp:lastPrinted>2023-11-07T15:25:12Z</cp:lastPrinted>
  <dcterms:created xsi:type="dcterms:W3CDTF">2022-04-04T18:20:08Z</dcterms:created>
  <dcterms:modified xsi:type="dcterms:W3CDTF">2023-11-29T17:14:50Z</dcterms:modified>
</cp:coreProperties>
</file>