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handoutMasterIdLst>
    <p:handoutMasterId r:id="rId24"/>
  </p:handoutMasterIdLst>
  <p:sldIdLst>
    <p:sldId id="257" r:id="rId2"/>
    <p:sldId id="258" r:id="rId3"/>
    <p:sldId id="271" r:id="rId4"/>
    <p:sldId id="272" r:id="rId5"/>
    <p:sldId id="273" r:id="rId6"/>
    <p:sldId id="274" r:id="rId7"/>
    <p:sldId id="275" r:id="rId8"/>
    <p:sldId id="277" r:id="rId9"/>
    <p:sldId id="284" r:id="rId10"/>
    <p:sldId id="279" r:id="rId11"/>
    <p:sldId id="280" r:id="rId12"/>
    <p:sldId id="276" r:id="rId13"/>
    <p:sldId id="281" r:id="rId14"/>
    <p:sldId id="285" r:id="rId15"/>
    <p:sldId id="282" r:id="rId16"/>
    <p:sldId id="283" r:id="rId17"/>
    <p:sldId id="288" r:id="rId18"/>
    <p:sldId id="293" r:id="rId19"/>
    <p:sldId id="290" r:id="rId20"/>
    <p:sldId id="294" r:id="rId21"/>
    <p:sldId id="291" r:id="rId2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89911" autoAdjust="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>
        <p:guide orient="horz" pos="2160"/>
        <p:guide pos="3840"/>
        <p:guide pos="7296"/>
        <p:guide orient="horz" pos="412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88"/>
    </p:cViewPr>
  </p:sorterViewPr>
  <p:notesViewPr>
    <p:cSldViewPr snapToGrid="0" showGuides="1">
      <p:cViewPr varScale="1">
        <p:scale>
          <a:sx n="76" d="100"/>
          <a:sy n="76" d="100"/>
        </p:scale>
        <p:origin x="253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8796EA6-6F25-4F19-87BA-7ADCC16DAEFF}" type="datetimeFigureOut">
              <a:rPr lang="en-US" smtClean="0"/>
              <a:t>11/29/2023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64E50CC-F33A-4EF4-9F12-93EC4A21A0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39C172E-A8B5-46F6-B05C-DFA3E2E0F207}" type="datetimeFigureOut">
              <a:rPr lang="en-US" smtClean="0"/>
              <a:t>11/29/2023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2674CE4-FBD8-4481-AEFB-CA53E599A7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974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How presentation will benefit audience: Adult learners are more interested in a subject if they know how or why it is important to them.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67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Rectangle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Rectangle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Rectangle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Rectangle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7" name="Rectangle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Rectangle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2389009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7265116" y="4205288"/>
            <a:ext cx="1727200" cy="457200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9043832" y="4206240"/>
            <a:ext cx="1280160" cy="457200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4E708F12-96AD-4ED4-8132-A78F5E42C1F5}" type="datetime1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1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A170-8299-44AD-AEEF-FC686C3D7804}" type="datetime1">
              <a:rPr lang="en-US" smtClean="0"/>
              <a:t>11/29/2023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8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9042400" y="1143000"/>
            <a:ext cx="2540000" cy="5448300"/>
          </a:xfrm>
        </p:spPr>
        <p:txBody>
          <a:bodyPr vert="eaVert"/>
          <a:lstStyle>
            <a:lvl1pPr>
              <a:defRPr/>
            </a:lvl1pPr>
          </a:lstStyle>
          <a:p>
            <a:r>
              <a:rPr kumimoji="0" lang="en-US" dirty="0"/>
              <a:t>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143000"/>
            <a:ext cx="8331200" cy="5448300"/>
          </a:xfrm>
        </p:spPr>
        <p:txBody>
          <a:bodyPr vert="eaVert"/>
          <a:lstStyle>
            <a:lvl5pPr>
              <a:defRPr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763A-68EC-4ECD-9620-D9FE9CDDD622}" type="datetime1">
              <a:rPr lang="en-US" smtClean="0"/>
              <a:t>11/29/2023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0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BEDD-6160-49BB-B372-861DE7DE9BA5}" type="datetime1">
              <a:rPr lang="en-US" smtClean="0"/>
              <a:t>11/29/2023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30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968322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/>
                </a:solidFill>
                <a:effectLst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E819F-B7FD-4B29-8F66-9E318144BC2A}" type="datetime1">
              <a:rPr lang="en-US" smtClean="0"/>
              <a:t>11/29/2023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1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341875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341875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A159C-B6E0-4F10-9F4A-2FA57003B139}" type="datetime1">
              <a:rPr lang="en-US" smtClean="0"/>
              <a:t>11/29/2023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4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dirty="0"/>
              <a:t>Add a footer</a:t>
            </a:r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170CBBB-D1D1-4386-A5E9-07F3477B78F3}" type="datetime1">
              <a:rPr lang="en-US" smtClean="0"/>
              <a:t>11/29/2023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9FA4CAD8-0EA7-4615-B69B-B2F199EF3A93}" type="datetime1">
              <a:rPr lang="en-US" smtClean="0"/>
              <a:t>11/29/2023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9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4BD7-6953-492C-921B-E68B2D7F14C8}" type="datetime1">
              <a:rPr lang="en-US" smtClean="0"/>
              <a:t>11/29/2023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6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dirty="0"/>
              <a:t>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050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580573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7D9B-D4D3-4E23-88DF-2E354FA43196}" type="datetime1">
              <a:rPr lang="en-US" smtClean="0"/>
              <a:t>11/29/2023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6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67C5-D04E-4576-B61C-12ABA14BBD6C}" type="datetime1">
              <a:rPr lang="en-US" smtClean="0"/>
              <a:t>11/29/2023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6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1" name="Rectangle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2" name="Rectangle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C20F09E4-6EA4-4BF3-9FC8-FF40373B88E6}" type="datetime1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17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>
            <a:lumMod val="75000"/>
          </a:schemeClr>
        </a:buClr>
        <a:buFont typeface="Georgia"/>
        <a:buChar char="•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>
            <a:lumMod val="75000"/>
          </a:schemeClr>
        </a:buClr>
        <a:buFont typeface="Georgia"/>
        <a:buChar char="▫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eboe@southhadleypolice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geriatricnp.com/" TargetMode="External"/><Relationship Id="rId4" Type="http://schemas.openxmlformats.org/officeDocument/2006/relationships/hyperlink" Target="mailto:geriatricnp@gmail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nssd2GcHfg" TargetMode="External"/><Relationship Id="rId2" Type="http://schemas.openxmlformats.org/officeDocument/2006/relationships/hyperlink" Target="https://youtu.be/hI7mZDO8uic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youtu.be/5ype1MUb1Ew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86971"/>
            <a:ext cx="11277600" cy="1741715"/>
          </a:xfrm>
        </p:spPr>
        <p:txBody>
          <a:bodyPr>
            <a:normAutofit/>
          </a:bodyPr>
          <a:lstStyle/>
          <a:p>
            <a:r>
              <a:rPr lang="en-US" sz="7200" b="1" dirty="0"/>
              <a:t>Dementia Training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599" y="3899938"/>
            <a:ext cx="11034319" cy="2486348"/>
          </a:xfrm>
        </p:spPr>
        <p:txBody>
          <a:bodyPr>
            <a:noAutofit/>
          </a:bodyPr>
          <a:lstStyle/>
          <a:p>
            <a:r>
              <a:rPr lang="en-US" sz="3200" dirty="0"/>
              <a:t>Officer Emily </a:t>
            </a:r>
            <a:r>
              <a:rPr lang="en-US" sz="3200" dirty="0" err="1"/>
              <a:t>Tebo</a:t>
            </a:r>
            <a:r>
              <a:rPr lang="en-US" sz="3200" dirty="0"/>
              <a:t>, South Hadley PD</a:t>
            </a:r>
          </a:p>
          <a:p>
            <a:r>
              <a:rPr lang="en-US" sz="3200" dirty="0">
                <a:hlinkClick r:id="rId3"/>
              </a:rPr>
              <a:t>teboe@southhadleypolice.org</a:t>
            </a:r>
            <a:r>
              <a:rPr lang="en-US" sz="3200" dirty="0"/>
              <a:t> 413-538-8231</a:t>
            </a:r>
          </a:p>
          <a:p>
            <a:r>
              <a:rPr lang="en-US" sz="3200" dirty="0"/>
              <a:t>Karen Buscemi, PMH-Nurse Practitioner</a:t>
            </a:r>
          </a:p>
          <a:p>
            <a:r>
              <a:rPr lang="en-US" sz="3200" dirty="0">
                <a:hlinkClick r:id="rId4"/>
              </a:rPr>
              <a:t>geriatricnp@gmail.com</a:t>
            </a:r>
            <a:r>
              <a:rPr lang="en-US" sz="3200" dirty="0"/>
              <a:t> </a:t>
            </a:r>
            <a:r>
              <a:rPr lang="en-US" sz="3200" dirty="0">
                <a:hlinkClick r:id="rId5"/>
              </a:rPr>
              <a:t>www.geriatricnp.com</a:t>
            </a:r>
            <a:r>
              <a:rPr lang="en-US" sz="3200" dirty="0"/>
              <a:t>   413-531-7640</a:t>
            </a:r>
          </a:p>
        </p:txBody>
      </p:sp>
    </p:spTree>
    <p:extLst>
      <p:ext uri="{BB962C8B-B14F-4D97-AF65-F5344CB8AC3E}">
        <p14:creationId xmlns:p14="http://schemas.microsoft.com/office/powerpoint/2010/main" val="7063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43D08-FBB8-47D0-B512-EF5BE7F25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427839"/>
            <a:ext cx="10363200" cy="796954"/>
          </a:xfrm>
        </p:spPr>
        <p:txBody>
          <a:bodyPr/>
          <a:lstStyle/>
          <a:p>
            <a:r>
              <a:rPr lang="en-US" dirty="0"/>
              <a:t>Alzheimer’s Dementia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CA7065-3B18-4F7D-9A74-D2E3731B0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3084" y="1090570"/>
            <a:ext cx="10363200" cy="5767430"/>
          </a:xfrm>
        </p:spPr>
        <p:txBody>
          <a:bodyPr>
            <a:normAutofit lnSpcReduction="10000"/>
          </a:bodyPr>
          <a:lstStyle/>
          <a:p>
            <a:pPr marL="502920" indent="-457200">
              <a:buAutoNum type="arabicPeriod"/>
            </a:pPr>
            <a:r>
              <a:rPr lang="en-US" sz="2400" dirty="0"/>
              <a:t>One in Ten &gt; 65 years of age         5 in 10 &gt; 85 years of age</a:t>
            </a:r>
          </a:p>
          <a:p>
            <a:pPr marL="502920" indent="-457200">
              <a:buAutoNum type="arabicPeriod"/>
            </a:pPr>
            <a:endParaRPr lang="en-US" sz="2400" dirty="0"/>
          </a:p>
          <a:p>
            <a:pPr marL="502920" indent="-457200">
              <a:buAutoNum type="arabicPeriod"/>
            </a:pPr>
            <a:r>
              <a:rPr lang="en-US" sz="2400" dirty="0"/>
              <a:t>Diagnosis of solely Alzheimer’s disease will live an average of 8-15 years from the onset of symptoms</a:t>
            </a:r>
          </a:p>
          <a:p>
            <a:pPr marL="502920" indent="-457200">
              <a:buAutoNum type="arabicPeriod"/>
            </a:pPr>
            <a:endParaRPr lang="en-US" dirty="0"/>
          </a:p>
          <a:p>
            <a:pPr marL="502920" indent="-457200">
              <a:buAutoNum type="arabicPeriod"/>
            </a:pPr>
            <a:r>
              <a:rPr lang="en-US" dirty="0"/>
              <a:t>Skilled Primary Care Physicians &gt; 90% accuracy of Diagnosis</a:t>
            </a:r>
          </a:p>
          <a:p>
            <a:pPr marL="502920" indent="-457200">
              <a:buAutoNum type="arabicPeriod"/>
            </a:pPr>
            <a:endParaRPr lang="en-US" dirty="0"/>
          </a:p>
          <a:p>
            <a:pPr marL="502920" indent="-457200">
              <a:buAutoNum type="arabicPeriod"/>
            </a:pPr>
            <a:r>
              <a:rPr lang="en-US" dirty="0"/>
              <a:t>Specialists- Psychiatrist, Neurologist, Neuropsychologist, Nurse Practitioners, Social Workers, </a:t>
            </a:r>
            <a:r>
              <a:rPr lang="en-US" dirty="0" err="1"/>
              <a:t>etc</a:t>
            </a:r>
            <a:r>
              <a:rPr lang="en-US" dirty="0"/>
              <a:t>…..</a:t>
            </a:r>
          </a:p>
          <a:p>
            <a:pPr marL="502920" indent="-457200">
              <a:buAutoNum type="arabicPeriod"/>
            </a:pPr>
            <a:endParaRPr lang="en-US" dirty="0"/>
          </a:p>
          <a:p>
            <a:pPr marL="502920" indent="-457200">
              <a:buAutoNum type="arabicPeriod"/>
            </a:pPr>
            <a:r>
              <a:rPr lang="en-US" dirty="0"/>
              <a:t>NO SINGLE TEST- Medical History, Physical Exam, Labs, Head Scan (CAT, MRI, fMRI, PET…)</a:t>
            </a:r>
          </a:p>
          <a:p>
            <a:pPr marL="502920" indent="-457200">
              <a:buAutoNum type="arabicPeriod"/>
            </a:pPr>
            <a:endParaRPr lang="en-US" dirty="0"/>
          </a:p>
          <a:p>
            <a:pPr marL="502920" indent="-457200">
              <a:buAutoNum type="arabicPeriod"/>
            </a:pPr>
            <a:r>
              <a:rPr lang="en-US" dirty="0"/>
              <a:t>Timely identification/diagnosis enables patient to take an active role in treatment decisions and future planning. </a:t>
            </a:r>
          </a:p>
          <a:p>
            <a:pPr marL="502920" indent="-457200">
              <a:buAutoNum type="arabicPeriod"/>
            </a:pPr>
            <a:endParaRPr lang="en-US" dirty="0"/>
          </a:p>
          <a:p>
            <a:pPr marL="502920" indent="-457200">
              <a:buAutoNum type="arabicPeriod"/>
            </a:pPr>
            <a:r>
              <a:rPr lang="en-US" dirty="0"/>
              <a:t>Dementia – Take control, a chronic disability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63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9478F-72D6-4252-B34E-43EF75553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637563"/>
            <a:ext cx="10363200" cy="595619"/>
          </a:xfrm>
        </p:spPr>
        <p:txBody>
          <a:bodyPr/>
          <a:lstStyle/>
          <a:p>
            <a:r>
              <a:rPr lang="en-US" dirty="0"/>
              <a:t>After Diagnosis- The “WHAT NOW?”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86601-702D-42B1-A6B1-30CD6F63D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561" y="1233181"/>
            <a:ext cx="11241248" cy="5511567"/>
          </a:xfrm>
        </p:spPr>
        <p:txBody>
          <a:bodyPr>
            <a:normAutofit/>
          </a:bodyPr>
          <a:lstStyle/>
          <a:p>
            <a:r>
              <a:rPr lang="en-US" sz="2800" dirty="0"/>
              <a:t>Typical Priorities-</a:t>
            </a:r>
          </a:p>
          <a:p>
            <a:pPr marL="944118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Early Stage = Life Prolongation</a:t>
            </a:r>
          </a:p>
          <a:p>
            <a:pPr marL="944118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Middle Stage = Function</a:t>
            </a:r>
          </a:p>
          <a:p>
            <a:pPr marL="944118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Advanced Stage = Comfort, Comfort, Comfort!!</a:t>
            </a:r>
          </a:p>
          <a:p>
            <a:pPr marL="331470" indent="-285750">
              <a:buFont typeface="Arial" panose="020B0604020202020204" pitchFamily="34" charset="0"/>
              <a:buChar char="•"/>
            </a:pPr>
            <a:r>
              <a:rPr lang="en-US" sz="3100" dirty="0"/>
              <a:t>Learning Behavioral Management Techniques</a:t>
            </a:r>
          </a:p>
          <a:p>
            <a:pPr marL="944118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Enter their reality, do not try to force them into yours</a:t>
            </a:r>
          </a:p>
          <a:p>
            <a:pPr marL="944118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Respond to the emotion behind the statement</a:t>
            </a:r>
          </a:p>
          <a:p>
            <a:pPr marL="944118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Change YOUR behavior and/or the environment</a:t>
            </a:r>
          </a:p>
          <a:p>
            <a:pPr marL="944118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Do NOT attempt to reason with. Do not say “NO”</a:t>
            </a:r>
          </a:p>
          <a:p>
            <a:pPr marL="944118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Use REDIRECTION, DISTRACTION, REFOCUSING, </a:t>
            </a:r>
            <a:r>
              <a:rPr lang="en-US" sz="2800" dirty="0" err="1"/>
              <a:t>etc</a:t>
            </a:r>
            <a:r>
              <a:rPr lang="en-US" sz="2800" dirty="0"/>
              <a:t>….</a:t>
            </a:r>
          </a:p>
          <a:p>
            <a:pPr marL="944118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Use “FAILURE FREE” Activities, focus on their strengths</a:t>
            </a:r>
          </a:p>
        </p:txBody>
      </p:sp>
    </p:spTree>
    <p:extLst>
      <p:ext uri="{BB962C8B-B14F-4D97-AF65-F5344CB8AC3E}">
        <p14:creationId xmlns:p14="http://schemas.microsoft.com/office/powerpoint/2010/main" val="229675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AFF1E4-85EF-4410-8452-17A0919E4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9" y="33556"/>
            <a:ext cx="121404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7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BE7AD-EC80-4531-B17A-4C67616F3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654341"/>
            <a:ext cx="10363200" cy="645953"/>
          </a:xfrm>
        </p:spPr>
        <p:txBody>
          <a:bodyPr/>
          <a:lstStyle/>
          <a:p>
            <a:pPr algn="ctr"/>
            <a:r>
              <a:rPr lang="en-US" dirty="0"/>
              <a:t>DEMENTIA BEHAVIORS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72C9E-C5DE-4407-A891-8E787C700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8840" y="1359017"/>
            <a:ext cx="11190914" cy="5327009"/>
          </a:xfrm>
        </p:spPr>
        <p:txBody>
          <a:bodyPr>
            <a:normAutofit/>
          </a:bodyPr>
          <a:lstStyle/>
          <a:p>
            <a:r>
              <a:rPr lang="en-US" sz="2800" dirty="0"/>
              <a:t>BEHAVIOR = IN THIS ORDER!!</a:t>
            </a:r>
          </a:p>
          <a:p>
            <a:r>
              <a:rPr lang="en-US" sz="2800" dirty="0"/>
              <a:t>	1. UNMET NEED</a:t>
            </a:r>
          </a:p>
          <a:p>
            <a:r>
              <a:rPr lang="en-US" sz="2800" dirty="0"/>
              <a:t>	2. ENVIRONMENTAL IRRITANTS</a:t>
            </a:r>
          </a:p>
          <a:p>
            <a:r>
              <a:rPr lang="en-US" sz="2800" dirty="0"/>
              <a:t>	3. MEDICAL ILLNESS</a:t>
            </a:r>
          </a:p>
          <a:p>
            <a:r>
              <a:rPr lang="en-US" sz="2800" dirty="0"/>
              <a:t>	4. PSYCHIATRIC TREATMENT</a:t>
            </a:r>
          </a:p>
          <a:p>
            <a:r>
              <a:rPr lang="en-US" dirty="0"/>
              <a:t>	</a:t>
            </a:r>
          </a:p>
          <a:p>
            <a:r>
              <a:rPr lang="en-US" sz="2800" dirty="0"/>
              <a:t>Caregiver Stress </a:t>
            </a:r>
          </a:p>
          <a:p>
            <a:r>
              <a:rPr lang="en-US" sz="2800" dirty="0"/>
              <a:t>	Denial                   Exhaustion                   Neglect/Abuse</a:t>
            </a:r>
          </a:p>
          <a:p>
            <a:r>
              <a:rPr lang="en-US" sz="2800" dirty="0"/>
              <a:t>	Anger 	        Sleeplessness              Homicide/Suicide   	</a:t>
            </a:r>
          </a:p>
          <a:p>
            <a:r>
              <a:rPr lang="en-US" sz="2800" dirty="0"/>
              <a:t>	Guilt		         Irritability	</a:t>
            </a:r>
          </a:p>
          <a:p>
            <a:r>
              <a:rPr lang="en-US" sz="2800" dirty="0"/>
              <a:t>	Anxiety                  Health Problems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668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28DB0-B33E-40CD-9D02-F3091C057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536896"/>
            <a:ext cx="10363200" cy="704676"/>
          </a:xfrm>
        </p:spPr>
        <p:txBody>
          <a:bodyPr/>
          <a:lstStyle/>
          <a:p>
            <a:pPr algn="ctr"/>
            <a:r>
              <a:rPr lang="en-US" dirty="0"/>
              <a:t>***Delirium***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4B0063-EC1F-4EED-A6DC-57F42F9C5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4892" y="1333849"/>
            <a:ext cx="11551640" cy="5360565"/>
          </a:xfrm>
        </p:spPr>
        <p:txBody>
          <a:bodyPr>
            <a:normAutofit lnSpcReduction="10000"/>
          </a:bodyPr>
          <a:lstStyle/>
          <a:p>
            <a:pPr marL="388620" indent="-342900">
              <a:buFont typeface="Wingdings" panose="05000000000000000000" pitchFamily="2" charset="2"/>
              <a:buChar char="v"/>
            </a:pPr>
            <a:r>
              <a:rPr lang="en-US" sz="2800" dirty="0"/>
              <a:t>Acute confusional state </a:t>
            </a:r>
          </a:p>
          <a:p>
            <a:pPr marL="388620" indent="-342900">
              <a:buFont typeface="Wingdings" panose="05000000000000000000" pitchFamily="2" charset="2"/>
              <a:buChar char="v"/>
            </a:pPr>
            <a:r>
              <a:rPr lang="en-US" sz="2800" dirty="0"/>
              <a:t>Rapid onset – hours to days</a:t>
            </a:r>
          </a:p>
          <a:p>
            <a:pPr marL="388620" indent="-342900">
              <a:buFont typeface="Wingdings" panose="05000000000000000000" pitchFamily="2" charset="2"/>
              <a:buChar char="v"/>
            </a:pPr>
            <a:r>
              <a:rPr lang="en-US" sz="2800" dirty="0"/>
              <a:t>Symptoms may fluctuate sharply</a:t>
            </a:r>
          </a:p>
          <a:p>
            <a:pPr marL="388620" indent="-342900">
              <a:buFont typeface="Wingdings" panose="05000000000000000000" pitchFamily="2" charset="2"/>
              <a:buChar char="v"/>
            </a:pPr>
            <a:r>
              <a:rPr lang="en-US" sz="2800" dirty="0"/>
              <a:t>Impaired orientation, memory, perception</a:t>
            </a:r>
          </a:p>
          <a:p>
            <a:pPr marL="388620" indent="-342900">
              <a:buFont typeface="Wingdings" panose="05000000000000000000" pitchFamily="2" charset="2"/>
              <a:buChar char="v"/>
            </a:pPr>
            <a:r>
              <a:rPr lang="en-US" sz="2800" dirty="0"/>
              <a:t>May be agitated, restless, wandering, poor attention</a:t>
            </a:r>
          </a:p>
          <a:p>
            <a:pPr marL="388620" indent="-342900">
              <a:buFont typeface="Wingdings" panose="05000000000000000000" pitchFamily="2" charset="2"/>
              <a:buChar char="v"/>
            </a:pPr>
            <a:endParaRPr lang="en-US" sz="2800" dirty="0"/>
          </a:p>
          <a:p>
            <a:pPr marL="388620" indent="-342900">
              <a:buFont typeface="Wingdings" panose="05000000000000000000" pitchFamily="2" charset="2"/>
              <a:buChar char="v"/>
            </a:pPr>
            <a:r>
              <a:rPr lang="en-US" sz="2800" dirty="0"/>
              <a:t>CAUSES: Infection, Medication, Illness(cardiac/resp), ETOH, Dehydration, </a:t>
            </a:r>
            <a:r>
              <a:rPr lang="en-US" sz="2800" dirty="0" err="1"/>
              <a:t>etc</a:t>
            </a:r>
            <a:endParaRPr lang="en-US" sz="2800" dirty="0"/>
          </a:p>
          <a:p>
            <a:pPr marL="388620" indent="-342900">
              <a:buFont typeface="Wingdings" panose="05000000000000000000" pitchFamily="2" charset="2"/>
              <a:buChar char="v"/>
            </a:pPr>
            <a:endParaRPr lang="en-US" sz="2800" dirty="0"/>
          </a:p>
          <a:p>
            <a:pPr marL="388620" indent="-342900">
              <a:buFont typeface="Wingdings" panose="05000000000000000000" pitchFamily="2" charset="2"/>
              <a:buChar char="v"/>
            </a:pPr>
            <a:r>
              <a:rPr lang="en-US" sz="2800" dirty="0"/>
              <a:t>IMMEDIATE MEDICAL ATTENTION REQUIRED – “</a:t>
            </a:r>
            <a:r>
              <a:rPr lang="en-US" sz="2800" b="1" dirty="0"/>
              <a:t>TOXIC BRAIN</a:t>
            </a:r>
            <a:r>
              <a:rPr lang="en-US" sz="2800" dirty="0"/>
              <a:t>” </a:t>
            </a:r>
          </a:p>
          <a:p>
            <a:pPr marL="388620" indent="-342900">
              <a:buFont typeface="Wingdings" panose="05000000000000000000" pitchFamily="2" charset="2"/>
              <a:buChar char="v"/>
            </a:pPr>
            <a:r>
              <a:rPr lang="en-US" sz="2800" dirty="0"/>
              <a:t>Section 12a…..when, how, </a:t>
            </a:r>
            <a:r>
              <a:rPr lang="en-US" sz="2800" dirty="0" err="1"/>
              <a:t>etc</a:t>
            </a:r>
            <a:r>
              <a:rPr lang="en-US" sz="2800" dirty="0"/>
              <a:t>….. </a:t>
            </a:r>
          </a:p>
          <a:p>
            <a:pPr marL="388620" indent="-342900">
              <a:buFont typeface="Wingdings" panose="05000000000000000000" pitchFamily="2" charset="2"/>
              <a:buChar char="v"/>
            </a:pPr>
            <a:endParaRPr lang="en-US" sz="2800" dirty="0"/>
          </a:p>
          <a:p>
            <a:pPr marL="388620" indent="-342900">
              <a:buFont typeface="Wingdings" panose="05000000000000000000" pitchFamily="2" charset="2"/>
              <a:buChar char="v"/>
            </a:pPr>
            <a:r>
              <a:rPr lang="en-US" sz="2800" dirty="0"/>
              <a:t>Prognosis- Return to premorbid function </a:t>
            </a:r>
            <a:r>
              <a:rPr lang="en-US" sz="2800" b="1" dirty="0"/>
              <a:t>IF</a:t>
            </a:r>
            <a:r>
              <a:rPr lang="en-US" sz="2800" dirty="0"/>
              <a:t> cause is corrected in time</a:t>
            </a:r>
          </a:p>
        </p:txBody>
      </p:sp>
    </p:spTree>
    <p:extLst>
      <p:ext uri="{BB962C8B-B14F-4D97-AF65-F5344CB8AC3E}">
        <p14:creationId xmlns:p14="http://schemas.microsoft.com/office/powerpoint/2010/main" val="382168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5FDD9-2844-4CC9-8693-6925D8839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536895"/>
            <a:ext cx="10363200" cy="696288"/>
          </a:xfrm>
        </p:spPr>
        <p:txBody>
          <a:bodyPr/>
          <a:lstStyle/>
          <a:p>
            <a:pPr algn="ctr"/>
            <a:r>
              <a:rPr lang="en-US" dirty="0"/>
              <a:t>DEMENTIA MEDICATIONS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29EECC-7CB4-45F3-91DD-09B0F5285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2671" y="1249961"/>
            <a:ext cx="11660697" cy="5486400"/>
          </a:xfrm>
        </p:spPr>
        <p:txBody>
          <a:bodyPr>
            <a:noAutofit/>
          </a:bodyPr>
          <a:lstStyle/>
          <a:p>
            <a:r>
              <a:rPr lang="en-US" sz="2200" b="1" dirty="0"/>
              <a:t>MEMORY MEDICATIONS 1997 </a:t>
            </a:r>
            <a:r>
              <a:rPr lang="en-US" sz="2200" dirty="0"/>
              <a:t>(can be toxic, not that effective….what do we have?)</a:t>
            </a:r>
          </a:p>
          <a:p>
            <a:r>
              <a:rPr lang="en-US" sz="2200" dirty="0"/>
              <a:t>	1. Aricept, </a:t>
            </a:r>
            <a:r>
              <a:rPr lang="en-US" sz="2200" dirty="0" err="1"/>
              <a:t>Razadyne</a:t>
            </a:r>
            <a:r>
              <a:rPr lang="en-US" sz="2200" dirty="0"/>
              <a:t>, Exelon, Namenda</a:t>
            </a:r>
          </a:p>
          <a:p>
            <a:r>
              <a:rPr lang="en-US" sz="2200" b="1" dirty="0"/>
              <a:t>Monoclonal Antibodies 2021 (Controversy- Biogen/FDA/Clinical difference?/ARIA-brain bleed/$$)</a:t>
            </a:r>
          </a:p>
          <a:p>
            <a:r>
              <a:rPr lang="en-US" sz="2200" b="1" dirty="0"/>
              <a:t>              </a:t>
            </a:r>
            <a:r>
              <a:rPr lang="en-US" sz="2200" dirty="0"/>
              <a:t>1a. </a:t>
            </a:r>
            <a:r>
              <a:rPr lang="en-US" sz="2200" dirty="0" err="1"/>
              <a:t>Aduhelm</a:t>
            </a:r>
            <a:r>
              <a:rPr lang="en-US" sz="2200" dirty="0"/>
              <a:t>, </a:t>
            </a:r>
            <a:r>
              <a:rPr lang="en-US" sz="2200" dirty="0" err="1"/>
              <a:t>Leqembi</a:t>
            </a:r>
            <a:r>
              <a:rPr lang="en-US" sz="2200" dirty="0"/>
              <a:t> (Intravenous, 1hr, every 2wks)</a:t>
            </a:r>
          </a:p>
          <a:p>
            <a:r>
              <a:rPr lang="en-US" sz="2200" b="1" dirty="0"/>
              <a:t>Antidepressants </a:t>
            </a:r>
            <a:r>
              <a:rPr lang="en-US" sz="2200" dirty="0"/>
              <a:t>(some safer that others, used for anxiety, depression, sleep, appetite, agitation, etc.)</a:t>
            </a:r>
          </a:p>
          <a:p>
            <a:r>
              <a:rPr lang="en-US" sz="2200" dirty="0"/>
              <a:t>      2. Prozac, Paxil, Zoloft, Celexa, Lexapro, Effexor, Trazodone, Remeron, Cymbalta, Wellbutrin, </a:t>
            </a:r>
            <a:r>
              <a:rPr lang="en-US" sz="2200" dirty="0" err="1"/>
              <a:t>etc</a:t>
            </a:r>
            <a:endParaRPr lang="en-US" sz="2200" dirty="0"/>
          </a:p>
          <a:p>
            <a:endParaRPr lang="en-US" sz="2200" dirty="0"/>
          </a:p>
          <a:p>
            <a:r>
              <a:rPr lang="en-US" sz="2200" b="1" dirty="0"/>
              <a:t>Mood Stabilizers </a:t>
            </a:r>
            <a:r>
              <a:rPr lang="en-US" sz="2200" dirty="0"/>
              <a:t>(mood, agitation, aggression, etc.)</a:t>
            </a:r>
          </a:p>
          <a:p>
            <a:r>
              <a:rPr lang="en-US" sz="2200" dirty="0"/>
              <a:t>     3. Depakote, Neurontin, Tegretol, Lamictal, etc.</a:t>
            </a:r>
          </a:p>
          <a:p>
            <a:endParaRPr lang="en-US" sz="2200" dirty="0"/>
          </a:p>
          <a:p>
            <a:r>
              <a:rPr lang="en-US" sz="2200" b="1" dirty="0"/>
              <a:t>Antipsychotics</a:t>
            </a:r>
            <a:r>
              <a:rPr lang="en-US" sz="2200" dirty="0"/>
              <a:t> (many side effects, but at times extremely useful. Use with caution, reassess!</a:t>
            </a:r>
          </a:p>
          <a:p>
            <a:r>
              <a:rPr lang="en-US" sz="2200" dirty="0"/>
              <a:t>                              (delusions, hallucinations, agitation, aggression, mood, etc.)</a:t>
            </a:r>
          </a:p>
          <a:p>
            <a:r>
              <a:rPr lang="en-US" sz="2200" dirty="0"/>
              <a:t>	4. Seroquel, Risperdal, Zyprexa, Abilify, Haldol, etc.</a:t>
            </a:r>
          </a:p>
        </p:txBody>
      </p:sp>
    </p:spTree>
    <p:extLst>
      <p:ext uri="{BB962C8B-B14F-4D97-AF65-F5344CB8AC3E}">
        <p14:creationId xmlns:p14="http://schemas.microsoft.com/office/powerpoint/2010/main" val="245618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151C4-4B24-42AA-8F91-1C4472583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654342"/>
            <a:ext cx="10363200" cy="645952"/>
          </a:xfrm>
        </p:spPr>
        <p:txBody>
          <a:bodyPr/>
          <a:lstStyle/>
          <a:p>
            <a:pPr algn="ctr"/>
            <a:r>
              <a:rPr lang="en-US" dirty="0"/>
              <a:t>SUPPORT NETWORK- “TELL OTHERS!!!”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59E399-1018-40B3-8D49-5BA78E320E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503" y="1048624"/>
            <a:ext cx="11820088" cy="5704514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PLAN AHEAD-   Healthcare Proxy, Power of Attorney, Living Will, Move to CRC, ALF?</a:t>
            </a:r>
          </a:p>
          <a:p>
            <a:endParaRPr lang="en-US" sz="2400" dirty="0"/>
          </a:p>
          <a:p>
            <a:r>
              <a:rPr lang="en-US" sz="2400" dirty="0"/>
              <a:t>SAFETY-  Register with local PD (Person at Risk), </a:t>
            </a:r>
            <a:r>
              <a:rPr lang="en-US" sz="2400" dirty="0" err="1"/>
              <a:t>MedicAlert</a:t>
            </a:r>
            <a:r>
              <a:rPr lang="en-US" sz="2400" dirty="0"/>
              <a:t> (Project Lifesaver, </a:t>
            </a:r>
            <a:r>
              <a:rPr lang="en-US" sz="2400" dirty="0" err="1"/>
              <a:t>Jiobit</a:t>
            </a:r>
            <a:r>
              <a:rPr lang="en-US" sz="2400" dirty="0"/>
              <a:t>, Alarms), Driving</a:t>
            </a:r>
          </a:p>
          <a:p>
            <a:endParaRPr lang="en-US" sz="2400" dirty="0"/>
          </a:p>
          <a:p>
            <a:r>
              <a:rPr lang="en-US" sz="2400" dirty="0"/>
              <a:t>SUPPORT GROUPS/MEMORY CAFES- Caregiver support, café for patients/activities </a:t>
            </a:r>
          </a:p>
          <a:p>
            <a:endParaRPr lang="en-US" sz="2400" dirty="0"/>
          </a:p>
          <a:p>
            <a:r>
              <a:rPr lang="en-US" sz="2400" dirty="0"/>
              <a:t>ALZHEIMER’S ASSOCIATION- information, care consultations, research, educational programs, public policy. LOCAL CHAPTER- Springfield 413-787-1113 / </a:t>
            </a:r>
            <a:r>
              <a:rPr lang="en-US" sz="2400" b="1" dirty="0"/>
              <a:t>1-800-272-3900  24/7</a:t>
            </a:r>
          </a:p>
          <a:p>
            <a:endParaRPr lang="en-US" sz="2400" dirty="0"/>
          </a:p>
          <a:p>
            <a:r>
              <a:rPr lang="en-US" sz="2400" dirty="0"/>
              <a:t>LEGAL/FINANCIAL- Elder Law Attorneys, District Attorney’s Office Elder and People w Disabilities unit. Check with local court house. </a:t>
            </a:r>
          </a:p>
          <a:p>
            <a:endParaRPr lang="en-US" sz="2800" dirty="0"/>
          </a:p>
          <a:p>
            <a:r>
              <a:rPr lang="en-US" sz="2400" dirty="0"/>
              <a:t>RESPITE SERVICES- Informal- church groups  Formal- Visiting Nurse</a:t>
            </a:r>
          </a:p>
          <a:p>
            <a:endParaRPr lang="en-US" sz="2400" dirty="0"/>
          </a:p>
          <a:p>
            <a:r>
              <a:rPr lang="en-US" sz="2400" dirty="0"/>
              <a:t>Council on Aging- WMEC, Ann Andras-social services</a:t>
            </a:r>
          </a:p>
        </p:txBody>
      </p:sp>
    </p:spTree>
    <p:extLst>
      <p:ext uri="{BB962C8B-B14F-4D97-AF65-F5344CB8AC3E}">
        <p14:creationId xmlns:p14="http://schemas.microsoft.com/office/powerpoint/2010/main" val="200010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96063-E5F7-4BAB-B7AD-9ED05EE3C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503339"/>
            <a:ext cx="10363200" cy="713065"/>
          </a:xfrm>
        </p:spPr>
        <p:txBody>
          <a:bodyPr/>
          <a:lstStyle/>
          <a:p>
            <a:pPr algn="ctr"/>
            <a:r>
              <a:rPr lang="en-US" dirty="0"/>
              <a:t>Geriatric Suicide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2E1E8-EA75-4D16-9D45-1D3188C7F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449" y="1098958"/>
            <a:ext cx="11450972" cy="5759041"/>
          </a:xfrm>
        </p:spPr>
        <p:txBody>
          <a:bodyPr>
            <a:normAutofit/>
          </a:bodyPr>
          <a:lstStyle/>
          <a:p>
            <a:pPr marL="502920" indent="-457200">
              <a:buFont typeface="Wingdings" panose="05000000000000000000" pitchFamily="2" charset="2"/>
              <a:buChar char="§"/>
            </a:pPr>
            <a:r>
              <a:rPr lang="en-US" sz="2800" dirty="0"/>
              <a:t>May be underreported by 40% or more, (silent suicide deaths for medical noncompliance, overdoses, self starvation, dehydration and accidents</a:t>
            </a:r>
          </a:p>
          <a:p>
            <a:pPr marL="502920" indent="-4572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502920" indent="-457200">
              <a:buFont typeface="Wingdings" panose="05000000000000000000" pitchFamily="2" charset="2"/>
              <a:buChar char="§"/>
            </a:pPr>
            <a:r>
              <a:rPr lang="en-US" sz="2800" dirty="0"/>
              <a:t>Only 2-4% have been diagnosed with a terminal illness at time of death</a:t>
            </a:r>
          </a:p>
          <a:p>
            <a:pPr marL="502920" indent="-4572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502920" indent="-457200">
              <a:buFont typeface="Wingdings" panose="05000000000000000000" pitchFamily="2" charset="2"/>
              <a:buChar char="§"/>
            </a:pPr>
            <a:r>
              <a:rPr lang="en-US" sz="2800" dirty="0"/>
              <a:t>White males &gt; 85 are at greatest risk compared to ALL age/gender/race</a:t>
            </a:r>
          </a:p>
          <a:p>
            <a:pPr marL="502920" indent="-4572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502920" indent="-457200">
              <a:buFont typeface="Wingdings" panose="05000000000000000000" pitchFamily="2" charset="2"/>
              <a:buChar char="§"/>
            </a:pPr>
            <a:r>
              <a:rPr lang="en-US" sz="2800" dirty="0"/>
              <a:t>1 Elder suicide every 1-1.5 </a:t>
            </a:r>
            <a:r>
              <a:rPr lang="en-US" sz="2800" dirty="0" err="1"/>
              <a:t>hrs</a:t>
            </a:r>
            <a:r>
              <a:rPr lang="en-US" sz="2800" dirty="0"/>
              <a:t> in US</a:t>
            </a:r>
          </a:p>
          <a:p>
            <a:pPr marL="502920" indent="-4572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502920" indent="-457200">
              <a:buFont typeface="Wingdings" panose="05000000000000000000" pitchFamily="2" charset="2"/>
              <a:buChar char="§"/>
            </a:pPr>
            <a:r>
              <a:rPr lang="en-US" sz="2800" dirty="0"/>
              <a:t>Of all elder suicides, 81% men</a:t>
            </a:r>
          </a:p>
          <a:p>
            <a:pPr marL="502920" indent="-4572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502920" indent="-457200">
              <a:buFont typeface="Wingdings" panose="05000000000000000000" pitchFamily="2" charset="2"/>
              <a:buChar char="§"/>
            </a:pPr>
            <a:r>
              <a:rPr lang="en-US" sz="2800" dirty="0"/>
              <a:t>40-50% have NEVER received mental health services</a:t>
            </a:r>
          </a:p>
          <a:p>
            <a:pPr marL="502920" indent="-457200"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4538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E903E-D255-4727-B5FC-E7C94E5AC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654342"/>
            <a:ext cx="10363200" cy="696286"/>
          </a:xfrm>
        </p:spPr>
        <p:txBody>
          <a:bodyPr/>
          <a:lstStyle/>
          <a:p>
            <a:pPr algn="ctr"/>
            <a:r>
              <a:rPr lang="en-US" dirty="0"/>
              <a:t>Elder Abuse Facts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67E27-D36B-4781-B239-B2B6A79AC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834" y="1174458"/>
            <a:ext cx="12066165" cy="5683541"/>
          </a:xfrm>
        </p:spPr>
        <p:txBody>
          <a:bodyPr>
            <a:normAutofit lnSpcReduction="10000"/>
          </a:bodyPr>
          <a:lstStyle/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sz="2800" dirty="0"/>
              <a:t>Physical, Emotional, Sexual, Financial, Neglect, Abandonment, Confinement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sz="2800" dirty="0"/>
              <a:t>Perpetrators- Spouses, Children, Assisted Living Staff, Home Care Staff, Etc.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sz="2800" dirty="0"/>
              <a:t>Occurs </a:t>
            </a:r>
            <a:r>
              <a:rPr lang="en-US" sz="2800" b="1" dirty="0"/>
              <a:t>1 in 10 </a:t>
            </a:r>
            <a:r>
              <a:rPr lang="en-US" sz="2800" dirty="0"/>
              <a:t>&gt; 60 </a:t>
            </a:r>
            <a:r>
              <a:rPr lang="en-US" sz="2800" dirty="0" err="1"/>
              <a:t>yo</a:t>
            </a:r>
            <a:r>
              <a:rPr lang="en-US" sz="2800" dirty="0"/>
              <a:t>, Only </a:t>
            </a:r>
            <a:r>
              <a:rPr lang="en-US" sz="2800" b="1" dirty="0"/>
              <a:t>1 in 14 </a:t>
            </a:r>
            <a:r>
              <a:rPr lang="en-US" sz="2800" dirty="0"/>
              <a:t>cases reported, Almost </a:t>
            </a:r>
            <a:r>
              <a:rPr lang="en-US" sz="2800" b="1" dirty="0"/>
              <a:t>60%</a:t>
            </a:r>
            <a:r>
              <a:rPr lang="en-US" sz="2800" dirty="0"/>
              <a:t> family member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sz="2800" dirty="0"/>
              <a:t>Social Isolation &amp; Cognitive Impairment(Dementia) = Vulnerable to abuse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sz="2800" dirty="0"/>
              <a:t>Elders who have been mistreated have a 300% higher risk of death 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sz="2800" dirty="0"/>
              <a:t>19A Reporting 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sz="2800" dirty="0"/>
              <a:t>Educate elders: decrease </a:t>
            </a:r>
            <a:r>
              <a:rPr lang="en-US" sz="2800" dirty="0" err="1"/>
              <a:t>isolation,join</a:t>
            </a:r>
            <a:r>
              <a:rPr lang="en-US" sz="2800" dirty="0"/>
              <a:t> groups, open own mail, secure documents- POA/HCP, direct deposit, Western Mass Elder Care, Reporting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8862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8862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8862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34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026D5-A934-4FF4-9884-6630400F4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645952"/>
            <a:ext cx="10363200" cy="645953"/>
          </a:xfrm>
        </p:spPr>
        <p:txBody>
          <a:bodyPr/>
          <a:lstStyle/>
          <a:p>
            <a:pPr algn="ctr"/>
            <a:r>
              <a:rPr lang="en-US" dirty="0"/>
              <a:t>Situations involving law enforcement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94BA1E-6EEB-4260-A5B8-A0CA52FAB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169" y="1107347"/>
            <a:ext cx="11929145" cy="5637402"/>
          </a:xfrm>
        </p:spPr>
        <p:txBody>
          <a:bodyPr>
            <a:normAutofit/>
          </a:bodyPr>
          <a:lstStyle/>
          <a:p>
            <a:pPr marL="388620" indent="-342900">
              <a:buFont typeface="Courier New" panose="02070309020205020404" pitchFamily="49" charset="0"/>
              <a:buChar char="o"/>
            </a:pPr>
            <a:r>
              <a:rPr lang="en-US" sz="2800" dirty="0"/>
              <a:t>Exhibiting erratic driving/breaking general rules of the road</a:t>
            </a:r>
          </a:p>
          <a:p>
            <a:pPr marL="388620" indent="-342900">
              <a:buFont typeface="Courier New" panose="02070309020205020404" pitchFamily="49" charset="0"/>
              <a:buChar char="o"/>
            </a:pPr>
            <a:r>
              <a:rPr lang="en-US" sz="2800" dirty="0"/>
              <a:t>Crossing a roadway/walking through traffic unaware of danger</a:t>
            </a:r>
          </a:p>
          <a:p>
            <a:pPr marL="388620" indent="-342900">
              <a:buFont typeface="Courier New" panose="02070309020205020404" pitchFamily="49" charset="0"/>
              <a:buChar char="o"/>
            </a:pPr>
            <a:r>
              <a:rPr lang="en-US" sz="2800" dirty="0"/>
              <a:t>Wandering with a dazed/lost appearance, or appears fearful, agitated, crying</a:t>
            </a:r>
          </a:p>
          <a:p>
            <a:pPr marL="388620" indent="-342900">
              <a:buFont typeface="Courier New" panose="02070309020205020404" pitchFamily="49" charset="0"/>
              <a:buChar char="o"/>
            </a:pPr>
            <a:r>
              <a:rPr lang="en-US" sz="2800" dirty="0"/>
              <a:t>Sitting in a car along the side of the road (out of gas, </a:t>
            </a:r>
            <a:r>
              <a:rPr lang="en-US" sz="2800" dirty="0" err="1"/>
              <a:t>etc</a:t>
            </a:r>
            <a:r>
              <a:rPr lang="en-US" sz="2800" dirty="0"/>
              <a:t>)</a:t>
            </a:r>
          </a:p>
          <a:p>
            <a:pPr marL="388620" indent="-342900">
              <a:buFont typeface="Courier New" panose="02070309020205020404" pitchFamily="49" charset="0"/>
              <a:buChar char="o"/>
            </a:pPr>
            <a:r>
              <a:rPr lang="en-US" sz="2800" dirty="0"/>
              <a:t>Inappropriately dressed for the situation/weather (barefoot/no coat-winter)</a:t>
            </a:r>
          </a:p>
          <a:p>
            <a:pPr marL="388620" indent="-342900">
              <a:buFont typeface="Courier New" panose="02070309020205020404" pitchFamily="49" charset="0"/>
              <a:buChar char="o"/>
            </a:pPr>
            <a:r>
              <a:rPr lang="en-US" sz="2800" dirty="0"/>
              <a:t>Call to police regarding missing items, break-in, or “neighbor spying”</a:t>
            </a:r>
          </a:p>
          <a:p>
            <a:pPr marL="388620" indent="-342900">
              <a:buFont typeface="Courier New" panose="02070309020205020404" pitchFamily="49" charset="0"/>
              <a:buChar char="o"/>
            </a:pPr>
            <a:r>
              <a:rPr lang="en-US" sz="2800" dirty="0"/>
              <a:t>Difficulty acting appropriately with others </a:t>
            </a:r>
          </a:p>
          <a:p>
            <a:pPr marL="388620" indent="-342900">
              <a:buFont typeface="Courier New" panose="02070309020205020404" pitchFamily="49" charset="0"/>
              <a:buChar char="o"/>
            </a:pPr>
            <a:r>
              <a:rPr lang="en-US" sz="2800" dirty="0"/>
              <a:t>A domestic violence or abuse call that turns out to be a caregiver w an individual with Dementia</a:t>
            </a:r>
          </a:p>
          <a:p>
            <a:pPr marL="388620" indent="-342900">
              <a:buFont typeface="Courier New" panose="02070309020205020404" pitchFamily="49" charset="0"/>
              <a:buChar char="o"/>
            </a:pPr>
            <a:r>
              <a:rPr lang="en-US" sz="2800" dirty="0"/>
              <a:t>A shop-lifting accusation “stealing” from a local business when they actually believe they paid for the item, or that it had always been theirs</a:t>
            </a:r>
          </a:p>
          <a:p>
            <a:pPr marL="388620" indent="-342900">
              <a:buFont typeface="Courier New" panose="02070309020205020404" pitchFamily="49" charset="0"/>
              <a:buChar char="o"/>
            </a:pPr>
            <a:r>
              <a:rPr lang="en-US" sz="2800" dirty="0"/>
              <a:t>Inability to follow/understand simple requests, “May I see your ID/License”</a:t>
            </a:r>
          </a:p>
        </p:txBody>
      </p:sp>
    </p:spTree>
    <p:extLst>
      <p:ext uri="{BB962C8B-B14F-4D97-AF65-F5344CB8AC3E}">
        <p14:creationId xmlns:p14="http://schemas.microsoft.com/office/powerpoint/2010/main" val="251870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78172"/>
            <a:ext cx="10972800" cy="587230"/>
          </a:xfrm>
        </p:spPr>
        <p:txBody>
          <a:bodyPr>
            <a:noAutofit/>
          </a:bodyPr>
          <a:lstStyle/>
          <a:p>
            <a:r>
              <a:rPr lang="en-US" sz="4800" b="1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448" y="914400"/>
            <a:ext cx="11313952" cy="5943600"/>
          </a:xfrm>
        </p:spPr>
        <p:txBody>
          <a:bodyPr>
            <a:normAutofit/>
          </a:bodyPr>
          <a:lstStyle/>
          <a:p>
            <a:r>
              <a:rPr lang="en-US" dirty="0"/>
              <a:t>Statistics							</a:t>
            </a:r>
          </a:p>
          <a:p>
            <a:r>
              <a:rPr lang="en-US" dirty="0"/>
              <a:t>Diagnosis</a:t>
            </a:r>
          </a:p>
          <a:p>
            <a:r>
              <a:rPr lang="en-US" dirty="0"/>
              <a:t>Alzheimer’s, Vascular, Lewy Body, FTL, </a:t>
            </a:r>
            <a:r>
              <a:rPr lang="en-US" dirty="0" err="1"/>
              <a:t>etc</a:t>
            </a:r>
            <a:r>
              <a:rPr lang="en-US" dirty="0"/>
              <a:t>….</a:t>
            </a:r>
          </a:p>
          <a:p>
            <a:r>
              <a:rPr lang="en-US" dirty="0"/>
              <a:t>Treatment (Cases from SHPD) </a:t>
            </a:r>
          </a:p>
          <a:p>
            <a:r>
              <a:rPr lang="en-US" dirty="0"/>
              <a:t>Delirium</a:t>
            </a:r>
          </a:p>
          <a:p>
            <a:r>
              <a:rPr lang="en-US" dirty="0"/>
              <a:t>Suicide</a:t>
            </a:r>
          </a:p>
          <a:p>
            <a:r>
              <a:rPr lang="en-US" dirty="0"/>
              <a:t>Abuse  (Referrals) </a:t>
            </a:r>
          </a:p>
          <a:p>
            <a:r>
              <a:rPr lang="en-US" dirty="0"/>
              <a:t>Interaction with Law Enforcement/ </a:t>
            </a:r>
            <a:r>
              <a:rPr lang="en-US" b="1" dirty="0"/>
              <a:t>Videos/Resource</a:t>
            </a:r>
            <a:endParaRPr lang="en-US" dirty="0"/>
          </a:p>
          <a:p>
            <a:pPr lvl="1"/>
            <a:r>
              <a:rPr lang="en-US" dirty="0"/>
              <a:t>Dementia Awareness- Dignity/Respect/Decrease Isolation</a:t>
            </a:r>
          </a:p>
          <a:p>
            <a:pPr lvl="1"/>
            <a:r>
              <a:rPr lang="en-US" dirty="0"/>
              <a:t>Traffic Stop- Driving Assessment</a:t>
            </a:r>
          </a:p>
          <a:p>
            <a:pPr lvl="1"/>
            <a:r>
              <a:rPr lang="en-US" dirty="0"/>
              <a:t>Missing Person- Wandering (on foot)  </a:t>
            </a:r>
          </a:p>
          <a:p>
            <a:pPr lvl="1"/>
            <a:r>
              <a:rPr lang="en-US" dirty="0"/>
              <a:t>Report of Theft- House Call</a:t>
            </a:r>
          </a:p>
          <a:p>
            <a:pPr lvl="1"/>
            <a:r>
              <a:rPr lang="en-US" dirty="0"/>
              <a:t>Report of Agitation/Combativeness- Medical Needs (delirium)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85189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C3C86-12BA-D0F0-1CE5-7C8680E2D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956346"/>
            <a:ext cx="10363200" cy="763397"/>
          </a:xfrm>
        </p:spPr>
        <p:txBody>
          <a:bodyPr/>
          <a:lstStyle/>
          <a:p>
            <a:r>
              <a:rPr lang="en-US" sz="7200" dirty="0"/>
              <a:t>REFERRALS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1456F1-8CC4-1C9D-EEFD-83AD86F50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0059" y="1560352"/>
            <a:ext cx="11786532" cy="5297648"/>
          </a:xfrm>
        </p:spPr>
        <p:txBody>
          <a:bodyPr>
            <a:normAutofit fontScale="92500" lnSpcReduction="10000"/>
          </a:bodyPr>
          <a:lstStyle/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sz="6000" dirty="0"/>
              <a:t>PERSON/ELDER AT RISK</a:t>
            </a:r>
          </a:p>
          <a:p>
            <a:endParaRPr lang="en-US" sz="6000" dirty="0"/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sz="5400" dirty="0"/>
              <a:t>ELDER ABUSE –MANDATORY REPORTING FORM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endParaRPr lang="en-US" sz="5400" dirty="0"/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sz="5400" dirty="0"/>
              <a:t>REQUEST FOR IMMEDIATE THREAT/LICENSE SUSPENSION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12041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8F271-1E29-48B0-A874-6990CB379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822122"/>
            <a:ext cx="10363200" cy="788564"/>
          </a:xfrm>
        </p:spPr>
        <p:txBody>
          <a:bodyPr/>
          <a:lstStyle/>
          <a:p>
            <a:pPr algn="ctr"/>
            <a:r>
              <a:rPr lang="en-US" dirty="0"/>
              <a:t>Videos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B6D8DB-BEBB-4EC1-81EF-36F3FD616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3084" y="1480457"/>
            <a:ext cx="10363200" cy="5239657"/>
          </a:xfrm>
        </p:spPr>
        <p:txBody>
          <a:bodyPr>
            <a:normAutofit/>
          </a:bodyPr>
          <a:lstStyle/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dirty="0"/>
              <a:t>Police Scotland – Dementia Awareness 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u="sng" dirty="0"/>
              <a:t>https://youtu.be/KZdnLcgY-3k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dirty="0"/>
              <a:t>Dennis MA PD- Driver Assessment/Traffic Stop 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u="sng" dirty="0">
                <a:hlinkClick r:id="rId2"/>
              </a:rPr>
              <a:t>https://youtu.be/hI7mZDO8uic</a:t>
            </a:r>
            <a:endParaRPr lang="en-US" u="sng" dirty="0"/>
          </a:p>
          <a:p>
            <a:endParaRPr lang="en-US" u="sng" dirty="0"/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dirty="0"/>
              <a:t>Montgomery County PD -Missing Person (on foot)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https://youtu.be/Ynssd2GcHfg</a:t>
            </a:r>
            <a:endParaRPr lang="en-US" dirty="0"/>
          </a:p>
          <a:p>
            <a:endParaRPr lang="en-US" u="sng" dirty="0"/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dirty="0"/>
              <a:t>Orange County PD – House Call /Report of Theft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https://youtu.be/5ype1MUb1Ew</a:t>
            </a:r>
            <a:endParaRPr lang="en-US" dirty="0"/>
          </a:p>
          <a:p>
            <a:endParaRPr lang="en-US" u="sng" dirty="0"/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dirty="0"/>
              <a:t>Alzheimer’s Greater Los Angeles 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u="sng" dirty="0"/>
              <a:t>https://youtu.be/qc0QoGLVfI0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89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552344-E5BF-4990-ACDF-DB8118D39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4" y="0"/>
            <a:ext cx="121301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11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A29BC2-96CF-422B-AC3D-C2EBBD80E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8016"/>
            <a:ext cx="12192000" cy="695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73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9F6C2A-0E5C-4926-8CC8-287A3183D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"/>
            <a:ext cx="12192000" cy="685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63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36DA4D-6C8A-4FF1-A8C4-20869D47F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90"/>
            <a:ext cx="12192000" cy="683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2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874598-65D0-41DD-AC9C-026E1913D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96"/>
            <a:ext cx="12192000" cy="683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4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977CEC-9429-4235-B659-9DE1879C5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9" y="0"/>
            <a:ext cx="121404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46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2A21E-EE9A-4546-8316-19D6D1221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528506"/>
            <a:ext cx="10363200" cy="704676"/>
          </a:xfrm>
        </p:spPr>
        <p:txBody>
          <a:bodyPr/>
          <a:lstStyle/>
          <a:p>
            <a:pPr algn="ctr"/>
            <a:r>
              <a:rPr lang="en-US" dirty="0"/>
              <a:t>Dementia FACTS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B3D14-5D62-4B87-8287-9FA1AA23C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3007" y="1115736"/>
            <a:ext cx="11190912" cy="5742264"/>
          </a:xfrm>
        </p:spPr>
        <p:txBody>
          <a:bodyPr>
            <a:normAutofit/>
          </a:bodyPr>
          <a:lstStyle/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sz="3200" dirty="0"/>
              <a:t>All Dementias are </a:t>
            </a:r>
            <a:r>
              <a:rPr lang="en-US" sz="3200" b="1" dirty="0"/>
              <a:t>progressive and terminal illnesses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sz="3200" b="1" dirty="0"/>
              <a:t>Aging</a:t>
            </a:r>
            <a:r>
              <a:rPr lang="en-US" sz="3200" dirty="0"/>
              <a:t> is the primary risk factor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sz="3200" b="1" dirty="0"/>
              <a:t>Protective Factors </a:t>
            </a:r>
            <a:r>
              <a:rPr lang="en-US" sz="3200" dirty="0"/>
              <a:t>include: diet, exercise, educational level (cognitive reserve), limit ETOH, 8-10 </a:t>
            </a:r>
            <a:r>
              <a:rPr lang="en-US" sz="3200" dirty="0" err="1"/>
              <a:t>hrs</a:t>
            </a:r>
            <a:r>
              <a:rPr lang="en-US" sz="3200" dirty="0"/>
              <a:t> sleep, socialization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sz="3200" b="1" dirty="0"/>
              <a:t>Warning Signs</a:t>
            </a:r>
            <a:r>
              <a:rPr lang="en-US" sz="3200" dirty="0"/>
              <a:t>: Memory loss, Difficulty performing tasks, Problems with language, Disorientation to place/time, Poor judgment, Misplacing things, Changes in mood, personality and behavior, Loss of initiative, Problems with abstract thinking</a:t>
            </a:r>
          </a:p>
        </p:txBody>
      </p:sp>
    </p:spTree>
    <p:extLst>
      <p:ext uri="{BB962C8B-B14F-4D97-AF65-F5344CB8AC3E}">
        <p14:creationId xmlns:p14="http://schemas.microsoft.com/office/powerpoint/2010/main" val="376679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ining presentat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ining presentation.potx" id="{7B9FCAFE-DDE5-4198-9987-54DFCAD80598}" vid="{6015A8B0-C387-4E39-945C-0F39E3EB10B6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 presentation</Template>
  <TotalTime>684</TotalTime>
  <Words>1293</Words>
  <Application>Microsoft Office PowerPoint</Application>
  <PresentationFormat>Widescreen</PresentationFormat>
  <Paragraphs>170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Courier New</vt:lpstr>
      <vt:lpstr>Georgia</vt:lpstr>
      <vt:lpstr>Wingdings</vt:lpstr>
      <vt:lpstr>Wingdings 2</vt:lpstr>
      <vt:lpstr>Training presentation</vt:lpstr>
      <vt:lpstr>Dementia Training 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Dementia FACTS</vt:lpstr>
      <vt:lpstr>Alzheimer’s Dementia</vt:lpstr>
      <vt:lpstr>After Diagnosis- The “WHAT NOW?”</vt:lpstr>
      <vt:lpstr>PowerPoint Presentation</vt:lpstr>
      <vt:lpstr>DEMENTIA BEHAVIORS</vt:lpstr>
      <vt:lpstr>***Delirium*** </vt:lpstr>
      <vt:lpstr>DEMENTIA MEDICATIONS</vt:lpstr>
      <vt:lpstr>SUPPORT NETWORK- “TELL OTHERS!!!”</vt:lpstr>
      <vt:lpstr>Geriatric Suicide</vt:lpstr>
      <vt:lpstr>Elder Abuse Facts</vt:lpstr>
      <vt:lpstr>Situations involving law enforcement</vt:lpstr>
      <vt:lpstr>REFERRALS</vt:lpstr>
      <vt:lpstr>Videos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Dementia Training</dc:title>
  <dc:creator>abuscemi</dc:creator>
  <cp:lastModifiedBy>Andrew Buscemi</cp:lastModifiedBy>
  <cp:revision>73</cp:revision>
  <cp:lastPrinted>2021-02-11T22:12:20Z</cp:lastPrinted>
  <dcterms:created xsi:type="dcterms:W3CDTF">2021-02-07T20:13:21Z</dcterms:created>
  <dcterms:modified xsi:type="dcterms:W3CDTF">2023-11-29T22:46:49Z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