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6" r:id="rId3"/>
    <p:sldId id="262" r:id="rId4"/>
    <p:sldId id="263" r:id="rId5"/>
    <p:sldId id="264" r:id="rId6"/>
    <p:sldId id="265" r:id="rId7"/>
    <p:sldId id="273" r:id="rId8"/>
    <p:sldId id="266" r:id="rId9"/>
    <p:sldId id="261" r:id="rId10"/>
    <p:sldId id="278" r:id="rId11"/>
    <p:sldId id="267" r:id="rId12"/>
    <p:sldId id="258" r:id="rId13"/>
    <p:sldId id="259" r:id="rId14"/>
    <p:sldId id="260" r:id="rId15"/>
    <p:sldId id="277" r:id="rId16"/>
    <p:sldId id="268" r:id="rId17"/>
    <p:sldId id="272" r:id="rId18"/>
    <p:sldId id="270" r:id="rId19"/>
    <p:sldId id="271" r:id="rId20"/>
    <p:sldId id="274" r:id="rId21"/>
    <p:sldId id="275"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51" autoAdjust="0"/>
    <p:restoredTop sz="94660"/>
  </p:normalViewPr>
  <p:slideViewPr>
    <p:cSldViewPr snapToGrid="0">
      <p:cViewPr>
        <p:scale>
          <a:sx n="78" d="100"/>
          <a:sy n="78" d="100"/>
        </p:scale>
        <p:origin x="1142" y="16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CC7AA-1D9D-C48D-412D-3C0047B7EC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AB14FF-87A4-4360-4DF7-CDF91EEDE5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70A6A8-2D7B-0A47-334D-81FAC360F4EB}"/>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5" name="Footer Placeholder 4">
            <a:extLst>
              <a:ext uri="{FF2B5EF4-FFF2-40B4-BE49-F238E27FC236}">
                <a16:creationId xmlns:a16="http://schemas.microsoft.com/office/drawing/2014/main" id="{59B0D31A-6FAD-F773-1613-48726AD343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9C1FFD-DC42-1198-9CC6-FE64A616450D}"/>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1739747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D9EF7-98BD-54BE-3351-1D011F538F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3E1689-4F8A-2649-690B-CA0610C364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4D5A2B-3EB1-BD20-5F3D-226D3DF4B12E}"/>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5" name="Footer Placeholder 4">
            <a:extLst>
              <a:ext uri="{FF2B5EF4-FFF2-40B4-BE49-F238E27FC236}">
                <a16:creationId xmlns:a16="http://schemas.microsoft.com/office/drawing/2014/main" id="{BEAC0E88-B2C7-4960-479C-4C7C29C85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26B304-192C-7473-C0A8-B444C69844AC}"/>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2378983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ADAC0F-1312-6886-67C3-F733BFAAC9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05B092-0875-19AD-F435-519F93BEB6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F4AC17-BE5E-375C-58D0-206975934895}"/>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5" name="Footer Placeholder 4">
            <a:extLst>
              <a:ext uri="{FF2B5EF4-FFF2-40B4-BE49-F238E27FC236}">
                <a16:creationId xmlns:a16="http://schemas.microsoft.com/office/drawing/2014/main" id="{C85785EF-1622-AF6D-4372-BB80AC9F77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32DACC-7BE9-ADA5-A766-E0A85BD57292}"/>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38466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4994-2AA5-2227-ECC7-3105C88DD1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35FA19-6E06-26D7-696B-F9D7313D80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833D7B-A031-315F-55D8-079016E67F66}"/>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5" name="Footer Placeholder 4">
            <a:extLst>
              <a:ext uri="{FF2B5EF4-FFF2-40B4-BE49-F238E27FC236}">
                <a16:creationId xmlns:a16="http://schemas.microsoft.com/office/drawing/2014/main" id="{BA2E88FE-6C65-6776-B6DE-0AB8469EF6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AAADE2-741C-8BEF-F745-83C9D2F9EFCD}"/>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2003198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5C9B-13B2-C0CB-9B5B-D3C383D557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230D68-D789-9A82-78B8-6613F1CD91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6A7B61-8697-83F9-7870-B623727DB58C}"/>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5" name="Footer Placeholder 4">
            <a:extLst>
              <a:ext uri="{FF2B5EF4-FFF2-40B4-BE49-F238E27FC236}">
                <a16:creationId xmlns:a16="http://schemas.microsoft.com/office/drawing/2014/main" id="{C406C5F9-9674-6728-532F-98C0035727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F70A97-8731-A022-A839-7EEABCB382B4}"/>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112972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2B6E1-308B-132F-3D17-A4F8C7FD5A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807F9C-ED6D-B6A4-832E-618C14273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2C1F75-1D59-375C-885E-F177DE3B20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DF989D-F37B-60EA-835D-2DFCB94FE97F}"/>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6" name="Footer Placeholder 5">
            <a:extLst>
              <a:ext uri="{FF2B5EF4-FFF2-40B4-BE49-F238E27FC236}">
                <a16:creationId xmlns:a16="http://schemas.microsoft.com/office/drawing/2014/main" id="{384E0535-C641-E612-3B12-540C63A3D8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88CA75-2DAC-80C3-AAA9-57BF81A28A54}"/>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4248815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22237-087F-C9B3-0A95-0B525E4813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6B985D-BC2E-7ABA-2833-D5E53D0073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63915E-5017-21F0-6FE3-3EE9E6E33D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2F5EA9-A6D4-251E-7D00-8491B5FDA8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A56D73-354C-6BB9-2689-482EEB3FCA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A3E04B-66D8-2AFC-5E90-DC32F70BD3E6}"/>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8" name="Footer Placeholder 7">
            <a:extLst>
              <a:ext uri="{FF2B5EF4-FFF2-40B4-BE49-F238E27FC236}">
                <a16:creationId xmlns:a16="http://schemas.microsoft.com/office/drawing/2014/main" id="{6CBFF555-8030-2A2E-5119-A3577CCD82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8F9A6B-B9F3-06DE-5630-A7DC67D7DB96}"/>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1245782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1C50D-C913-FCFF-0082-BEE9723C12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C07A2E-1E91-D0FF-A662-25CB0C6A4614}"/>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4" name="Footer Placeholder 3">
            <a:extLst>
              <a:ext uri="{FF2B5EF4-FFF2-40B4-BE49-F238E27FC236}">
                <a16:creationId xmlns:a16="http://schemas.microsoft.com/office/drawing/2014/main" id="{9B4821B5-30CD-9A82-E83F-EB7E776049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FDB1A7-9BAA-0AEF-7674-E88F5F37537A}"/>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208697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A42AA4-66EA-D71F-7E7A-070C5F7F516C}"/>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3" name="Footer Placeholder 2">
            <a:extLst>
              <a:ext uri="{FF2B5EF4-FFF2-40B4-BE49-F238E27FC236}">
                <a16:creationId xmlns:a16="http://schemas.microsoft.com/office/drawing/2014/main" id="{8E9F25EF-278E-7B20-A7CE-0F57854D5F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AC2F61-A76A-CA84-145A-116AB8206B0B}"/>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197059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DCC6D-2A1D-90E2-F05E-ADDC285CE7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088A63-2904-EEC0-4E18-89C83FFA5C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BD7811-200A-5712-90FC-18B34E889C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F32F8-1D02-0A58-2E3A-C6E32EC5332B}"/>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6" name="Footer Placeholder 5">
            <a:extLst>
              <a:ext uri="{FF2B5EF4-FFF2-40B4-BE49-F238E27FC236}">
                <a16:creationId xmlns:a16="http://schemas.microsoft.com/office/drawing/2014/main" id="{EEB6C5E5-D8EC-5DA1-E926-E2DBCB379F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D2C124-1915-1006-BFCC-D48B5C382619}"/>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2612997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70F79-1C5D-C46E-E671-AB765A4682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196A1F-7AEA-0406-4889-CF919EBC39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32EA58-66E0-45DD-B208-87E1568D41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B14830-FD19-1220-2BB0-AB6525EE23AD}"/>
              </a:ext>
            </a:extLst>
          </p:cNvPr>
          <p:cNvSpPr>
            <a:spLocks noGrp="1"/>
          </p:cNvSpPr>
          <p:nvPr>
            <p:ph type="dt" sz="half" idx="10"/>
          </p:nvPr>
        </p:nvSpPr>
        <p:spPr/>
        <p:txBody>
          <a:bodyPr/>
          <a:lstStyle/>
          <a:p>
            <a:fld id="{ED6B02E2-6EB7-421C-944B-AA53F8464272}" type="datetimeFigureOut">
              <a:rPr lang="en-US" smtClean="0"/>
              <a:t>11/6/2023</a:t>
            </a:fld>
            <a:endParaRPr lang="en-US"/>
          </a:p>
        </p:txBody>
      </p:sp>
      <p:sp>
        <p:nvSpPr>
          <p:cNvPr id="6" name="Footer Placeholder 5">
            <a:extLst>
              <a:ext uri="{FF2B5EF4-FFF2-40B4-BE49-F238E27FC236}">
                <a16:creationId xmlns:a16="http://schemas.microsoft.com/office/drawing/2014/main" id="{154B05BA-67BE-514A-C8EC-37CA6E4692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576934-F21C-FAF3-8773-A4BC68F48B8E}"/>
              </a:ext>
            </a:extLst>
          </p:cNvPr>
          <p:cNvSpPr>
            <a:spLocks noGrp="1"/>
          </p:cNvSpPr>
          <p:nvPr>
            <p:ph type="sldNum" sz="quarter" idx="12"/>
          </p:nvPr>
        </p:nvSpPr>
        <p:spPr/>
        <p:txBody>
          <a:bodyPr/>
          <a:lstStyle/>
          <a:p>
            <a:fld id="{D1E7B5D9-3311-4423-926A-6597A2106A76}" type="slidenum">
              <a:rPr lang="en-US" smtClean="0"/>
              <a:t>‹#›</a:t>
            </a:fld>
            <a:endParaRPr lang="en-US"/>
          </a:p>
        </p:txBody>
      </p:sp>
    </p:spTree>
    <p:extLst>
      <p:ext uri="{BB962C8B-B14F-4D97-AF65-F5344CB8AC3E}">
        <p14:creationId xmlns:p14="http://schemas.microsoft.com/office/powerpoint/2010/main" val="4278704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AB3EA6-547F-B6E7-49B7-8EE6A13874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B52A81-4C4D-B70C-470A-8AAF711312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3B1665-DFD5-3C5C-4DCF-16A5CDD0EA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6B02E2-6EB7-421C-944B-AA53F8464272}" type="datetimeFigureOut">
              <a:rPr lang="en-US" smtClean="0"/>
              <a:t>11/6/2023</a:t>
            </a:fld>
            <a:endParaRPr lang="en-US"/>
          </a:p>
        </p:txBody>
      </p:sp>
      <p:sp>
        <p:nvSpPr>
          <p:cNvPr id="5" name="Footer Placeholder 4">
            <a:extLst>
              <a:ext uri="{FF2B5EF4-FFF2-40B4-BE49-F238E27FC236}">
                <a16:creationId xmlns:a16="http://schemas.microsoft.com/office/drawing/2014/main" id="{6E17597D-DB06-0D98-30B9-46F4D5E352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5BF750-F357-5B48-EC6C-8C01EEBBF8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7B5D9-3311-4423-926A-6597A2106A76}" type="slidenum">
              <a:rPr lang="en-US" smtClean="0"/>
              <a:t>‹#›</a:t>
            </a:fld>
            <a:endParaRPr lang="en-US"/>
          </a:p>
        </p:txBody>
      </p:sp>
    </p:spTree>
    <p:extLst>
      <p:ext uri="{BB962C8B-B14F-4D97-AF65-F5344CB8AC3E}">
        <p14:creationId xmlns:p14="http://schemas.microsoft.com/office/powerpoint/2010/main" val="3933345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sychologytoday.com/us/basics/attachm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sychologytoday.com/us/basics/intuition" TargetMode="External"/><Relationship Id="rId2" Type="http://schemas.openxmlformats.org/officeDocument/2006/relationships/hyperlink" Target="https://www.psychologytoday.com/us/basics/creativi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psychologytoday.com/us/basics/attention" TargetMode="External"/><Relationship Id="rId2" Type="http://schemas.openxmlformats.org/officeDocument/2006/relationships/hyperlink" Target="https://www.psychologytoday.com/us/basics/motivation" TargetMode="External"/><Relationship Id="rId1" Type="http://schemas.openxmlformats.org/officeDocument/2006/relationships/slideLayout" Target="../slideLayouts/slideLayout2.xml"/><Relationship Id="rId4" Type="http://schemas.openxmlformats.org/officeDocument/2006/relationships/hyperlink" Target="https://www.psychologytoday.com/us/basics/memor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youtu.be/95ovIJ3dsNk?si=-5UnaWhcr4zAzS7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DA4DD-39DA-5A68-4E1D-53AC949C6FF0}"/>
              </a:ext>
            </a:extLst>
          </p:cNvPr>
          <p:cNvSpPr>
            <a:spLocks noGrp="1"/>
          </p:cNvSpPr>
          <p:nvPr>
            <p:ph type="title"/>
          </p:nvPr>
        </p:nvSpPr>
        <p:spPr/>
        <p:txBody>
          <a:bodyPr/>
          <a:lstStyle/>
          <a:p>
            <a:r>
              <a:rPr lang="en-US" dirty="0"/>
              <a:t>Trauma and Children</a:t>
            </a:r>
          </a:p>
        </p:txBody>
      </p:sp>
      <p:pic>
        <p:nvPicPr>
          <p:cNvPr id="3074" name="Picture 2">
            <a:extLst>
              <a:ext uri="{FF2B5EF4-FFF2-40B4-BE49-F238E27FC236}">
                <a16:creationId xmlns:a16="http://schemas.microsoft.com/office/drawing/2014/main" id="{945AF1F4-6C80-E2A5-85A9-8DCACAC23E3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9755" y="1690689"/>
            <a:ext cx="10599576" cy="5167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161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3BA1F-92A1-C73D-F6CF-B11FD2C46E75}"/>
              </a:ext>
            </a:extLst>
          </p:cNvPr>
          <p:cNvSpPr>
            <a:spLocks noGrp="1"/>
          </p:cNvSpPr>
          <p:nvPr>
            <p:ph type="title"/>
          </p:nvPr>
        </p:nvSpPr>
        <p:spPr/>
        <p:txBody>
          <a:bodyPr>
            <a:normAutofit fontScale="90000"/>
          </a:bodyPr>
          <a:lstStyle/>
          <a:p>
            <a:r>
              <a:rPr lang="en-US" dirty="0"/>
              <a:t>What are some examples of possible childhood trauma</a:t>
            </a:r>
            <a:br>
              <a:rPr lang="en-US" dirty="0"/>
            </a:br>
            <a:endParaRPr lang="en-US" dirty="0"/>
          </a:p>
        </p:txBody>
      </p:sp>
      <p:sp>
        <p:nvSpPr>
          <p:cNvPr id="3" name="Content Placeholder 2">
            <a:extLst>
              <a:ext uri="{FF2B5EF4-FFF2-40B4-BE49-F238E27FC236}">
                <a16:creationId xmlns:a16="http://schemas.microsoft.com/office/drawing/2014/main" id="{DB11B2D1-6F3A-4669-E479-603FEFE29BBD}"/>
              </a:ext>
            </a:extLst>
          </p:cNvPr>
          <p:cNvSpPr>
            <a:spLocks noGrp="1"/>
          </p:cNvSpPr>
          <p:nvPr>
            <p:ph idx="1"/>
          </p:nvPr>
        </p:nvSpPr>
        <p:spPr/>
        <p:txBody>
          <a:bodyPr>
            <a:normAutofit fontScale="85000" lnSpcReduction="20000"/>
          </a:bodyPr>
          <a:lstStyle/>
          <a:p>
            <a:r>
              <a:rPr lang="en-US" dirty="0"/>
              <a:t>Divorce</a:t>
            </a:r>
          </a:p>
          <a:p>
            <a:r>
              <a:rPr lang="en-US" dirty="0"/>
              <a:t>Bulling</a:t>
            </a:r>
          </a:p>
          <a:p>
            <a:r>
              <a:rPr lang="en-US" dirty="0"/>
              <a:t>Abuse (sexual, physical, emotional, verbal)</a:t>
            </a:r>
          </a:p>
          <a:p>
            <a:r>
              <a:rPr lang="en-US" dirty="0"/>
              <a:t>Parental/Caregiver MH/SA</a:t>
            </a:r>
          </a:p>
          <a:p>
            <a:r>
              <a:rPr lang="en-US" dirty="0"/>
              <a:t>Parental/Caregiver incarceration </a:t>
            </a:r>
          </a:p>
          <a:p>
            <a:r>
              <a:rPr lang="en-US" dirty="0"/>
              <a:t>Neglect</a:t>
            </a:r>
          </a:p>
          <a:p>
            <a:r>
              <a:rPr lang="en-US" dirty="0"/>
              <a:t>Multiple foster homes</a:t>
            </a:r>
          </a:p>
          <a:p>
            <a:r>
              <a:rPr lang="en-US" dirty="0"/>
              <a:t>Poverty</a:t>
            </a:r>
          </a:p>
          <a:p>
            <a:r>
              <a:rPr lang="en-US" dirty="0"/>
              <a:t>Exposure to violence</a:t>
            </a:r>
          </a:p>
          <a:p>
            <a:pPr marL="0" indent="0">
              <a:buNone/>
            </a:pPr>
            <a:endParaRPr lang="en-US" dirty="0"/>
          </a:p>
          <a:p>
            <a:pPr marL="0" indent="0">
              <a:buNone/>
            </a:pPr>
            <a:r>
              <a:rPr lang="en-US" dirty="0"/>
              <a:t>`</a:t>
            </a:r>
          </a:p>
        </p:txBody>
      </p:sp>
    </p:spTree>
    <p:extLst>
      <p:ext uri="{BB962C8B-B14F-4D97-AF65-F5344CB8AC3E}">
        <p14:creationId xmlns:p14="http://schemas.microsoft.com/office/powerpoint/2010/main" val="263690863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AD041-F0F6-BB71-D2BD-7D370107BC0A}"/>
              </a:ext>
            </a:extLst>
          </p:cNvPr>
          <p:cNvSpPr>
            <a:spLocks noGrp="1"/>
          </p:cNvSpPr>
          <p:nvPr>
            <p:ph type="title"/>
          </p:nvPr>
        </p:nvSpPr>
        <p:spPr/>
        <p:txBody>
          <a:bodyPr/>
          <a:lstStyle/>
          <a:p>
            <a:r>
              <a:rPr lang="en-US" dirty="0"/>
              <a:t>What is Traumatic isn’t always Dramatic </a:t>
            </a:r>
          </a:p>
        </p:txBody>
      </p:sp>
      <p:pic>
        <p:nvPicPr>
          <p:cNvPr id="1026" name="Picture 2">
            <a:extLst>
              <a:ext uri="{FF2B5EF4-FFF2-40B4-BE49-F238E27FC236}">
                <a16:creationId xmlns:a16="http://schemas.microsoft.com/office/drawing/2014/main" id="{83544AA2-908F-3723-F58F-89D0F5B0B4D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825625"/>
            <a:ext cx="10515599"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192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224B5-C216-BB01-7227-B0625D3133B7}"/>
              </a:ext>
            </a:extLst>
          </p:cNvPr>
          <p:cNvSpPr>
            <a:spLocks noGrp="1"/>
          </p:cNvSpPr>
          <p:nvPr>
            <p:ph type="title"/>
          </p:nvPr>
        </p:nvSpPr>
        <p:spPr/>
        <p:txBody>
          <a:bodyPr/>
          <a:lstStyle/>
          <a:p>
            <a:r>
              <a:rPr lang="en-US" dirty="0"/>
              <a:t>Adverse Childhood Experiences (ACES) Questionnaire  </a:t>
            </a:r>
          </a:p>
        </p:txBody>
      </p:sp>
      <p:sp>
        <p:nvSpPr>
          <p:cNvPr id="3" name="Content Placeholder 2">
            <a:extLst>
              <a:ext uri="{FF2B5EF4-FFF2-40B4-BE49-F238E27FC236}">
                <a16:creationId xmlns:a16="http://schemas.microsoft.com/office/drawing/2014/main" id="{86C3999F-8664-CDDB-6580-2AD98F0C24B6}"/>
              </a:ext>
            </a:extLst>
          </p:cNvPr>
          <p:cNvSpPr>
            <a:spLocks noGrp="1"/>
          </p:cNvSpPr>
          <p:nvPr>
            <p:ph idx="1"/>
          </p:nvPr>
        </p:nvSpPr>
        <p:spPr/>
        <p:txBody>
          <a:bodyPr>
            <a:normAutofit fontScale="92500" lnSpcReduction="20000"/>
          </a:bodyPr>
          <a:lstStyle/>
          <a:p>
            <a:pPr marL="0" indent="0">
              <a:buNone/>
            </a:pPr>
            <a:r>
              <a:rPr lang="en-US" dirty="0"/>
              <a:t>Section 1</a:t>
            </a:r>
          </a:p>
          <a:p>
            <a:pPr marL="285750" indent="-285750">
              <a:buFont typeface="Arial" panose="020B0604020202020204" pitchFamily="34" charset="0"/>
              <a:buChar char="•"/>
            </a:pPr>
            <a:r>
              <a:rPr lang="en-US" dirty="0"/>
              <a:t> A household member swore at, insulted, humiliated, or put you down in a way that scared you OR a household member acted in a way that made you afraid that you might be physically hurt </a:t>
            </a:r>
          </a:p>
          <a:p>
            <a:pPr marL="285750" indent="-285750">
              <a:buFont typeface="Arial" panose="020B0604020202020204" pitchFamily="34" charset="0"/>
              <a:buChar char="•"/>
            </a:pPr>
            <a:r>
              <a:rPr lang="en-US" dirty="0"/>
              <a:t> Someone touched your private parts or asked you to touch their private parts in a sexual way that was unwanted, against your will, or made you feel uncomfortable </a:t>
            </a:r>
          </a:p>
          <a:p>
            <a:pPr marL="285750" indent="-285750">
              <a:buFont typeface="Arial" panose="020B0604020202020204" pitchFamily="34" charset="0"/>
              <a:buChar char="•"/>
            </a:pPr>
            <a:r>
              <a:rPr lang="en-US" dirty="0"/>
              <a:t>More than once, you went without food, clothing, a place to live, or had no one to protect you </a:t>
            </a:r>
          </a:p>
          <a:p>
            <a:pPr marL="285750" indent="-285750">
              <a:buFont typeface="Arial" panose="020B0604020202020204" pitchFamily="34" charset="0"/>
              <a:buChar char="•"/>
            </a:pPr>
            <a:r>
              <a:rPr lang="en-US" dirty="0"/>
              <a:t> Someone pushed, grabbed, slapped or threw something at you OR you were hit so hard that you were injured or had marks </a:t>
            </a:r>
          </a:p>
          <a:p>
            <a:pPr marL="285750" indent="-285750">
              <a:buFont typeface="Arial" panose="020B0604020202020204" pitchFamily="34" charset="0"/>
              <a:buChar char="•"/>
            </a:pPr>
            <a:r>
              <a:rPr lang="en-US" dirty="0"/>
              <a:t>You lived with someone who had a problem with drinking or using drugs  You often felt unsupported, unloved and/or unprotected</a:t>
            </a:r>
          </a:p>
          <a:p>
            <a:endParaRPr lang="en-US" dirty="0"/>
          </a:p>
        </p:txBody>
      </p:sp>
    </p:spTree>
    <p:extLst>
      <p:ext uri="{BB962C8B-B14F-4D97-AF65-F5344CB8AC3E}">
        <p14:creationId xmlns:p14="http://schemas.microsoft.com/office/powerpoint/2010/main" val="764028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B8BA7-4048-5DE8-A0DA-3EF4DF199002}"/>
              </a:ext>
            </a:extLst>
          </p:cNvPr>
          <p:cNvSpPr>
            <a:spLocks noGrp="1"/>
          </p:cNvSpPr>
          <p:nvPr>
            <p:ph type="title"/>
          </p:nvPr>
        </p:nvSpPr>
        <p:spPr/>
        <p:txBody>
          <a:bodyPr/>
          <a:lstStyle/>
          <a:p>
            <a:r>
              <a:rPr lang="en-US" dirty="0"/>
              <a:t>Adverse Childhood Experiences (ACES) Questionnaire  CONT</a:t>
            </a:r>
          </a:p>
        </p:txBody>
      </p:sp>
      <p:sp>
        <p:nvSpPr>
          <p:cNvPr id="3" name="Content Placeholder 2">
            <a:extLst>
              <a:ext uri="{FF2B5EF4-FFF2-40B4-BE49-F238E27FC236}">
                <a16:creationId xmlns:a16="http://schemas.microsoft.com/office/drawing/2014/main" id="{FBE8D878-CC04-7462-15C8-DB438F9C4E7B}"/>
              </a:ext>
            </a:extLst>
          </p:cNvPr>
          <p:cNvSpPr>
            <a:spLocks noGrp="1"/>
          </p:cNvSpPr>
          <p:nvPr>
            <p:ph idx="1"/>
          </p:nvPr>
        </p:nvSpPr>
        <p:spPr/>
        <p:txBody>
          <a:bodyPr>
            <a:normAutofit/>
          </a:bodyPr>
          <a:lstStyle/>
          <a:p>
            <a:pPr marL="0" indent="0">
              <a:buNone/>
            </a:pPr>
            <a:r>
              <a:rPr lang="en-US" dirty="0"/>
              <a:t>Section 2.</a:t>
            </a:r>
          </a:p>
          <a:p>
            <a:r>
              <a:rPr lang="en-US" dirty="0"/>
              <a:t> At any point since you were born… </a:t>
            </a:r>
          </a:p>
          <a:p>
            <a:r>
              <a:rPr lang="en-US" dirty="0"/>
              <a:t>You have been in foster care </a:t>
            </a:r>
          </a:p>
          <a:p>
            <a:r>
              <a:rPr lang="en-US" dirty="0"/>
              <a:t>You have experienced harassment or bullying at school </a:t>
            </a:r>
          </a:p>
          <a:p>
            <a:r>
              <a:rPr lang="en-US" dirty="0"/>
              <a:t>You have lived with a parent or guardian who died </a:t>
            </a:r>
          </a:p>
          <a:p>
            <a:r>
              <a:rPr lang="en-US" dirty="0"/>
              <a:t>You have been separated from your primary caregiver through deportation or immigration </a:t>
            </a:r>
          </a:p>
        </p:txBody>
      </p:sp>
    </p:spTree>
    <p:extLst>
      <p:ext uri="{BB962C8B-B14F-4D97-AF65-F5344CB8AC3E}">
        <p14:creationId xmlns:p14="http://schemas.microsoft.com/office/powerpoint/2010/main" val="3177819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3540-3D0E-A239-D6D8-0B8DA12863B6}"/>
              </a:ext>
            </a:extLst>
          </p:cNvPr>
          <p:cNvSpPr>
            <a:spLocks noGrp="1"/>
          </p:cNvSpPr>
          <p:nvPr>
            <p:ph type="title"/>
          </p:nvPr>
        </p:nvSpPr>
        <p:spPr/>
        <p:txBody>
          <a:bodyPr/>
          <a:lstStyle/>
          <a:p>
            <a:r>
              <a:rPr lang="en-US" dirty="0"/>
              <a:t>Adverse Childhood Experiences (ACES) Questionnaire  CONT</a:t>
            </a:r>
          </a:p>
        </p:txBody>
      </p:sp>
      <p:sp>
        <p:nvSpPr>
          <p:cNvPr id="3" name="Content Placeholder 2">
            <a:extLst>
              <a:ext uri="{FF2B5EF4-FFF2-40B4-BE49-F238E27FC236}">
                <a16:creationId xmlns:a16="http://schemas.microsoft.com/office/drawing/2014/main" id="{FC5EA60D-F377-2699-A4F0-695AD996A48E}"/>
              </a:ext>
            </a:extLst>
          </p:cNvPr>
          <p:cNvSpPr>
            <a:spLocks noGrp="1"/>
          </p:cNvSpPr>
          <p:nvPr>
            <p:ph idx="1"/>
          </p:nvPr>
        </p:nvSpPr>
        <p:spPr/>
        <p:txBody>
          <a:bodyPr/>
          <a:lstStyle/>
          <a:p>
            <a:r>
              <a:rPr lang="en-US" dirty="0"/>
              <a:t>You have had a serious medical procedure or life threatening illness </a:t>
            </a:r>
          </a:p>
          <a:p>
            <a:r>
              <a:rPr lang="en-US" dirty="0"/>
              <a:t>You have often seen or heard violence in the neighborhood or in your school neighborhood </a:t>
            </a:r>
          </a:p>
          <a:p>
            <a:r>
              <a:rPr lang="en-US" dirty="0"/>
              <a:t>You have been detained, arrested or incarcerated </a:t>
            </a:r>
          </a:p>
          <a:p>
            <a:r>
              <a:rPr lang="en-US" dirty="0"/>
              <a:t>You have often been treated badly because of race, sexual orientation, place of birth, disability or religion</a:t>
            </a:r>
          </a:p>
          <a:p>
            <a:r>
              <a:rPr lang="en-US" dirty="0"/>
              <a:t> You have experienced verbal or physical abuse or threats from a romantic partner (i.e. boyfriend or girlfriend)</a:t>
            </a:r>
          </a:p>
          <a:p>
            <a:pPr marL="0" indent="0">
              <a:buNone/>
            </a:pPr>
            <a:endParaRPr lang="en-US" dirty="0"/>
          </a:p>
        </p:txBody>
      </p:sp>
    </p:spTree>
    <p:extLst>
      <p:ext uri="{BB962C8B-B14F-4D97-AF65-F5344CB8AC3E}">
        <p14:creationId xmlns:p14="http://schemas.microsoft.com/office/powerpoint/2010/main" val="4025139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63C03-AC51-9C29-5C59-AB3EFFF8D517}"/>
              </a:ext>
            </a:extLst>
          </p:cNvPr>
          <p:cNvSpPr>
            <a:spLocks noGrp="1"/>
          </p:cNvSpPr>
          <p:nvPr>
            <p:ph type="title"/>
          </p:nvPr>
        </p:nvSpPr>
        <p:spPr/>
        <p:txBody>
          <a:bodyPr/>
          <a:lstStyle/>
          <a:p>
            <a:r>
              <a:rPr lang="en-US" dirty="0"/>
              <a:t>Childhood trauma vs Adult trauma</a:t>
            </a:r>
          </a:p>
        </p:txBody>
      </p:sp>
      <p:sp>
        <p:nvSpPr>
          <p:cNvPr id="3" name="Content Placeholder 2">
            <a:extLst>
              <a:ext uri="{FF2B5EF4-FFF2-40B4-BE49-F238E27FC236}">
                <a16:creationId xmlns:a16="http://schemas.microsoft.com/office/drawing/2014/main" id="{27B263F7-992A-8DB6-F025-1D5C8AB10B60}"/>
              </a:ext>
            </a:extLst>
          </p:cNvPr>
          <p:cNvSpPr>
            <a:spLocks noGrp="1"/>
          </p:cNvSpPr>
          <p:nvPr>
            <p:ph idx="1"/>
          </p:nvPr>
        </p:nvSpPr>
        <p:spPr/>
        <p:txBody>
          <a:bodyPr/>
          <a:lstStyle/>
          <a:p>
            <a:pPr marL="0" indent="0">
              <a:buNone/>
            </a:pPr>
            <a:r>
              <a:rPr lang="en-US" dirty="0"/>
              <a:t>Traumas that happen in childhood</a:t>
            </a:r>
          </a:p>
          <a:p>
            <a:pPr marL="0" indent="0">
              <a:buNone/>
            </a:pPr>
            <a:endParaRPr lang="en-US" dirty="0"/>
          </a:p>
        </p:txBody>
      </p:sp>
    </p:spTree>
    <p:extLst>
      <p:ext uri="{BB962C8B-B14F-4D97-AF65-F5344CB8AC3E}">
        <p14:creationId xmlns:p14="http://schemas.microsoft.com/office/powerpoint/2010/main" val="2845314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43B-91CC-1627-B61C-29A5B15837DC}"/>
              </a:ext>
            </a:extLst>
          </p:cNvPr>
          <p:cNvSpPr>
            <a:spLocks noGrp="1"/>
          </p:cNvSpPr>
          <p:nvPr>
            <p:ph type="title"/>
          </p:nvPr>
        </p:nvSpPr>
        <p:spPr>
          <a:xfrm>
            <a:off x="691047" y="411778"/>
            <a:ext cx="10515600" cy="1325563"/>
          </a:xfrm>
        </p:spPr>
        <p:txBody>
          <a:bodyPr/>
          <a:lstStyle/>
          <a:p>
            <a:r>
              <a:rPr lang="en-US" dirty="0"/>
              <a:t>Top Down Bottom up  </a:t>
            </a:r>
          </a:p>
        </p:txBody>
      </p:sp>
      <p:sp>
        <p:nvSpPr>
          <p:cNvPr id="3" name="Content Placeholder 2">
            <a:extLst>
              <a:ext uri="{FF2B5EF4-FFF2-40B4-BE49-F238E27FC236}">
                <a16:creationId xmlns:a16="http://schemas.microsoft.com/office/drawing/2014/main" id="{D47A0432-0628-E25E-82BF-560252F53E13}"/>
              </a:ext>
            </a:extLst>
          </p:cNvPr>
          <p:cNvSpPr>
            <a:spLocks noGrp="1"/>
          </p:cNvSpPr>
          <p:nvPr>
            <p:ph idx="1"/>
          </p:nvPr>
        </p:nvSpPr>
        <p:spPr/>
        <p:txBody>
          <a:bodyPr/>
          <a:lstStyle/>
          <a:p>
            <a:endParaRPr lang="en-US" dirty="0"/>
          </a:p>
          <a:p>
            <a:endParaRPr lang="en-US" dirty="0"/>
          </a:p>
        </p:txBody>
      </p:sp>
      <p:pic>
        <p:nvPicPr>
          <p:cNvPr id="4098" name="Picture 2">
            <a:extLst>
              <a:ext uri="{FF2B5EF4-FFF2-40B4-BE49-F238E27FC236}">
                <a16:creationId xmlns:a16="http://schemas.microsoft.com/office/drawing/2014/main" id="{54E813A5-F09E-9539-ACDC-360E64B292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047" y="1371600"/>
            <a:ext cx="97536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176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99972-6B1D-6E7E-6329-C7EEC2BEAF78}"/>
              </a:ext>
            </a:extLst>
          </p:cNvPr>
          <p:cNvSpPr>
            <a:spLocks noGrp="1"/>
          </p:cNvSpPr>
          <p:nvPr>
            <p:ph type="title"/>
          </p:nvPr>
        </p:nvSpPr>
        <p:spPr/>
        <p:txBody>
          <a:bodyPr/>
          <a:lstStyle/>
          <a:p>
            <a:r>
              <a:rPr lang="en-US" dirty="0"/>
              <a:t>Top down bottom up </a:t>
            </a:r>
          </a:p>
        </p:txBody>
      </p:sp>
      <p:sp>
        <p:nvSpPr>
          <p:cNvPr id="3" name="Content Placeholder 2">
            <a:extLst>
              <a:ext uri="{FF2B5EF4-FFF2-40B4-BE49-F238E27FC236}">
                <a16:creationId xmlns:a16="http://schemas.microsoft.com/office/drawing/2014/main" id="{AD1B919D-9B4A-6FAE-DE43-C8DA43127313}"/>
              </a:ext>
            </a:extLst>
          </p:cNvPr>
          <p:cNvSpPr>
            <a:spLocks noGrp="1"/>
          </p:cNvSpPr>
          <p:nvPr>
            <p:ph idx="1"/>
          </p:nvPr>
        </p:nvSpPr>
        <p:spPr/>
        <p:txBody>
          <a:bodyPr/>
          <a:lstStyle/>
          <a:p>
            <a:r>
              <a:rPr lang="en-US" dirty="0"/>
              <a:t>Set of stairs with first step being reptile brain, second being emotion part and third step being frontal lobe.</a:t>
            </a:r>
          </a:p>
          <a:p>
            <a:endParaRPr lang="en-US" dirty="0"/>
          </a:p>
        </p:txBody>
      </p:sp>
    </p:spTree>
    <p:extLst>
      <p:ext uri="{BB962C8B-B14F-4D97-AF65-F5344CB8AC3E}">
        <p14:creationId xmlns:p14="http://schemas.microsoft.com/office/powerpoint/2010/main" val="1456039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7D895-1A9B-FA43-D4C4-7AD4DC2EA1DC}"/>
              </a:ext>
            </a:extLst>
          </p:cNvPr>
          <p:cNvSpPr>
            <a:spLocks noGrp="1"/>
          </p:cNvSpPr>
          <p:nvPr>
            <p:ph type="title"/>
          </p:nvPr>
        </p:nvSpPr>
        <p:spPr/>
        <p:txBody>
          <a:bodyPr/>
          <a:lstStyle/>
          <a:p>
            <a:r>
              <a:rPr lang="en-US" dirty="0"/>
              <a:t>Bottom up approaches </a:t>
            </a:r>
          </a:p>
        </p:txBody>
      </p:sp>
      <p:sp>
        <p:nvSpPr>
          <p:cNvPr id="3" name="Content Placeholder 2">
            <a:extLst>
              <a:ext uri="{FF2B5EF4-FFF2-40B4-BE49-F238E27FC236}">
                <a16:creationId xmlns:a16="http://schemas.microsoft.com/office/drawing/2014/main" id="{CE6BE6C2-C251-8600-CACA-957B5FDC9E47}"/>
              </a:ext>
            </a:extLst>
          </p:cNvPr>
          <p:cNvSpPr>
            <a:spLocks noGrp="1"/>
          </p:cNvSpPr>
          <p:nvPr>
            <p:ph idx="1"/>
          </p:nvPr>
        </p:nvSpPr>
        <p:spPr/>
        <p:txBody>
          <a:bodyPr/>
          <a:lstStyle/>
          <a:p>
            <a:r>
              <a:rPr lang="en-US" dirty="0"/>
              <a:t>Breathing</a:t>
            </a:r>
          </a:p>
          <a:p>
            <a:r>
              <a:rPr lang="en-US" dirty="0"/>
              <a:t>Water</a:t>
            </a:r>
          </a:p>
          <a:p>
            <a:r>
              <a:rPr lang="en-US" dirty="0"/>
              <a:t>Sensory input or elimination </a:t>
            </a:r>
          </a:p>
          <a:p>
            <a:r>
              <a:rPr lang="en-US" dirty="0"/>
              <a:t>grounding exercises- smells, tastes sights sounds touch</a:t>
            </a:r>
          </a:p>
          <a:p>
            <a:r>
              <a:rPr lang="en-US" dirty="0"/>
              <a:t>Trauma stored in body and emotion center of brain</a:t>
            </a:r>
          </a:p>
          <a:p>
            <a:r>
              <a:rPr lang="en-US" dirty="0"/>
              <a:t>Predictability, Safety, and Control</a:t>
            </a:r>
          </a:p>
          <a:p>
            <a:endParaRPr lang="en-US" dirty="0"/>
          </a:p>
        </p:txBody>
      </p:sp>
    </p:spTree>
    <p:extLst>
      <p:ext uri="{BB962C8B-B14F-4D97-AF65-F5344CB8AC3E}">
        <p14:creationId xmlns:p14="http://schemas.microsoft.com/office/powerpoint/2010/main" val="3294765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CC913-A861-EAF0-C1A6-BDAB3AFC31C4}"/>
              </a:ext>
            </a:extLst>
          </p:cNvPr>
          <p:cNvSpPr>
            <a:spLocks noGrp="1"/>
          </p:cNvSpPr>
          <p:nvPr>
            <p:ph type="title"/>
          </p:nvPr>
        </p:nvSpPr>
        <p:spPr/>
        <p:txBody>
          <a:bodyPr/>
          <a:lstStyle/>
          <a:p>
            <a:r>
              <a:rPr lang="en-US" dirty="0"/>
              <a:t>Trauma impacts the lower steps</a:t>
            </a:r>
          </a:p>
        </p:txBody>
      </p:sp>
      <p:sp>
        <p:nvSpPr>
          <p:cNvPr id="3" name="Content Placeholder 2">
            <a:extLst>
              <a:ext uri="{FF2B5EF4-FFF2-40B4-BE49-F238E27FC236}">
                <a16:creationId xmlns:a16="http://schemas.microsoft.com/office/drawing/2014/main" id="{D12A244B-345F-E7C0-C636-7A54624B6CA2}"/>
              </a:ext>
            </a:extLst>
          </p:cNvPr>
          <p:cNvSpPr>
            <a:spLocks noGrp="1"/>
          </p:cNvSpPr>
          <p:nvPr>
            <p:ph idx="1"/>
          </p:nvPr>
        </p:nvSpPr>
        <p:spPr/>
        <p:txBody>
          <a:bodyPr/>
          <a:lstStyle/>
          <a:p>
            <a:r>
              <a:rPr lang="en-US" dirty="0"/>
              <a:t>Top down approaches work with the 3</a:t>
            </a:r>
            <a:r>
              <a:rPr lang="en-US" baseline="30000" dirty="0"/>
              <a:t>rd</a:t>
            </a:r>
            <a:r>
              <a:rPr lang="en-US" dirty="0"/>
              <a:t> and sometimes 2</a:t>
            </a:r>
            <a:r>
              <a:rPr lang="en-US" baseline="30000" dirty="0"/>
              <a:t>nd</a:t>
            </a:r>
            <a:r>
              <a:rPr lang="en-US" dirty="0"/>
              <a:t> step</a:t>
            </a:r>
          </a:p>
          <a:p>
            <a:r>
              <a:rPr lang="en-US" dirty="0"/>
              <a:t>Bottom up approaches work with the 1</a:t>
            </a:r>
            <a:r>
              <a:rPr lang="en-US" baseline="30000" dirty="0"/>
              <a:t>st</a:t>
            </a:r>
            <a:r>
              <a:rPr lang="en-US" dirty="0"/>
              <a:t> and 2</a:t>
            </a:r>
            <a:r>
              <a:rPr lang="en-US" baseline="30000" dirty="0"/>
              <a:t>nd</a:t>
            </a:r>
            <a:r>
              <a:rPr lang="en-US" dirty="0"/>
              <a:t> step</a:t>
            </a:r>
          </a:p>
          <a:p>
            <a:r>
              <a:rPr lang="en-US" dirty="0"/>
              <a:t>Trauma is stored in our “emotion center” 2</a:t>
            </a:r>
            <a:r>
              <a:rPr lang="en-US" baseline="30000" dirty="0"/>
              <a:t>nd</a:t>
            </a:r>
            <a:r>
              <a:rPr lang="en-US" dirty="0"/>
              <a:t> and in our body 1</a:t>
            </a:r>
            <a:r>
              <a:rPr lang="en-US" baseline="30000" dirty="0"/>
              <a:t>st</a:t>
            </a:r>
            <a:r>
              <a:rPr lang="en-US" dirty="0"/>
              <a:t> step </a:t>
            </a:r>
          </a:p>
          <a:p>
            <a:r>
              <a:rPr lang="en-US" dirty="0"/>
              <a:t>When someone is experiencing acute trauma response with are going to utilize bottom up approaches that target 1</a:t>
            </a:r>
            <a:r>
              <a:rPr lang="en-US" baseline="30000" dirty="0"/>
              <a:t>st</a:t>
            </a:r>
            <a:r>
              <a:rPr lang="en-US" dirty="0"/>
              <a:t> and 2</a:t>
            </a:r>
            <a:r>
              <a:rPr lang="en-US" baseline="30000" dirty="0"/>
              <a:t>nd</a:t>
            </a:r>
            <a:r>
              <a:rPr lang="en-US" dirty="0"/>
              <a:t> step</a:t>
            </a:r>
          </a:p>
          <a:p>
            <a:r>
              <a:rPr lang="en-US" dirty="0"/>
              <a:t>Childhood traumas are what really impact 1</a:t>
            </a:r>
            <a:r>
              <a:rPr lang="en-US" baseline="30000" dirty="0"/>
              <a:t>st</a:t>
            </a:r>
            <a:r>
              <a:rPr lang="en-US" dirty="0"/>
              <a:t> and 2</a:t>
            </a:r>
            <a:r>
              <a:rPr lang="en-US" baseline="30000" dirty="0"/>
              <a:t>nd</a:t>
            </a:r>
            <a:r>
              <a:rPr lang="en-US" dirty="0"/>
              <a:t> step as brain is not fully developed.</a:t>
            </a:r>
          </a:p>
          <a:p>
            <a:endParaRPr lang="en-US" dirty="0"/>
          </a:p>
          <a:p>
            <a:endParaRPr lang="en-US" dirty="0"/>
          </a:p>
        </p:txBody>
      </p:sp>
    </p:spTree>
    <p:extLst>
      <p:ext uri="{BB962C8B-B14F-4D97-AF65-F5344CB8AC3E}">
        <p14:creationId xmlns:p14="http://schemas.microsoft.com/office/powerpoint/2010/main" val="2671930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A25FD-649D-8001-27FB-71980B783F8B}"/>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A4DD49DC-9B3F-93B7-C8F0-F551EDE04A49}"/>
              </a:ext>
            </a:extLst>
          </p:cNvPr>
          <p:cNvSpPr>
            <a:spLocks noGrp="1"/>
          </p:cNvSpPr>
          <p:nvPr>
            <p:ph idx="1"/>
          </p:nvPr>
        </p:nvSpPr>
        <p:spPr/>
        <p:txBody>
          <a:bodyPr>
            <a:normAutofit/>
          </a:bodyPr>
          <a:lstStyle/>
          <a:p>
            <a:r>
              <a:rPr lang="en-US" sz="2200" dirty="0"/>
              <a:t>Participants will gain a better understanding of the neurobiological effects of trauma on the brain</a:t>
            </a:r>
          </a:p>
          <a:p>
            <a:r>
              <a:rPr lang="en-US" sz="2200" dirty="0"/>
              <a:t>Participants will gain knowledge on ACE’s (Adverse Childhood Experiences) and how it impacts all areas of functioning throughout a persons life span (medical, social, psychological, and criminal justice) and puts individual’s at a greater risk for justice system involvement.</a:t>
            </a:r>
          </a:p>
          <a:p>
            <a:r>
              <a:rPr lang="en-US" sz="2200" dirty="0"/>
              <a:t>Participants will be able to identify common types of childhood trauma and adult trauma including symptoms of Post Traumatic Stress Disorder</a:t>
            </a:r>
          </a:p>
          <a:p>
            <a:r>
              <a:rPr lang="en-US" sz="2200" dirty="0"/>
              <a:t>Participants will be able to describe how law enforcement can interact with people in a trauma informed way.</a:t>
            </a:r>
          </a:p>
        </p:txBody>
      </p:sp>
    </p:spTree>
    <p:extLst>
      <p:ext uri="{BB962C8B-B14F-4D97-AF65-F5344CB8AC3E}">
        <p14:creationId xmlns:p14="http://schemas.microsoft.com/office/powerpoint/2010/main" val="1541560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D0726-8C33-783E-CCE4-6FD808618A34}"/>
              </a:ext>
            </a:extLst>
          </p:cNvPr>
          <p:cNvSpPr>
            <a:spLocks noGrp="1"/>
          </p:cNvSpPr>
          <p:nvPr>
            <p:ph type="title"/>
          </p:nvPr>
        </p:nvSpPr>
        <p:spPr/>
        <p:txBody>
          <a:bodyPr/>
          <a:lstStyle/>
          <a:p>
            <a:r>
              <a:rPr lang="en-US" dirty="0"/>
              <a:t>Increase bottom up interventions</a:t>
            </a:r>
          </a:p>
        </p:txBody>
      </p:sp>
      <p:sp>
        <p:nvSpPr>
          <p:cNvPr id="3" name="Content Placeholder 2">
            <a:extLst>
              <a:ext uri="{FF2B5EF4-FFF2-40B4-BE49-F238E27FC236}">
                <a16:creationId xmlns:a16="http://schemas.microsoft.com/office/drawing/2014/main" id="{2904CA5E-6C60-FF0F-37AC-6B619599127B}"/>
              </a:ext>
            </a:extLst>
          </p:cNvPr>
          <p:cNvSpPr>
            <a:spLocks noGrp="1"/>
          </p:cNvSpPr>
          <p:nvPr>
            <p:ph idx="1"/>
          </p:nvPr>
        </p:nvSpPr>
        <p:spPr/>
        <p:txBody>
          <a:bodyPr>
            <a:normAutofit/>
          </a:bodyPr>
          <a:lstStyle/>
          <a:p>
            <a:r>
              <a:rPr lang="en-US" dirty="0"/>
              <a:t>War heads (strong tasting)</a:t>
            </a:r>
          </a:p>
          <a:p>
            <a:r>
              <a:rPr lang="en-US" dirty="0"/>
              <a:t>Playdough</a:t>
            </a:r>
          </a:p>
          <a:p>
            <a:r>
              <a:rPr lang="en-US" dirty="0"/>
              <a:t>Muscle tension (wall sits, planks)</a:t>
            </a:r>
          </a:p>
          <a:p>
            <a:r>
              <a:rPr lang="en-US" dirty="0"/>
              <a:t>Smells (essential oils on cotton swab)</a:t>
            </a:r>
          </a:p>
        </p:txBody>
      </p:sp>
    </p:spTree>
    <p:extLst>
      <p:ext uri="{BB962C8B-B14F-4D97-AF65-F5344CB8AC3E}">
        <p14:creationId xmlns:p14="http://schemas.microsoft.com/office/powerpoint/2010/main" val="1626290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D448E-FFAA-1AF3-7BD0-BD3F9EB56480}"/>
              </a:ext>
            </a:extLst>
          </p:cNvPr>
          <p:cNvSpPr>
            <a:spLocks noGrp="1"/>
          </p:cNvSpPr>
          <p:nvPr>
            <p:ph type="title"/>
          </p:nvPr>
        </p:nvSpPr>
        <p:spPr/>
        <p:txBody>
          <a:bodyPr/>
          <a:lstStyle/>
          <a:p>
            <a:r>
              <a:rPr lang="en-US" dirty="0"/>
              <a:t>Decrease top down interventions</a:t>
            </a:r>
          </a:p>
        </p:txBody>
      </p:sp>
      <p:sp>
        <p:nvSpPr>
          <p:cNvPr id="3" name="Content Placeholder 2">
            <a:extLst>
              <a:ext uri="{FF2B5EF4-FFF2-40B4-BE49-F238E27FC236}">
                <a16:creationId xmlns:a16="http://schemas.microsoft.com/office/drawing/2014/main" id="{0C79E0D6-6C80-6877-812C-2AE0D17315A0}"/>
              </a:ext>
            </a:extLst>
          </p:cNvPr>
          <p:cNvSpPr>
            <a:spLocks noGrp="1"/>
          </p:cNvSpPr>
          <p:nvPr>
            <p:ph idx="1"/>
          </p:nvPr>
        </p:nvSpPr>
        <p:spPr/>
        <p:txBody>
          <a:bodyPr/>
          <a:lstStyle/>
          <a:p>
            <a:r>
              <a:rPr lang="en-US" dirty="0"/>
              <a:t>Limit talking</a:t>
            </a:r>
          </a:p>
          <a:p>
            <a:r>
              <a:rPr lang="en-US" dirty="0"/>
              <a:t>Increase silence</a:t>
            </a:r>
          </a:p>
          <a:p>
            <a:r>
              <a:rPr lang="en-US" dirty="0"/>
              <a:t>Short declarative sentences</a:t>
            </a:r>
          </a:p>
          <a:p>
            <a:r>
              <a:rPr lang="en-US" dirty="0"/>
              <a:t>Ask permission when ever you can</a:t>
            </a:r>
          </a:p>
          <a:p>
            <a:r>
              <a:rPr lang="en-US" dirty="0"/>
              <a:t>Explain what you are doing or going to do or what will happen next</a:t>
            </a:r>
          </a:p>
          <a:p>
            <a:endParaRPr lang="en-US" dirty="0"/>
          </a:p>
        </p:txBody>
      </p:sp>
    </p:spTree>
    <p:extLst>
      <p:ext uri="{BB962C8B-B14F-4D97-AF65-F5344CB8AC3E}">
        <p14:creationId xmlns:p14="http://schemas.microsoft.com/office/powerpoint/2010/main" val="1575655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5BE3E-74C1-EC8B-D85D-13F5959449B4}"/>
              </a:ext>
            </a:extLst>
          </p:cNvPr>
          <p:cNvSpPr>
            <a:spLocks noGrp="1"/>
          </p:cNvSpPr>
          <p:nvPr>
            <p:ph type="title"/>
          </p:nvPr>
        </p:nvSpPr>
        <p:spPr/>
        <p:txBody>
          <a:bodyPr/>
          <a:lstStyle/>
          <a:p>
            <a:r>
              <a:rPr lang="en-US" dirty="0"/>
              <a:t>Direct vs indirect messaging</a:t>
            </a:r>
          </a:p>
        </p:txBody>
      </p:sp>
      <p:sp>
        <p:nvSpPr>
          <p:cNvPr id="3" name="Content Placeholder 2">
            <a:extLst>
              <a:ext uri="{FF2B5EF4-FFF2-40B4-BE49-F238E27FC236}">
                <a16:creationId xmlns:a16="http://schemas.microsoft.com/office/drawing/2014/main" id="{4145F249-1763-C880-025B-D507AA588F6E}"/>
              </a:ext>
            </a:extLst>
          </p:cNvPr>
          <p:cNvSpPr>
            <a:spLocks noGrp="1"/>
          </p:cNvSpPr>
          <p:nvPr>
            <p:ph idx="1"/>
          </p:nvPr>
        </p:nvSpPr>
        <p:spPr/>
        <p:txBody>
          <a:bodyPr/>
          <a:lstStyle/>
          <a:p>
            <a:r>
              <a:rPr lang="en-US" dirty="0"/>
              <a:t>Direct verbal communication. Direct verbal messaging processes through frontal lobe</a:t>
            </a:r>
          </a:p>
          <a:p>
            <a:r>
              <a:rPr lang="en-US" dirty="0"/>
              <a:t>Indirect messaging is processed thought the emotional center and the brain stem. This is all the other types of communication, tone, body language, volume, facial expression </a:t>
            </a:r>
            <a:r>
              <a:rPr lang="en-US" dirty="0" err="1"/>
              <a:t>etc</a:t>
            </a:r>
            <a:endParaRPr lang="en-US" dirty="0"/>
          </a:p>
          <a:p>
            <a:r>
              <a:rPr lang="en-US" dirty="0"/>
              <a:t>When a person is experiencing a trauma response, they are operating primarily from their emotional center and brain stem.  </a:t>
            </a:r>
          </a:p>
        </p:txBody>
      </p:sp>
    </p:spTree>
    <p:extLst>
      <p:ext uri="{BB962C8B-B14F-4D97-AF65-F5344CB8AC3E}">
        <p14:creationId xmlns:p14="http://schemas.microsoft.com/office/powerpoint/2010/main" val="1032465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78979-3454-F062-46F3-79BBBE5E423B}"/>
              </a:ext>
            </a:extLst>
          </p:cNvPr>
          <p:cNvSpPr>
            <a:spLocks noGrp="1"/>
          </p:cNvSpPr>
          <p:nvPr>
            <p:ph type="title"/>
          </p:nvPr>
        </p:nvSpPr>
        <p:spPr/>
        <p:txBody>
          <a:bodyPr/>
          <a:lstStyle/>
          <a:p>
            <a:r>
              <a:rPr lang="en-US" b="1" dirty="0"/>
              <a:t>Reptilian Brain</a:t>
            </a:r>
          </a:p>
        </p:txBody>
      </p:sp>
      <p:sp>
        <p:nvSpPr>
          <p:cNvPr id="3" name="Content Placeholder 2">
            <a:extLst>
              <a:ext uri="{FF2B5EF4-FFF2-40B4-BE49-F238E27FC236}">
                <a16:creationId xmlns:a16="http://schemas.microsoft.com/office/drawing/2014/main" id="{474418A2-AFC6-CD42-CC89-1BA32FD0FACA}"/>
              </a:ext>
            </a:extLst>
          </p:cNvPr>
          <p:cNvSpPr>
            <a:spLocks noGrp="1"/>
          </p:cNvSpPr>
          <p:nvPr>
            <p:ph idx="1"/>
          </p:nvPr>
        </p:nvSpPr>
        <p:spPr/>
        <p:txBody>
          <a:bodyPr/>
          <a:lstStyle/>
          <a:p>
            <a:r>
              <a:rPr lang="en-US" dirty="0">
                <a:solidFill>
                  <a:srgbClr val="2C2D30"/>
                </a:solidFill>
                <a:latin typeface="Proxima Nova Regular"/>
              </a:rPr>
              <a:t>B</a:t>
            </a:r>
            <a:r>
              <a:rPr lang="en-US" b="0" i="0" dirty="0">
                <a:solidFill>
                  <a:srgbClr val="2C2D30"/>
                </a:solidFill>
                <a:effectLst/>
                <a:latin typeface="Proxima Nova Regular"/>
              </a:rPr>
              <a:t>rain stem and cerebellum. It operates on instinct and is responsible for the survival-related functions of the of the body.</a:t>
            </a:r>
          </a:p>
          <a:p>
            <a:r>
              <a:rPr lang="en-US" b="0" i="0" dirty="0">
                <a:solidFill>
                  <a:srgbClr val="2C2D30"/>
                </a:solidFill>
                <a:effectLst/>
                <a:latin typeface="Proxima Nova Regular"/>
              </a:rPr>
              <a:t>The reptilian brain is most closely associated with body processing. Instinctive trauma responses, such as fight, flight, freeze, or startle responses, and crying for help are all examples of reptilian brain functions. The reptilian brain also controls the autonomic responses that we experience as body sensations and basic life-sustaining processes, like digestion, heart rate, body temperature, and respiration.</a:t>
            </a:r>
            <a:endParaRPr lang="en-US" dirty="0"/>
          </a:p>
        </p:txBody>
      </p:sp>
    </p:spTree>
    <p:extLst>
      <p:ext uri="{BB962C8B-B14F-4D97-AF65-F5344CB8AC3E}">
        <p14:creationId xmlns:p14="http://schemas.microsoft.com/office/powerpoint/2010/main" val="2456020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33161-D101-C9F6-5A12-32465DA9DDB1}"/>
              </a:ext>
            </a:extLst>
          </p:cNvPr>
          <p:cNvSpPr>
            <a:spLocks noGrp="1"/>
          </p:cNvSpPr>
          <p:nvPr>
            <p:ph type="title"/>
          </p:nvPr>
        </p:nvSpPr>
        <p:spPr/>
        <p:txBody>
          <a:bodyPr/>
          <a:lstStyle/>
          <a:p>
            <a:r>
              <a:rPr lang="en-US" b="0" i="0" dirty="0">
                <a:solidFill>
                  <a:srgbClr val="2C2D30"/>
                </a:solidFill>
                <a:effectLst/>
                <a:latin typeface="Proxima Nova Semi Bold"/>
              </a:rPr>
              <a:t>The mammalian brain “emotional brain”</a:t>
            </a:r>
            <a:br>
              <a:rPr lang="en-US" b="0" i="0" dirty="0">
                <a:solidFill>
                  <a:srgbClr val="2C2D30"/>
                </a:solidFill>
                <a:effectLst/>
                <a:latin typeface="Proxima Nova Semi Bold"/>
              </a:rPr>
            </a:br>
            <a:endParaRPr lang="en-US" dirty="0"/>
          </a:p>
        </p:txBody>
      </p:sp>
      <p:sp>
        <p:nvSpPr>
          <p:cNvPr id="3" name="Content Placeholder 2">
            <a:extLst>
              <a:ext uri="{FF2B5EF4-FFF2-40B4-BE49-F238E27FC236}">
                <a16:creationId xmlns:a16="http://schemas.microsoft.com/office/drawing/2014/main" id="{C087C5D4-095D-620D-FEC9-2B33BDFC8DF8}"/>
              </a:ext>
            </a:extLst>
          </p:cNvPr>
          <p:cNvSpPr>
            <a:spLocks noGrp="1"/>
          </p:cNvSpPr>
          <p:nvPr>
            <p:ph idx="1"/>
          </p:nvPr>
        </p:nvSpPr>
        <p:spPr>
          <a:xfrm>
            <a:off x="838200" y="1825624"/>
            <a:ext cx="10515600" cy="5032375"/>
          </a:xfrm>
        </p:spPr>
        <p:txBody>
          <a:bodyPr>
            <a:normAutofit lnSpcReduction="10000"/>
          </a:bodyPr>
          <a:lstStyle/>
          <a:p>
            <a:r>
              <a:rPr lang="en-US" b="0" i="0" dirty="0">
                <a:solidFill>
                  <a:srgbClr val="2C2D30"/>
                </a:solidFill>
                <a:effectLst/>
                <a:latin typeface="Proxima Nova Regular"/>
              </a:rPr>
              <a:t>The mammalian brain includes the thalamus, amygdala, and hippocampus.</a:t>
            </a:r>
          </a:p>
          <a:p>
            <a:r>
              <a:rPr lang="en-US" dirty="0">
                <a:solidFill>
                  <a:srgbClr val="2C2D30"/>
                </a:solidFill>
                <a:latin typeface="Proxima Nova Regular"/>
              </a:rPr>
              <a:t>This is</a:t>
            </a:r>
            <a:r>
              <a:rPr lang="en-US" b="0" i="0" dirty="0">
                <a:solidFill>
                  <a:srgbClr val="2C2D30"/>
                </a:solidFill>
                <a:effectLst/>
                <a:latin typeface="Proxima Nova Regular"/>
              </a:rPr>
              <a:t> the emotional or limbic brain, is responsible for our emotional and relational experiences.</a:t>
            </a:r>
          </a:p>
          <a:p>
            <a:r>
              <a:rPr lang="en-US" b="0" i="0" dirty="0">
                <a:solidFill>
                  <a:srgbClr val="2C2D30"/>
                </a:solidFill>
                <a:effectLst/>
                <a:latin typeface="Proxima Nova Regular"/>
              </a:rPr>
              <a:t>Emotions lend another dimension to our experience by letting us know of our likes and dislikes</a:t>
            </a:r>
            <a:endParaRPr lang="en-US" dirty="0">
              <a:solidFill>
                <a:srgbClr val="2C2D30"/>
              </a:solidFill>
              <a:latin typeface="Proxima Nova Regular"/>
            </a:endParaRPr>
          </a:p>
          <a:p>
            <a:r>
              <a:rPr lang="en-US" b="0" i="0" dirty="0">
                <a:solidFill>
                  <a:srgbClr val="2C2D30"/>
                </a:solidFill>
                <a:effectLst/>
                <a:latin typeface="Proxima Nova Regular"/>
              </a:rPr>
              <a:t>relationships, it’s responsible for us feeling drawn towards or away from things and for holding emotional memories of our experiences.</a:t>
            </a:r>
          </a:p>
          <a:p>
            <a:r>
              <a:rPr lang="en-US" b="0" i="0" dirty="0">
                <a:solidFill>
                  <a:srgbClr val="2C2D30"/>
                </a:solidFill>
                <a:effectLst/>
                <a:latin typeface="Proxima Nova Regular"/>
              </a:rPr>
              <a:t>These experiences of shared pleasure or pain are also encoded as nonverbal memories of </a:t>
            </a:r>
            <a:r>
              <a:rPr lang="en-US" b="0" i="0" u="sng" strike="noStrike" dirty="0">
                <a:effectLst/>
                <a:latin typeface="Proxima Nova Regular"/>
                <a:hlinkClick r:id="rId2" tooltip="Psychology Today looks at attachment">
                  <a:extLst>
                    <a:ext uri="{A12FA001-AC4F-418D-AE19-62706E023703}">
                      <ahyp:hlinkClr xmlns:ahyp="http://schemas.microsoft.com/office/drawing/2018/hyperlinkcolor" val="tx"/>
                    </a:ext>
                  </a:extLst>
                </a:hlinkClick>
              </a:rPr>
              <a:t>attachment</a:t>
            </a:r>
            <a:r>
              <a:rPr lang="en-US" b="0" i="0" dirty="0">
                <a:solidFill>
                  <a:srgbClr val="2C2D30"/>
                </a:solidFill>
                <a:effectLst/>
                <a:latin typeface="Proxima Nova Regular"/>
              </a:rPr>
              <a:t> experiences, laying down templates for expectations of future relationships.</a:t>
            </a:r>
            <a:endParaRPr lang="en-US" dirty="0"/>
          </a:p>
        </p:txBody>
      </p:sp>
    </p:spTree>
    <p:extLst>
      <p:ext uri="{BB962C8B-B14F-4D97-AF65-F5344CB8AC3E}">
        <p14:creationId xmlns:p14="http://schemas.microsoft.com/office/powerpoint/2010/main" val="3351652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A1FD3-D4DA-000A-B9FE-2B4C488426B5}"/>
              </a:ext>
            </a:extLst>
          </p:cNvPr>
          <p:cNvSpPr>
            <a:spLocks noGrp="1"/>
          </p:cNvSpPr>
          <p:nvPr>
            <p:ph type="title"/>
          </p:nvPr>
        </p:nvSpPr>
        <p:spPr/>
        <p:txBody>
          <a:bodyPr/>
          <a:lstStyle/>
          <a:p>
            <a:r>
              <a:rPr lang="en-US" b="0" i="0" dirty="0">
                <a:solidFill>
                  <a:srgbClr val="2C2D30"/>
                </a:solidFill>
                <a:effectLst/>
                <a:latin typeface="Proxima Nova Semi Bold"/>
              </a:rPr>
              <a:t>The neocortex</a:t>
            </a:r>
            <a:br>
              <a:rPr lang="en-US" b="0" i="0" dirty="0">
                <a:solidFill>
                  <a:srgbClr val="2C2D30"/>
                </a:solidFill>
                <a:effectLst/>
                <a:latin typeface="Proxima Nova Semi Bold"/>
              </a:rPr>
            </a:br>
            <a:endParaRPr lang="en-US" dirty="0"/>
          </a:p>
        </p:txBody>
      </p:sp>
      <p:sp>
        <p:nvSpPr>
          <p:cNvPr id="3" name="Content Placeholder 2">
            <a:extLst>
              <a:ext uri="{FF2B5EF4-FFF2-40B4-BE49-F238E27FC236}">
                <a16:creationId xmlns:a16="http://schemas.microsoft.com/office/drawing/2014/main" id="{F8F16BA8-2C46-A6AB-3546-816D6D7B9084}"/>
              </a:ext>
            </a:extLst>
          </p:cNvPr>
          <p:cNvSpPr>
            <a:spLocks noGrp="1"/>
          </p:cNvSpPr>
          <p:nvPr>
            <p:ph idx="1"/>
          </p:nvPr>
        </p:nvSpPr>
        <p:spPr/>
        <p:txBody>
          <a:bodyPr>
            <a:normAutofit/>
          </a:bodyPr>
          <a:lstStyle/>
          <a:p>
            <a:r>
              <a:rPr lang="en-US" sz="2400" dirty="0">
                <a:latin typeface="Proxima Nova Regular"/>
              </a:rPr>
              <a:t>T</a:t>
            </a:r>
            <a:r>
              <a:rPr lang="en-US" sz="2400" b="0" i="0" dirty="0">
                <a:effectLst/>
                <a:latin typeface="Proxima Nova Regular"/>
              </a:rPr>
              <a:t>he cerebral cortex, the frontal cortex, is the front structure of our brain and is split across the left and right hemispheres.</a:t>
            </a:r>
          </a:p>
          <a:p>
            <a:r>
              <a:rPr lang="en-US" sz="2400" b="0" i="0" dirty="0">
                <a:effectLst/>
                <a:latin typeface="Proxima Nova Regular"/>
              </a:rPr>
              <a:t>The right hemisphere is associated with </a:t>
            </a:r>
            <a:r>
              <a:rPr lang="en-US" sz="2400" b="0" i="0" u="none" strike="noStrike" dirty="0">
                <a:effectLst/>
                <a:latin typeface="Proxima Nova Regular"/>
                <a:hlinkClick r:id="rId2" tooltip="Psychology Today looks at creativity">
                  <a:extLst>
                    <a:ext uri="{A12FA001-AC4F-418D-AE19-62706E023703}">
                      <ahyp:hlinkClr xmlns:ahyp="http://schemas.microsoft.com/office/drawing/2018/hyperlinkcolor" val="tx"/>
                    </a:ext>
                  </a:extLst>
                </a:hlinkClick>
              </a:rPr>
              <a:t>creativity</a:t>
            </a:r>
            <a:r>
              <a:rPr lang="en-US" sz="2400" b="0" i="0" dirty="0">
                <a:effectLst/>
                <a:latin typeface="Proxima Nova Regular"/>
              </a:rPr>
              <a:t> and </a:t>
            </a:r>
            <a:r>
              <a:rPr lang="en-US" sz="2400" b="0" i="0" u="none" strike="noStrike" dirty="0">
                <a:effectLst/>
                <a:latin typeface="Proxima Nova Regular"/>
                <a:hlinkClick r:id="rId3" tooltip="Psychology Today looks at intuition">
                  <a:extLst>
                    <a:ext uri="{A12FA001-AC4F-418D-AE19-62706E023703}">
                      <ahyp:hlinkClr xmlns:ahyp="http://schemas.microsoft.com/office/drawing/2018/hyperlinkcolor" val="tx"/>
                    </a:ext>
                  </a:extLst>
                </a:hlinkClick>
              </a:rPr>
              <a:t>intuition</a:t>
            </a:r>
            <a:r>
              <a:rPr lang="en-US" sz="2400" b="0" i="0" dirty="0">
                <a:effectLst/>
                <a:latin typeface="Proxima Nova Regular"/>
              </a:rPr>
              <a:t>. It processes information in a more symbolic, implicit, and nonlinear fashion.</a:t>
            </a:r>
          </a:p>
          <a:p>
            <a:r>
              <a:rPr lang="en-US" sz="2400" b="0" i="0" dirty="0">
                <a:effectLst/>
                <a:latin typeface="Proxima Nova Regular"/>
              </a:rPr>
              <a:t>The left hemisphere, the more rational side, matures and develops through early adulthood. It contains most of our language abilities. This hemisphere of the brain processes information in an explicit, logical, analytical, and linear fashion.</a:t>
            </a:r>
          </a:p>
          <a:p>
            <a:r>
              <a:rPr lang="en-US" sz="2400" i="0" dirty="0">
                <a:effectLst/>
                <a:latin typeface="Proxima Nova Regular"/>
              </a:rPr>
              <a:t>It’s important for our functioning in a health lifestyle, that everything is integrated and linked</a:t>
            </a:r>
            <a:r>
              <a:rPr lang="en-US" sz="2400" b="0" i="0" dirty="0">
                <a:effectLst/>
                <a:latin typeface="Proxima Nova Regular"/>
              </a:rPr>
              <a:t>.</a:t>
            </a:r>
          </a:p>
          <a:p>
            <a:r>
              <a:rPr lang="en-US" sz="2400" b="1" dirty="0">
                <a:solidFill>
                  <a:srgbClr val="2C2D30"/>
                </a:solidFill>
                <a:latin typeface="Proxima Nova Regular"/>
              </a:rPr>
              <a:t>This part of the brain is not fully developed until around age 25</a:t>
            </a:r>
          </a:p>
        </p:txBody>
      </p:sp>
    </p:spTree>
    <p:extLst>
      <p:ext uri="{BB962C8B-B14F-4D97-AF65-F5344CB8AC3E}">
        <p14:creationId xmlns:p14="http://schemas.microsoft.com/office/powerpoint/2010/main" val="3166389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EC43B-186D-506B-B6DA-78321AD05987}"/>
              </a:ext>
            </a:extLst>
          </p:cNvPr>
          <p:cNvSpPr>
            <a:spLocks noGrp="1"/>
          </p:cNvSpPr>
          <p:nvPr>
            <p:ph type="title"/>
          </p:nvPr>
        </p:nvSpPr>
        <p:spPr/>
        <p:txBody>
          <a:bodyPr/>
          <a:lstStyle/>
          <a:p>
            <a:r>
              <a:rPr lang="en-US" dirty="0"/>
              <a:t>How the brain reacts to repeated trauma</a:t>
            </a:r>
          </a:p>
        </p:txBody>
      </p:sp>
      <p:sp>
        <p:nvSpPr>
          <p:cNvPr id="3" name="Content Placeholder 2">
            <a:extLst>
              <a:ext uri="{FF2B5EF4-FFF2-40B4-BE49-F238E27FC236}">
                <a16:creationId xmlns:a16="http://schemas.microsoft.com/office/drawing/2014/main" id="{8000A0B0-C0BF-7B5C-33AF-759A924980C6}"/>
              </a:ext>
            </a:extLst>
          </p:cNvPr>
          <p:cNvSpPr>
            <a:spLocks noGrp="1"/>
          </p:cNvSpPr>
          <p:nvPr>
            <p:ph idx="1"/>
          </p:nvPr>
        </p:nvSpPr>
        <p:spPr/>
        <p:txBody>
          <a:bodyPr/>
          <a:lstStyle/>
          <a:p>
            <a:r>
              <a:rPr lang="en-US" b="0" i="0" dirty="0">
                <a:solidFill>
                  <a:srgbClr val="2C2D30"/>
                </a:solidFill>
                <a:effectLst/>
                <a:latin typeface="Proxima Nova Regular"/>
              </a:rPr>
              <a:t>The development and functioning of the three parts of the brain rely heavily on our childhood experiences. This includes early attachment figures, conditions in our environment, and traumas.</a:t>
            </a:r>
          </a:p>
          <a:p>
            <a:r>
              <a:rPr lang="en-US" b="0" i="0" dirty="0">
                <a:solidFill>
                  <a:srgbClr val="2C2D30"/>
                </a:solidFill>
                <a:effectLst/>
                <a:latin typeface="Proxima Nova Regular"/>
              </a:rPr>
              <a:t>If we have ongoing or repeated threats in life, our brains become hypersensitive to cues that remind us of those traumatic experiences.</a:t>
            </a:r>
            <a:endParaRPr lang="en-US" dirty="0">
              <a:solidFill>
                <a:srgbClr val="2C2D30"/>
              </a:solidFill>
              <a:latin typeface="Proxima Nova Regular"/>
            </a:endParaRPr>
          </a:p>
          <a:p>
            <a:r>
              <a:rPr lang="en-US" b="0" i="0" dirty="0">
                <a:solidFill>
                  <a:srgbClr val="2C2D30"/>
                </a:solidFill>
                <a:effectLst/>
                <a:latin typeface="Proxima Nova Regular"/>
              </a:rPr>
              <a:t> We can then have intense emotional reactions to cues, and our reptilian brain will </a:t>
            </a:r>
            <a:r>
              <a:rPr lang="en-US" dirty="0">
                <a:solidFill>
                  <a:srgbClr val="2C2D30"/>
                </a:solidFill>
                <a:latin typeface="Proxima Nova Regular"/>
              </a:rPr>
              <a:t>then automatically </a:t>
            </a:r>
            <a:r>
              <a:rPr lang="en-US" b="0" i="0" dirty="0">
                <a:solidFill>
                  <a:srgbClr val="2C2D30"/>
                </a:solidFill>
                <a:effectLst/>
                <a:latin typeface="Proxima Nova Regular"/>
              </a:rPr>
              <a:t>activate our survival</a:t>
            </a:r>
            <a:r>
              <a:rPr lang="en-US" dirty="0">
                <a:solidFill>
                  <a:srgbClr val="2C2D30"/>
                </a:solidFill>
                <a:latin typeface="Proxima Nova Regular"/>
              </a:rPr>
              <a:t>/trauma response system</a:t>
            </a:r>
            <a:endParaRPr lang="en-US" dirty="0"/>
          </a:p>
        </p:txBody>
      </p:sp>
    </p:spTree>
    <p:extLst>
      <p:ext uri="{BB962C8B-B14F-4D97-AF65-F5344CB8AC3E}">
        <p14:creationId xmlns:p14="http://schemas.microsoft.com/office/powerpoint/2010/main" val="1156338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168C2-0558-ED2B-AB59-78867EF1BE55}"/>
              </a:ext>
            </a:extLst>
          </p:cNvPr>
          <p:cNvSpPr>
            <a:spLocks noGrp="1"/>
          </p:cNvSpPr>
          <p:nvPr>
            <p:ph type="title"/>
          </p:nvPr>
        </p:nvSpPr>
        <p:spPr/>
        <p:txBody>
          <a:bodyPr/>
          <a:lstStyle/>
          <a:p>
            <a:r>
              <a:rPr lang="en-US" dirty="0"/>
              <a:t>How the brain responds to trauma</a:t>
            </a:r>
          </a:p>
        </p:txBody>
      </p:sp>
      <p:sp>
        <p:nvSpPr>
          <p:cNvPr id="3" name="Content Placeholder 2">
            <a:extLst>
              <a:ext uri="{FF2B5EF4-FFF2-40B4-BE49-F238E27FC236}">
                <a16:creationId xmlns:a16="http://schemas.microsoft.com/office/drawing/2014/main" id="{6DE7F5D2-D2FF-FA2A-1CE4-D44AAE0833DC}"/>
              </a:ext>
            </a:extLst>
          </p:cNvPr>
          <p:cNvSpPr>
            <a:spLocks noGrp="1"/>
          </p:cNvSpPr>
          <p:nvPr>
            <p:ph idx="1"/>
          </p:nvPr>
        </p:nvSpPr>
        <p:spPr/>
        <p:txBody>
          <a:bodyPr>
            <a:normAutofit fontScale="92500" lnSpcReduction="10000"/>
          </a:bodyPr>
          <a:lstStyle/>
          <a:p>
            <a:pPr algn="l"/>
            <a:r>
              <a:rPr lang="en-US" b="0" i="0" dirty="0">
                <a:effectLst/>
                <a:latin typeface="Proxima Nova Bold"/>
              </a:rPr>
              <a:t>1st Stair:</a:t>
            </a:r>
            <a:r>
              <a:rPr lang="en-US" b="0" i="0" dirty="0">
                <a:effectLst/>
                <a:latin typeface="Proxima Nova Regular"/>
              </a:rPr>
              <a:t> The brainstem (the “reptilian” brain) is the oldest part of your brain. It’s responsible for most of your automatic functions, such as your heart rate, body temperature, and blood pressure. In addition, your brainstem coordinates movement, controls arousal, and processes sensory information. </a:t>
            </a:r>
          </a:p>
          <a:p>
            <a:pPr algn="l"/>
            <a:r>
              <a:rPr lang="en-US" b="0" i="0" dirty="0">
                <a:effectLst/>
                <a:latin typeface="Proxima Nova Bold"/>
              </a:rPr>
              <a:t>2nd Stair:</a:t>
            </a:r>
            <a:r>
              <a:rPr lang="en-US" b="0" i="0" dirty="0">
                <a:effectLst/>
                <a:latin typeface="Proxima Nova Regular"/>
              </a:rPr>
              <a:t> The limbic system (the “emotional brain”) is known for its link to emotional experiences and regulation. It’s also responsible for </a:t>
            </a:r>
            <a:r>
              <a:rPr lang="en-US" b="0" i="0" strike="noStrike" dirty="0">
                <a:effectLst/>
                <a:latin typeface="inherit"/>
                <a:hlinkClick r:id="rId2" tooltip="Psychology Today looks at motivation">
                  <a:extLst>
                    <a:ext uri="{A12FA001-AC4F-418D-AE19-62706E023703}">
                      <ahyp:hlinkClr xmlns:ahyp="http://schemas.microsoft.com/office/drawing/2018/hyperlinkcolor" val="tx"/>
                    </a:ext>
                  </a:extLst>
                </a:hlinkClick>
              </a:rPr>
              <a:t>motivation</a:t>
            </a:r>
            <a:r>
              <a:rPr lang="en-US" b="0" i="0" dirty="0">
                <a:effectLst/>
                <a:latin typeface="Proxima Nova Regular"/>
              </a:rPr>
              <a:t> and storing explicit memories. This your limbic system.</a:t>
            </a:r>
          </a:p>
          <a:p>
            <a:pPr algn="l"/>
            <a:r>
              <a:rPr lang="en-US" b="0" i="0" dirty="0">
                <a:effectLst/>
                <a:latin typeface="Proxima Nova Bold"/>
              </a:rPr>
              <a:t>3rd Stair:</a:t>
            </a:r>
            <a:r>
              <a:rPr lang="en-US" b="0" i="0" dirty="0">
                <a:effectLst/>
                <a:latin typeface="Proxima Nova Regular"/>
              </a:rPr>
              <a:t> The cortex is the youngest part of your brain and often perceived as the smartest. It’s responsible for </a:t>
            </a:r>
            <a:r>
              <a:rPr lang="en-US" b="0" i="0" strike="noStrike" dirty="0">
                <a:effectLst/>
                <a:latin typeface="inherit"/>
                <a:hlinkClick r:id="rId3" tooltip="Psychology Today looks at attention">
                  <a:extLst>
                    <a:ext uri="{A12FA001-AC4F-418D-AE19-62706E023703}">
                      <ahyp:hlinkClr xmlns:ahyp="http://schemas.microsoft.com/office/drawing/2018/hyperlinkcolor" val="tx"/>
                    </a:ext>
                  </a:extLst>
                </a:hlinkClick>
              </a:rPr>
              <a:t>attention</a:t>
            </a:r>
            <a:r>
              <a:rPr lang="en-US" b="0" i="0" dirty="0">
                <a:effectLst/>
                <a:latin typeface="Proxima Nova Regular"/>
              </a:rPr>
              <a:t>, perception, awareness, thought, </a:t>
            </a:r>
            <a:r>
              <a:rPr lang="en-US" b="0" i="0" strike="noStrike" dirty="0">
                <a:effectLst/>
                <a:latin typeface="inherit"/>
                <a:hlinkClick r:id="rId4" tooltip="Psychology Today looks at memory">
                  <a:extLst>
                    <a:ext uri="{A12FA001-AC4F-418D-AE19-62706E023703}">
                      <ahyp:hlinkClr xmlns:ahyp="http://schemas.microsoft.com/office/drawing/2018/hyperlinkcolor" val="tx"/>
                    </a:ext>
                  </a:extLst>
                </a:hlinkClick>
              </a:rPr>
              <a:t>memory</a:t>
            </a:r>
            <a:r>
              <a:rPr lang="en-US" b="0" i="0" dirty="0">
                <a:effectLst/>
                <a:latin typeface="Proxima Nova Regular"/>
              </a:rPr>
              <a:t>, language, judgment, and consciousness. This is your cortex.</a:t>
            </a:r>
          </a:p>
          <a:p>
            <a:pPr algn="l"/>
            <a:endParaRPr lang="en-US" dirty="0">
              <a:latin typeface="Proxima Nova Regular"/>
            </a:endParaRPr>
          </a:p>
          <a:p>
            <a:pPr algn="l"/>
            <a:endParaRPr lang="en-US" b="0" i="0" dirty="0">
              <a:effectLst/>
              <a:latin typeface="Proxima Nova Regular"/>
            </a:endParaRPr>
          </a:p>
          <a:p>
            <a:endParaRPr lang="en-US" dirty="0"/>
          </a:p>
        </p:txBody>
      </p:sp>
    </p:spTree>
    <p:extLst>
      <p:ext uri="{BB962C8B-B14F-4D97-AF65-F5344CB8AC3E}">
        <p14:creationId xmlns:p14="http://schemas.microsoft.com/office/powerpoint/2010/main" val="2807559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03BA5-522E-42FB-0644-62CB4CF0D9C5}"/>
              </a:ext>
            </a:extLst>
          </p:cNvPr>
          <p:cNvSpPr>
            <a:spLocks noGrp="1"/>
          </p:cNvSpPr>
          <p:nvPr>
            <p:ph type="title"/>
          </p:nvPr>
        </p:nvSpPr>
        <p:spPr/>
        <p:txBody>
          <a:bodyPr/>
          <a:lstStyle/>
          <a:p>
            <a:r>
              <a:rPr lang="en-US" dirty="0"/>
              <a:t>What are Trauma Responses</a:t>
            </a:r>
          </a:p>
        </p:txBody>
      </p:sp>
      <p:sp>
        <p:nvSpPr>
          <p:cNvPr id="3" name="Content Placeholder 2">
            <a:extLst>
              <a:ext uri="{FF2B5EF4-FFF2-40B4-BE49-F238E27FC236}">
                <a16:creationId xmlns:a16="http://schemas.microsoft.com/office/drawing/2014/main" id="{CC5C3079-6D11-F36D-3FC4-E65BF7EFECE7}"/>
              </a:ext>
            </a:extLst>
          </p:cNvPr>
          <p:cNvSpPr>
            <a:spLocks noGrp="1"/>
          </p:cNvSpPr>
          <p:nvPr>
            <p:ph idx="1"/>
          </p:nvPr>
        </p:nvSpPr>
        <p:spPr/>
        <p:txBody>
          <a:bodyPr>
            <a:normAutofit lnSpcReduction="10000"/>
          </a:bodyPr>
          <a:lstStyle/>
          <a:p>
            <a:pPr marL="0" indent="0" rtl="0">
              <a:spcBef>
                <a:spcPts val="0"/>
              </a:spcBef>
              <a:spcAft>
                <a:spcPts val="1600"/>
              </a:spcAft>
              <a:buNone/>
            </a:pPr>
            <a:r>
              <a:rPr lang="en-US" b="0" i="0" u="none" strike="noStrike" dirty="0">
                <a:solidFill>
                  <a:srgbClr val="616161"/>
                </a:solidFill>
                <a:effectLst/>
                <a:latin typeface="Arial" panose="020B0604020202020204" pitchFamily="34" charset="0"/>
              </a:rPr>
              <a:t>Involuntary responses, reactions or behaviors, that one may engage in during times of high and or chronic/toxic stress. These involuntary responses can be from “real” or perceived threats. </a:t>
            </a:r>
            <a:endParaRPr lang="en-US" b="0" dirty="0">
              <a:effectLst/>
            </a:endParaRPr>
          </a:p>
          <a:p>
            <a:pPr rtl="0">
              <a:spcBef>
                <a:spcPts val="0"/>
              </a:spcBef>
              <a:spcAft>
                <a:spcPts val="1600"/>
              </a:spcAft>
            </a:pPr>
            <a:r>
              <a:rPr lang="en-US" b="0" i="0" u="none" strike="noStrike" dirty="0">
                <a:solidFill>
                  <a:srgbClr val="616161"/>
                </a:solidFill>
                <a:effectLst/>
                <a:latin typeface="Arial" panose="020B0604020202020204" pitchFamily="34" charset="0"/>
              </a:rPr>
              <a:t>Fight - anger</a:t>
            </a:r>
            <a:endParaRPr lang="en-US" b="0" dirty="0">
              <a:effectLst/>
            </a:endParaRPr>
          </a:p>
          <a:p>
            <a:pPr rtl="0">
              <a:spcBef>
                <a:spcPts val="0"/>
              </a:spcBef>
              <a:spcAft>
                <a:spcPts val="1600"/>
              </a:spcAft>
            </a:pPr>
            <a:r>
              <a:rPr lang="en-US" b="0" i="0" u="none" strike="noStrike" dirty="0">
                <a:solidFill>
                  <a:srgbClr val="616161"/>
                </a:solidFill>
                <a:effectLst/>
                <a:latin typeface="Arial" panose="020B0604020202020204" pitchFamily="34" charset="0"/>
              </a:rPr>
              <a:t>Flight - avoidance</a:t>
            </a:r>
            <a:endParaRPr lang="en-US" b="0" dirty="0">
              <a:effectLst/>
            </a:endParaRPr>
          </a:p>
          <a:p>
            <a:pPr rtl="0">
              <a:spcBef>
                <a:spcPts val="0"/>
              </a:spcBef>
              <a:spcAft>
                <a:spcPts val="1600"/>
              </a:spcAft>
            </a:pPr>
            <a:r>
              <a:rPr lang="en-US" b="0" i="0" u="none" strike="noStrike" dirty="0">
                <a:solidFill>
                  <a:srgbClr val="616161"/>
                </a:solidFill>
                <a:effectLst/>
                <a:latin typeface="Arial" panose="020B0604020202020204" pitchFamily="34" charset="0"/>
              </a:rPr>
              <a:t>Freeze - numbness</a:t>
            </a:r>
            <a:endParaRPr lang="en-US" b="0" dirty="0">
              <a:effectLst/>
            </a:endParaRPr>
          </a:p>
          <a:p>
            <a:pPr rtl="0">
              <a:spcBef>
                <a:spcPts val="0"/>
              </a:spcBef>
              <a:spcAft>
                <a:spcPts val="1600"/>
              </a:spcAft>
            </a:pPr>
            <a:r>
              <a:rPr lang="en-US" b="0" i="0" u="none" strike="noStrike" dirty="0">
                <a:solidFill>
                  <a:srgbClr val="616161"/>
                </a:solidFill>
                <a:effectLst/>
                <a:latin typeface="Arial" panose="020B0604020202020204" pitchFamily="34" charset="0"/>
              </a:rPr>
              <a:t>Appease - trying to “fix” </a:t>
            </a:r>
            <a:endParaRPr lang="en-US" b="0" dirty="0">
              <a:effectLst/>
            </a:endParaRPr>
          </a:p>
          <a:p>
            <a:pPr marL="0" indent="0">
              <a:buNone/>
            </a:pPr>
            <a:br>
              <a:rPr lang="en-US" dirty="0"/>
            </a:br>
            <a:endParaRPr lang="en-US" dirty="0"/>
          </a:p>
        </p:txBody>
      </p:sp>
    </p:spTree>
    <p:extLst>
      <p:ext uri="{BB962C8B-B14F-4D97-AF65-F5344CB8AC3E}">
        <p14:creationId xmlns:p14="http://schemas.microsoft.com/office/powerpoint/2010/main" val="1823455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FE796-2BCD-9390-F7FA-9DC9CF4761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0D61DE4-2461-5E09-A481-DE2FA5D68130}"/>
              </a:ext>
            </a:extLst>
          </p:cNvPr>
          <p:cNvSpPr>
            <a:spLocks noGrp="1"/>
          </p:cNvSpPr>
          <p:nvPr>
            <p:ph idx="1"/>
          </p:nvPr>
        </p:nvSpPr>
        <p:spPr/>
        <p:txBody>
          <a:bodyPr/>
          <a:lstStyle/>
          <a:p>
            <a:r>
              <a:rPr lang="en-US" dirty="0">
                <a:hlinkClick r:id="rId2"/>
              </a:rPr>
              <a:t>https://youtu.be/95ovIJ3dsNk?si=-5UnaWhcr4zAzS7Y</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27721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10126</TotalTime>
  <Words>1343</Words>
  <Application>Microsoft Office PowerPoint</Application>
  <PresentationFormat>Widescreen</PresentationFormat>
  <Paragraphs>105</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Calibri Light</vt:lpstr>
      <vt:lpstr>inherit</vt:lpstr>
      <vt:lpstr>Proxima Nova Bold</vt:lpstr>
      <vt:lpstr>Proxima Nova Regular</vt:lpstr>
      <vt:lpstr>Proxima Nova Semi Bold</vt:lpstr>
      <vt:lpstr>Office Theme</vt:lpstr>
      <vt:lpstr>Trauma and Children</vt:lpstr>
      <vt:lpstr>Learning Objectives</vt:lpstr>
      <vt:lpstr>Reptilian Brain</vt:lpstr>
      <vt:lpstr>The mammalian brain “emotional brain” </vt:lpstr>
      <vt:lpstr>The neocortex </vt:lpstr>
      <vt:lpstr>How the brain reacts to repeated trauma</vt:lpstr>
      <vt:lpstr>How the brain responds to trauma</vt:lpstr>
      <vt:lpstr>What are Trauma Responses</vt:lpstr>
      <vt:lpstr>PowerPoint Presentation</vt:lpstr>
      <vt:lpstr>What are some examples of possible childhood trauma </vt:lpstr>
      <vt:lpstr>What is Traumatic isn’t always Dramatic </vt:lpstr>
      <vt:lpstr>Adverse Childhood Experiences (ACES) Questionnaire  </vt:lpstr>
      <vt:lpstr>Adverse Childhood Experiences (ACES) Questionnaire  CONT</vt:lpstr>
      <vt:lpstr>Adverse Childhood Experiences (ACES) Questionnaire  CONT</vt:lpstr>
      <vt:lpstr>Childhood trauma vs Adult trauma</vt:lpstr>
      <vt:lpstr>Top Down Bottom up  </vt:lpstr>
      <vt:lpstr>Top down bottom up </vt:lpstr>
      <vt:lpstr>Bottom up approaches </vt:lpstr>
      <vt:lpstr>Trauma impacts the lower steps</vt:lpstr>
      <vt:lpstr>Increase bottom up interventions</vt:lpstr>
      <vt:lpstr>Decrease top down interventions</vt:lpstr>
      <vt:lpstr>Direct vs indirect messaging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and Children</dc:title>
  <dc:creator>SHPD CIT</dc:creator>
  <cp:lastModifiedBy>SHPD CIT</cp:lastModifiedBy>
  <cp:revision>1</cp:revision>
  <dcterms:created xsi:type="dcterms:W3CDTF">2023-11-07T12:41:07Z</dcterms:created>
  <dcterms:modified xsi:type="dcterms:W3CDTF">2023-11-14T13:27:20Z</dcterms:modified>
</cp:coreProperties>
</file>