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4" r:id="rId9"/>
    <p:sldId id="262" r:id="rId10"/>
    <p:sldId id="263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319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318" r:id="rId38"/>
    <p:sldId id="298" r:id="rId39"/>
    <p:sldId id="314" r:id="rId40"/>
    <p:sldId id="315" r:id="rId41"/>
    <p:sldId id="316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7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2F02F-C693-4556-9BA4-EE6325C27EA7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573C4-6EB6-4195-8A40-9D5AC4A7D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NAMI </a:t>
            </a:r>
            <a:r>
              <a:rPr lang="en-US" b="1" i="1" dirty="0" err="1" smtClean="0"/>
              <a:t>Infographic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573C4-6EB6-4195-8A40-9D5AC4A7DF9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Psychosis may also occur with Major Depression and Bipolar Disorder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Char char="o"/>
            </a:pPr>
            <a:r>
              <a:rPr lang="en-US" smtClean="0">
                <a:latin typeface="Arial" pitchFamily="34" charset="0"/>
                <a:cs typeface="Arial" pitchFamily="34" charset="0"/>
              </a:rPr>
              <a:t>Approximately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2.4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million</a:t>
            </a:r>
            <a:r>
              <a:rPr lang="en-US" smtClean="0">
                <a:latin typeface="Arial" pitchFamily="34" charset="0"/>
                <a:cs typeface="Arial" pitchFamily="34" charset="0"/>
              </a:rPr>
              <a:t> American adults, or about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1.1% </a:t>
            </a:r>
            <a:r>
              <a:rPr lang="en-US" smtClean="0">
                <a:latin typeface="Arial" pitchFamily="34" charset="0"/>
                <a:cs typeface="Arial" pitchFamily="34" charset="0"/>
              </a:rPr>
              <a:t>of the population age 18 and older in a given year, have schizophrenia.</a:t>
            </a:r>
          </a:p>
          <a:p>
            <a:pPr eaLnBrk="1" hangingPunct="1">
              <a:buFont typeface="Wingdings" pitchFamily="2" charset="2"/>
              <a:buChar char="o"/>
            </a:pPr>
            <a:r>
              <a:rPr lang="en-US" smtClean="0">
                <a:latin typeface="Arial" pitchFamily="34" charset="0"/>
                <a:cs typeface="Arial" pitchFamily="34" charset="0"/>
              </a:rPr>
              <a:t>Schizophrenia affects men and women with equal frequency.</a:t>
            </a:r>
          </a:p>
          <a:p>
            <a:pPr eaLnBrk="1" hangingPunct="1">
              <a:buFont typeface="Wingdings" pitchFamily="2" charset="2"/>
              <a:buChar char="o"/>
            </a:pPr>
            <a:r>
              <a:rPr lang="en-US" smtClean="0">
                <a:latin typeface="Arial" pitchFamily="34" charset="0"/>
                <a:cs typeface="Arial" pitchFamily="34" charset="0"/>
              </a:rPr>
              <a:t>Schizophrenia often first appears in men in their late teens or early twenties. In contrast, women are generally affected in their twenties or early thirties.</a:t>
            </a:r>
          </a:p>
          <a:p>
            <a:pPr eaLnBrk="1" hangingPunct="1"/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C6C7C7-EA16-480D-B8C2-AFD908158BDF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EFBCFB-AE2A-4546-816E-5400422A702B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Applying all of the de-escalation skills/strategies to specific situations.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Just be curious…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Goal is to validate the individual’s situation without agreeing with their perceptual experience.</a:t>
            </a:r>
          </a:p>
          <a:p>
            <a:pPr eaLnBrk="1" hangingPunct="1"/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Indicate that you understand that the experiences are real and may be frightening for the individual.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Remember to maintain a safe “reactionary” distance of from the individual.</a:t>
            </a:r>
          </a:p>
          <a:p>
            <a:pPr eaLnBrk="1" hangingPunct="1">
              <a:lnSpc>
                <a:spcPct val="80000"/>
              </a:lnSpc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You may have to repeat a reassuring message many times before the individual can respond to it. Repeat: “I’m here to help; I am not going to hurt you.”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F888DC-A76C-4A2C-BE1F-8992305E5A0E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Validate individual’s position: “I would be pretty scared too if…”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Paranoid delusions can lead to dangerous behavior because they cause a great amount of fear.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Judge</a:t>
            </a:r>
            <a:r>
              <a:rPr lang="en-US" b="1" i="1" baseline="0" dirty="0" smtClean="0"/>
              <a:t> Baker Trauma Info - ACES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573C4-6EB6-4195-8A40-9D5AC4A7DF99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443343-66DA-475B-A2F7-707025CD8E2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This is a lot of information , maybe more than we need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573C4-6EB6-4195-8A40-9D5AC4A7DF9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NAMI Multicultural </a:t>
            </a:r>
            <a:r>
              <a:rPr lang="en-US" b="1" i="1" dirty="0" err="1" smtClean="0"/>
              <a:t>Infographic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573C4-6EB6-4195-8A40-9D5AC4A7DF9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 i="1" dirty="0" smtClean="0"/>
              <a:t>NAMI </a:t>
            </a:r>
            <a:r>
              <a:rPr lang="en-US" b="1" i="1" dirty="0" err="1" smtClean="0"/>
              <a:t>Infographic</a:t>
            </a:r>
            <a:endParaRPr lang="en-US" b="1" i="1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Fight, flight or freeze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buFont typeface="Wingdings" pitchFamily="2" charset="2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Approximately 40 million American adults (18yrs. and older), about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18%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have an anxiety disorder.  </a:t>
            </a:r>
          </a:p>
          <a:p>
            <a:pPr eaLnBrk="1" hangingPunct="1">
              <a:buFont typeface="Wingdings" pitchFamily="2" charset="2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Approximately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8%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children and teens.</a:t>
            </a:r>
          </a:p>
          <a:p>
            <a:pPr eaLnBrk="1" hangingPunct="1">
              <a:buFont typeface="Wingdings" pitchFamily="2" charset="2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Occur slightly more often in women than in men, and occur with equal frequency across most racial groups.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92A48A-E69D-4D6A-931F-6FD15C10F2A2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BF8BCE-5318-416A-A9DB-D11E82DC086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Encourage the person to slow down, take deep breaths.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“I want to understand what you are saying, but you are talking really fast. Let’s take some deep breaths together.”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Some people talk rapidly when they are stressed or scared. People who are manic often talk very rapidly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Char char="o"/>
            </a:pP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Approximately16 million adults (</a:t>
            </a:r>
            <a:r>
              <a:rPr lang="en-US" b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7%</a:t>
            </a: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) in the US each year</a:t>
            </a:r>
          </a:p>
          <a:p>
            <a:pPr eaLnBrk="1" hangingPunct="1">
              <a:buFont typeface="Wingdings" pitchFamily="2" charset="2"/>
              <a:buChar char="w"/>
            </a:pP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Fewer than half seek treatment</a:t>
            </a:r>
          </a:p>
          <a:p>
            <a:pPr eaLnBrk="1" hangingPunct="1">
              <a:buFont typeface="Wingdings" pitchFamily="2" charset="2"/>
              <a:buChar char="w"/>
            </a:pP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1 of 4 women and 1 of 10 men develop depression during their lifetime</a:t>
            </a:r>
          </a:p>
          <a:p>
            <a:pPr eaLnBrk="1" hangingPunct="1">
              <a:buFont typeface="Wingdings" pitchFamily="2" charset="2"/>
              <a:buChar char="w"/>
            </a:pP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Often begins in early adult years.</a:t>
            </a:r>
          </a:p>
          <a:p>
            <a:pPr eaLnBrk="1" hangingPunct="1">
              <a:buFont typeface="Wingdings" pitchFamily="2" charset="2"/>
              <a:buChar char="w"/>
            </a:pP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Family history, substance abuse, and stress increase risk</a:t>
            </a:r>
            <a:endParaRPr lang="en-US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629D46-BB5D-461D-9A14-85C0005AB642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Char char="o"/>
            </a:pPr>
            <a:r>
              <a:rPr lang="en-US" b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2.6%</a:t>
            </a: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general population over a lifetime; 5.7 million adults.</a:t>
            </a:r>
          </a:p>
          <a:p>
            <a:pPr eaLnBrk="1" hangingPunct="1">
              <a:buFont typeface="Wingdings" pitchFamily="2" charset="2"/>
              <a:buChar char="o"/>
            </a:pP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Half of cases begin before age 20; median age is 25.</a:t>
            </a:r>
          </a:p>
          <a:p>
            <a:pPr eaLnBrk="1" hangingPunct="1">
              <a:buFont typeface="Wingdings" pitchFamily="2" charset="2"/>
              <a:buChar char="o"/>
            </a:pP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Strong family linkage</a:t>
            </a:r>
          </a:p>
          <a:p>
            <a:pPr eaLnBrk="1" hangingPunct="1">
              <a:buFont typeface="Wingdings" pitchFamily="2" charset="2"/>
              <a:buChar char="o"/>
            </a:pPr>
            <a:r>
              <a:rPr lang="en-US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Occurs equally in men and women</a:t>
            </a:r>
            <a:endParaRPr lang="en-US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6AE0A0-8AB1-4F04-B08F-59E11F62C8E0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D4882E-C31C-4B99-A3EF-9773FB5DA6E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01E7A-AD92-4E03-AC87-58463006A8EA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515A4-B6B0-409C-9582-2652F87BA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srv33\users\joycec\Training\Meg%20training\crook-2.mp3" TargetMode="Externa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Mental Health </a:t>
            </a:r>
            <a:r>
              <a:rPr lang="en-US" dirty="0" smtClean="0"/>
              <a:t>Disorders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S. Leone, LMHC </a:t>
            </a:r>
          </a:p>
          <a:p>
            <a:r>
              <a:rPr lang="en-US" dirty="0" smtClean="0"/>
              <a:t>Assistant Program Director</a:t>
            </a:r>
          </a:p>
          <a:p>
            <a:r>
              <a:rPr lang="en-US" dirty="0" smtClean="0"/>
              <a:t>CHD CBHC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sz="4000" b="1" smtClean="0">
                <a:latin typeface="Arial" pitchFamily="34" charset="0"/>
                <a:cs typeface="Arial" pitchFamily="34" charset="0"/>
              </a:rPr>
              <a:t>severe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smtClean="0">
                <a:latin typeface="Arial" pitchFamily="34" charset="0"/>
                <a:cs typeface="Arial" pitchFamily="34" charset="0"/>
              </a:rPr>
              <a:t>persistent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4000" smtClean="0">
                <a:latin typeface="Arial" pitchFamily="34" charset="0"/>
                <a:cs typeface="Arial" pitchFamily="34" charset="0"/>
              </a:rPr>
            </a:br>
            <a:r>
              <a:rPr lang="en-US" sz="4000" smtClean="0">
                <a:latin typeface="Arial" pitchFamily="34" charset="0"/>
                <a:cs typeface="Arial" pitchFamily="34" charset="0"/>
              </a:rPr>
              <a:t>mental illness (SPMI) ???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smtClean="0">
                <a:latin typeface="Arial" pitchFamily="34" charset="0"/>
                <a:cs typeface="Arial" pitchFamily="34" charset="0"/>
              </a:rPr>
              <a:t>Complex</a:t>
            </a:r>
            <a:r>
              <a:rPr lang="en-US" smtClean="0">
                <a:latin typeface="Arial" pitchFamily="34" charset="0"/>
                <a:cs typeface="Arial" pitchFamily="34" charset="0"/>
              </a:rPr>
              <a:t> symptoms 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Often requires ongoing treatment and management.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Most often requires varying types and dosages of medication, therapy, and support.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Can vary in intensity and acuity.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The Good News?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000" b="1" smtClean="0">
                <a:latin typeface="Arial" pitchFamily="34" charset="0"/>
                <a:cs typeface="Arial" pitchFamily="34" charset="0"/>
              </a:rPr>
              <a:t>Mental illness is treatable and people can recover</a:t>
            </a:r>
            <a:r>
              <a:rPr lang="en-US" sz="6000" b="1" smtClean="0">
                <a:latin typeface="Tahom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01000" cy="1219200"/>
          </a:xfrm>
        </p:spPr>
        <p:txBody>
          <a:bodyPr/>
          <a:lstStyle/>
          <a:p>
            <a:pPr eaLnBrk="1" hangingPunct="1"/>
            <a:r>
              <a:rPr lang="en-US" sz="3800" b="1" i="1" smtClean="0">
                <a:latin typeface="Arial" pitchFamily="34" charset="0"/>
                <a:cs typeface="Arial" pitchFamily="34" charset="0"/>
              </a:rPr>
              <a:t>The not so good news??</a:t>
            </a:r>
            <a:endParaRPr lang="en-US" sz="3800" b="1" u="sng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Nearly</a:t>
            </a:r>
            <a:r>
              <a:rPr lang="en-US" b="1" dirty="0" smtClean="0">
                <a:latin typeface="Arial"/>
                <a:ea typeface="+mn-ea"/>
                <a:cs typeface="Arial"/>
              </a:rPr>
              <a:t> 60% of adults </a:t>
            </a:r>
            <a:r>
              <a:rPr lang="en-US" dirty="0" smtClean="0">
                <a:latin typeface="Arial"/>
                <a:ea typeface="+mn-ea"/>
                <a:cs typeface="Arial"/>
              </a:rPr>
              <a:t>with a MI do not receive treatment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Nearly </a:t>
            </a:r>
            <a:r>
              <a:rPr lang="en-US" b="1" dirty="0" smtClean="0">
                <a:latin typeface="Arial"/>
                <a:ea typeface="+mn-ea"/>
                <a:cs typeface="Arial"/>
              </a:rPr>
              <a:t>50% of youth </a:t>
            </a:r>
            <a:r>
              <a:rPr lang="en-US" dirty="0" smtClean="0">
                <a:latin typeface="Arial"/>
                <a:ea typeface="+mn-ea"/>
                <a:cs typeface="Arial"/>
              </a:rPr>
              <a:t>(8yrs to 15 yrs.) do not receive treatment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>
                <a:ea typeface="+mn-ea"/>
              </a:rPr>
              <a:t>African American and Hispanic Americans used mental health services at about </a:t>
            </a:r>
            <a:r>
              <a:rPr lang="en-US" b="1" dirty="0">
                <a:ea typeface="+mn-ea"/>
              </a:rPr>
              <a:t>one-half </a:t>
            </a:r>
            <a:r>
              <a:rPr lang="en-US" dirty="0">
                <a:ea typeface="+mn-ea"/>
              </a:rPr>
              <a:t>the rate of </a:t>
            </a:r>
            <a:r>
              <a:rPr lang="en-US" dirty="0" smtClean="0">
                <a:ea typeface="+mn-ea"/>
              </a:rPr>
              <a:t>whites.</a:t>
            </a:r>
            <a:endParaRPr lang="en-US" b="1" dirty="0" smtClean="0"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000" dirty="0" smtClean="0">
                <a:latin typeface="Arial"/>
                <a:ea typeface="+mj-ea"/>
                <a:cs typeface="Arial"/>
              </a:rPr>
              <a:t>The </a:t>
            </a:r>
            <a:r>
              <a:rPr lang="en-US" sz="4000" dirty="0">
                <a:latin typeface="Arial"/>
                <a:ea typeface="+mj-ea"/>
                <a:cs typeface="Arial"/>
              </a:rPr>
              <a:t>single most common barrier to seeking </a:t>
            </a:r>
            <a:r>
              <a:rPr lang="en-US" sz="4000" dirty="0" smtClean="0">
                <a:latin typeface="Arial"/>
                <a:ea typeface="+mj-ea"/>
                <a:cs typeface="Arial"/>
              </a:rPr>
              <a:t>treatment?</a:t>
            </a:r>
            <a:endParaRPr lang="en-US" sz="4000" dirty="0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charset="0"/>
              <a:buNone/>
              <a:defRPr/>
            </a:pPr>
            <a:r>
              <a:rPr lang="en-US" sz="6000" b="1" i="1" dirty="0">
                <a:latin typeface="Arial"/>
                <a:ea typeface="+mn-ea"/>
                <a:cs typeface="Arial"/>
              </a:rPr>
              <a:t>S</a:t>
            </a:r>
            <a:r>
              <a:rPr lang="en-US" sz="6000" b="1" i="1" dirty="0" smtClean="0">
                <a:latin typeface="Arial"/>
                <a:ea typeface="+mn-ea"/>
                <a:cs typeface="Arial"/>
              </a:rPr>
              <a:t>hame </a:t>
            </a:r>
          </a:p>
          <a:p>
            <a:pPr marL="0" indent="0" algn="ctr" eaLnBrk="1" hangingPunct="1">
              <a:buFont typeface="Wingdings" charset="0"/>
              <a:buNone/>
              <a:defRPr/>
            </a:pPr>
            <a:r>
              <a:rPr lang="en-US" sz="6000" i="1" dirty="0" smtClean="0">
                <a:latin typeface="Arial"/>
                <a:ea typeface="+mn-ea"/>
                <a:cs typeface="Arial"/>
              </a:rPr>
              <a:t>and </a:t>
            </a:r>
          </a:p>
          <a:p>
            <a:pPr marL="0" indent="0" algn="ctr" eaLnBrk="1" hangingPunct="1">
              <a:buFont typeface="Wingdings" charset="0"/>
              <a:buNone/>
              <a:defRPr/>
            </a:pPr>
            <a:r>
              <a:rPr lang="en-US" sz="6000" b="1" u="sng" dirty="0">
                <a:latin typeface="Arial"/>
                <a:ea typeface="ＭＳ Ｐゴシック" charset="0"/>
                <a:cs typeface="Arial"/>
              </a:rPr>
              <a:t>S</a:t>
            </a:r>
            <a:r>
              <a:rPr lang="en-US" sz="6000" b="1" u="sng" dirty="0" smtClean="0">
                <a:latin typeface="Arial"/>
                <a:ea typeface="ＭＳ Ｐゴシック" charset="0"/>
                <a:cs typeface="Arial"/>
              </a:rPr>
              <a:t>tigma</a:t>
            </a:r>
            <a:endParaRPr lang="en-US" sz="6000" dirty="0">
              <a:latin typeface="Arial"/>
              <a:ea typeface="+mn-ea"/>
              <a:cs typeface="Arial"/>
            </a:endParaRPr>
          </a:p>
          <a:p>
            <a:pPr eaLnBrk="1" hangingPunct="1">
              <a:buFont typeface="Wingdings" charset="0"/>
              <a:buChar char="o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latin typeface="Arial"/>
                <a:ea typeface="+mj-ea"/>
                <a:cs typeface="Arial"/>
              </a:rPr>
              <a:t>Anxiety Disorders</a:t>
            </a:r>
            <a:endParaRPr lang="en-US" b="1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  <a:defRPr/>
            </a:pPr>
            <a:r>
              <a:rPr lang="en-US" sz="3100" dirty="0" smtClean="0">
                <a:latin typeface="Arial"/>
                <a:ea typeface="+mn-ea"/>
                <a:cs typeface="Arial"/>
              </a:rPr>
              <a:t>Occasional anxiety and worry are </a:t>
            </a:r>
            <a:r>
              <a:rPr lang="en-US" sz="3100" dirty="0">
                <a:latin typeface="Arial"/>
                <a:ea typeface="+mn-ea"/>
                <a:cs typeface="Arial"/>
              </a:rPr>
              <a:t>a </a:t>
            </a:r>
            <a:r>
              <a:rPr lang="en-US" sz="3100" i="1" dirty="0">
                <a:latin typeface="Arial"/>
                <a:ea typeface="+mn-ea"/>
                <a:cs typeface="Arial"/>
              </a:rPr>
              <a:t>normal</a:t>
            </a:r>
            <a:r>
              <a:rPr lang="en-US" sz="3100" dirty="0">
                <a:latin typeface="Arial"/>
                <a:ea typeface="+mn-ea"/>
                <a:cs typeface="Arial"/>
              </a:rPr>
              <a:t> part of </a:t>
            </a:r>
            <a:r>
              <a:rPr lang="en-US" sz="3100" dirty="0" smtClean="0">
                <a:latin typeface="Arial"/>
                <a:ea typeface="+mn-ea"/>
                <a:cs typeface="Arial"/>
              </a:rPr>
              <a:t>life.</a:t>
            </a:r>
            <a:endParaRPr lang="en-US" sz="3100" dirty="0">
              <a:latin typeface="Arial"/>
              <a:ea typeface="+mn-ea"/>
              <a:cs typeface="Arial"/>
            </a:endParaRPr>
          </a:p>
          <a:p>
            <a:pPr>
              <a:buFont typeface="Wingdings" charset="2"/>
              <a:buChar char="u"/>
              <a:defRPr/>
            </a:pPr>
            <a:r>
              <a:rPr lang="en-US" sz="3100" dirty="0" smtClean="0">
                <a:latin typeface="Arial"/>
                <a:ea typeface="+mn-ea"/>
                <a:cs typeface="Arial"/>
              </a:rPr>
              <a:t>Anxiety </a:t>
            </a:r>
            <a:r>
              <a:rPr lang="en-US" sz="3100" i="1" dirty="0">
                <a:latin typeface="Arial"/>
                <a:ea typeface="+mn-ea"/>
                <a:cs typeface="Arial"/>
              </a:rPr>
              <a:t>disorders</a:t>
            </a:r>
            <a:r>
              <a:rPr lang="en-US" sz="3100" dirty="0">
                <a:latin typeface="Arial"/>
                <a:ea typeface="+mn-ea"/>
                <a:cs typeface="Arial"/>
              </a:rPr>
              <a:t> involve more than temporary worry or fear. </a:t>
            </a:r>
            <a:endParaRPr lang="en-US" sz="3100" dirty="0" smtClean="0">
              <a:latin typeface="Arial"/>
              <a:ea typeface="+mn-ea"/>
              <a:cs typeface="Arial"/>
            </a:endParaRPr>
          </a:p>
          <a:p>
            <a:pPr>
              <a:buFont typeface="Wingdings" charset="2"/>
              <a:buChar char="u"/>
              <a:defRPr/>
            </a:pPr>
            <a:r>
              <a:rPr lang="en-US" sz="3100" dirty="0">
                <a:latin typeface="Arial"/>
                <a:ea typeface="+mn-ea"/>
                <a:cs typeface="Arial"/>
              </a:rPr>
              <a:t>T</a:t>
            </a:r>
            <a:r>
              <a:rPr lang="en-US" sz="3100" dirty="0" smtClean="0">
                <a:latin typeface="Arial"/>
                <a:ea typeface="+mn-ea"/>
                <a:cs typeface="Arial"/>
              </a:rPr>
              <a:t>he </a:t>
            </a:r>
            <a:r>
              <a:rPr lang="en-US" sz="3100" dirty="0">
                <a:latin typeface="Arial"/>
                <a:ea typeface="+mn-ea"/>
                <a:cs typeface="Arial"/>
              </a:rPr>
              <a:t>anxiety does not go </a:t>
            </a:r>
            <a:r>
              <a:rPr lang="en-US" sz="3100" dirty="0" smtClean="0">
                <a:latin typeface="Arial"/>
                <a:ea typeface="+mn-ea"/>
                <a:cs typeface="Arial"/>
              </a:rPr>
              <a:t>away, can </a:t>
            </a:r>
            <a:r>
              <a:rPr lang="en-US" sz="3100" dirty="0">
                <a:latin typeface="Arial"/>
                <a:ea typeface="+mn-ea"/>
                <a:cs typeface="Arial"/>
              </a:rPr>
              <a:t>get worse over </a:t>
            </a:r>
            <a:r>
              <a:rPr lang="en-US" sz="3100" dirty="0" smtClean="0">
                <a:latin typeface="Arial"/>
                <a:ea typeface="+mn-ea"/>
                <a:cs typeface="Arial"/>
              </a:rPr>
              <a:t>time, and can </a:t>
            </a:r>
            <a:r>
              <a:rPr lang="en-US" sz="3100" dirty="0">
                <a:latin typeface="Arial"/>
                <a:ea typeface="+mn-ea"/>
                <a:cs typeface="Arial"/>
              </a:rPr>
              <a:t>interfere with daily </a:t>
            </a:r>
            <a:r>
              <a:rPr lang="en-US" sz="3100" dirty="0" smtClean="0">
                <a:latin typeface="Arial"/>
                <a:ea typeface="+mn-ea"/>
                <a:cs typeface="Arial"/>
              </a:rPr>
              <a:t>activities.</a:t>
            </a:r>
          </a:p>
          <a:p>
            <a:pPr>
              <a:buFont typeface="Wingdings" charset="2"/>
              <a:buChar char="u"/>
              <a:defRPr/>
            </a:pPr>
            <a:r>
              <a:rPr lang="en-US" sz="3100" dirty="0" smtClean="0">
                <a:latin typeface="Arial"/>
                <a:ea typeface="+mn-ea"/>
                <a:cs typeface="Arial"/>
              </a:rPr>
              <a:t>Most anxiety disorders begin in childhood, adolescence and early adulthood. </a:t>
            </a:r>
          </a:p>
          <a:p>
            <a:pPr>
              <a:buFont typeface="Wingdings" charset="2"/>
              <a:buChar char="u"/>
              <a:defRPr/>
            </a:pPr>
            <a:endParaRPr lang="en-US" dirty="0"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Anxiety Disorders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Panic Disorder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Obsessive Compulsive Disorder *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b="1" dirty="0" smtClean="0">
                <a:latin typeface="Arial"/>
                <a:ea typeface="+mn-ea"/>
                <a:cs typeface="Arial"/>
              </a:rPr>
              <a:t>P</a:t>
            </a:r>
            <a:r>
              <a:rPr lang="en-US" dirty="0" smtClean="0">
                <a:latin typeface="Arial"/>
                <a:ea typeface="+mn-ea"/>
                <a:cs typeface="Arial"/>
              </a:rPr>
              <a:t>ost </a:t>
            </a:r>
            <a:r>
              <a:rPr lang="en-US" b="1" dirty="0" smtClean="0">
                <a:latin typeface="Arial"/>
                <a:ea typeface="+mn-ea"/>
                <a:cs typeface="Arial"/>
              </a:rPr>
              <a:t>T</a:t>
            </a:r>
            <a:r>
              <a:rPr lang="en-US" dirty="0" smtClean="0">
                <a:latin typeface="Arial"/>
                <a:ea typeface="+mn-ea"/>
                <a:cs typeface="Arial"/>
              </a:rPr>
              <a:t>raumatic </a:t>
            </a:r>
            <a:r>
              <a:rPr lang="en-US" b="1" dirty="0" smtClean="0">
                <a:latin typeface="Arial"/>
                <a:ea typeface="+mn-ea"/>
                <a:cs typeface="Arial"/>
              </a:rPr>
              <a:t>S</a:t>
            </a:r>
            <a:r>
              <a:rPr lang="en-US" dirty="0" smtClean="0">
                <a:latin typeface="Arial"/>
                <a:ea typeface="+mn-ea"/>
                <a:cs typeface="Arial"/>
              </a:rPr>
              <a:t>tress </a:t>
            </a:r>
            <a:r>
              <a:rPr lang="en-US" b="1" dirty="0" smtClean="0">
                <a:latin typeface="Arial"/>
                <a:ea typeface="+mn-ea"/>
                <a:cs typeface="Arial"/>
              </a:rPr>
              <a:t>D</a:t>
            </a:r>
            <a:r>
              <a:rPr lang="en-US" dirty="0" smtClean="0">
                <a:latin typeface="Arial"/>
                <a:ea typeface="+mn-ea"/>
                <a:cs typeface="Arial"/>
              </a:rPr>
              <a:t>isorder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Social Anxiety Disorder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Specific Phobias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Generalized Anxiety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Symptoms of Anxiety Disorders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Feelings of panic, fear and uneasiness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Uncontrollable, obsessive thoughts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Repeated thoughts or flashbacks of traumatic experiences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Nightmares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Ritualistic behaviors, such as repeated hand washing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Problems sleeping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Cold or sweaty hands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Shortness of breath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Palpitations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An inability to be still and calm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Dry mouth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Numbness or tingling in the hands or feet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Nausea 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1900" dirty="0" smtClean="0">
                <a:latin typeface="Arial" charset="0"/>
                <a:ea typeface="+mn-ea"/>
                <a:cs typeface="Arial" charset="0"/>
              </a:rPr>
              <a:t>Muscle tension 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o"/>
              <a:defRPr/>
            </a:pPr>
            <a:endParaRPr lang="en-US" sz="1800" dirty="0" smtClean="0">
              <a:solidFill>
                <a:srgbClr val="0000FF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Anxiety Disorders: </a:t>
            </a:r>
            <a:br>
              <a:rPr lang="en-US" smtClean="0"/>
            </a:br>
            <a:r>
              <a:rPr lang="en-US" smtClean="0"/>
              <a:t>Why someone may call 911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Experiencing panic attack symptoms</a:t>
            </a:r>
          </a:p>
          <a:p>
            <a:r>
              <a:rPr lang="en-US" smtClean="0"/>
              <a:t>Extreme worry</a:t>
            </a:r>
          </a:p>
          <a:p>
            <a:r>
              <a:rPr lang="en-US" smtClean="0"/>
              <a:t>Child won’t go to school</a:t>
            </a:r>
          </a:p>
          <a:p>
            <a:r>
              <a:rPr lang="en-US" smtClean="0"/>
              <a:t>Feel like they are “going crazy”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&amp; Response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Encourage slow ,deep breaths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If this is difficult for the individual,  ask him to do it with you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Reassure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Speak slowly &amp; calmly</a:t>
            </a:r>
          </a:p>
        </p:txBody>
      </p:sp>
      <p:pic>
        <p:nvPicPr>
          <p:cNvPr id="20484" name="Picture 4" descr="Anxiety-Attack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886200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003366"/>
                </a:solidFill>
                <a:latin typeface="Arial"/>
                <a:ea typeface="+mj-ea"/>
                <a:cs typeface="Arial"/>
              </a:rPr>
              <a:t>Types of Depression</a:t>
            </a:r>
            <a:endParaRPr lang="en-US" b="1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r>
              <a:rPr lang="en-US" sz="28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Situational/Adjustment</a:t>
            </a:r>
          </a:p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r>
              <a:rPr lang="en-US" sz="28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Bereavement</a:t>
            </a:r>
          </a:p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r>
              <a:rPr lang="en-US" sz="28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Seasonal</a:t>
            </a:r>
          </a:p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r>
              <a:rPr lang="en-US" sz="28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Dysthymia</a:t>
            </a:r>
          </a:p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r>
              <a:rPr lang="en-US" sz="28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Post-Partum Depression</a:t>
            </a:r>
          </a:p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r>
              <a:rPr lang="en-US" sz="28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Bipolar depression</a:t>
            </a:r>
          </a:p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r>
              <a:rPr lang="en-US" sz="2800" b="1" dirty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Clinical Depression</a:t>
            </a:r>
          </a:p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r>
              <a:rPr lang="en-US" sz="2800" b="1" dirty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Psychotic Depression</a:t>
            </a:r>
          </a:p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endParaRPr lang="en-US" sz="2800" dirty="0" smtClean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eaLnBrk="1" hangingPunct="1">
              <a:buClr>
                <a:srgbClr val="003366"/>
              </a:buClr>
              <a:buFont typeface="Wingdings" charset="0"/>
              <a:buChar char="o"/>
              <a:defRPr/>
            </a:pPr>
            <a:endParaRPr lang="en-US" sz="28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Overview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o"/>
              <a:defRPr/>
            </a:pPr>
            <a:r>
              <a:rPr lang="en-US" sz="2800" dirty="0">
                <a:latin typeface="Arial"/>
                <a:ea typeface="+mn-ea"/>
                <a:cs typeface="Arial"/>
              </a:rPr>
              <a:t>Approximately </a:t>
            </a:r>
            <a:r>
              <a:rPr lang="en-US" sz="2800" b="1" dirty="0">
                <a:latin typeface="Arial"/>
                <a:ea typeface="+mn-ea"/>
                <a:cs typeface="Arial"/>
              </a:rPr>
              <a:t>1 in 5 adults </a:t>
            </a:r>
            <a:r>
              <a:rPr lang="en-US" sz="2800" dirty="0">
                <a:latin typeface="Arial"/>
                <a:ea typeface="+mn-ea"/>
                <a:cs typeface="Arial"/>
              </a:rPr>
              <a:t>in the U.S</a:t>
            </a:r>
            <a:r>
              <a:rPr lang="en-US" sz="2800" dirty="0" smtClean="0">
                <a:latin typeface="Arial"/>
                <a:ea typeface="+mn-ea"/>
                <a:cs typeface="Arial"/>
              </a:rPr>
              <a:t>. (43.8 </a:t>
            </a:r>
            <a:r>
              <a:rPr lang="en-US" sz="2800" dirty="0">
                <a:latin typeface="Arial"/>
                <a:ea typeface="+mn-ea"/>
                <a:cs typeface="Arial"/>
              </a:rPr>
              <a:t>million, or 18.5</a:t>
            </a:r>
            <a:r>
              <a:rPr lang="en-US" sz="2800" dirty="0" smtClean="0">
                <a:latin typeface="Arial"/>
                <a:ea typeface="+mn-ea"/>
                <a:cs typeface="Arial"/>
              </a:rPr>
              <a:t>%) experiences </a:t>
            </a:r>
            <a:r>
              <a:rPr lang="en-US" sz="2800" dirty="0">
                <a:latin typeface="Arial"/>
                <a:ea typeface="+mn-ea"/>
                <a:cs typeface="Arial"/>
              </a:rPr>
              <a:t>mental illness in a given year</a:t>
            </a:r>
            <a:r>
              <a:rPr lang="en-US" sz="2800" dirty="0" smtClean="0">
                <a:latin typeface="Arial"/>
                <a:ea typeface="+mn-ea"/>
                <a:cs typeface="Arial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o"/>
              <a:defRPr/>
            </a:pPr>
            <a:r>
              <a:rPr lang="en-US" sz="2800" b="1" dirty="0" smtClean="0">
                <a:latin typeface="Arial"/>
                <a:ea typeface="+mn-ea"/>
                <a:cs typeface="Arial"/>
              </a:rPr>
              <a:t>90% </a:t>
            </a:r>
            <a:r>
              <a:rPr lang="en-US" sz="2800" dirty="0" smtClean="0">
                <a:latin typeface="Arial"/>
                <a:ea typeface="+mn-ea"/>
                <a:cs typeface="Arial"/>
              </a:rPr>
              <a:t>of those who die by suicide have an underlying mental illness.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o"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 Mental Illness results in </a:t>
            </a:r>
            <a:r>
              <a:rPr lang="en-US" sz="2800" b="1" dirty="0" smtClean="0">
                <a:latin typeface="Arial"/>
                <a:ea typeface="+mn-ea"/>
                <a:cs typeface="Arial"/>
              </a:rPr>
              <a:t>more disability </a:t>
            </a:r>
            <a:r>
              <a:rPr lang="en-US" sz="2800" dirty="0" smtClean="0">
                <a:latin typeface="Arial"/>
                <a:ea typeface="+mn-ea"/>
                <a:cs typeface="Arial"/>
              </a:rPr>
              <a:t>than: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Cancer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Diabetes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Heart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003366"/>
                </a:solidFill>
                <a:latin typeface="TimesNewRomanPSMT" charset="0"/>
                <a:ea typeface="+mj-ea"/>
                <a:cs typeface="+mj-cs"/>
              </a:rPr>
              <a:t>Clinical Depression</a:t>
            </a:r>
            <a:endParaRPr lang="en-US" b="1" dirty="0" smtClean="0">
              <a:solidFill>
                <a:srgbClr val="000000"/>
              </a:solidFill>
              <a:latin typeface="TimesNewRomanPSMT" charset="0"/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An illness, </a:t>
            </a:r>
            <a:r>
              <a:rPr lang="en-US" i="1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not a weakness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Serious disturbances in work, social, and physical functioning including suicidal thought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Not relieved by circumstances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May last for months or years untreated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Persistent and intense mood change</a:t>
            </a:r>
            <a:endParaRPr lang="en-US" dirty="0" smtClean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eaLnBrk="1" hangingPunct="1">
              <a:buFont typeface="Wingdings" charset="0"/>
              <a:buChar char="o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dirty="0" smtClean="0">
                <a:solidFill>
                  <a:srgbClr val="003366"/>
                </a:solidFill>
                <a:latin typeface="Arial"/>
                <a:ea typeface="+mj-ea"/>
                <a:cs typeface="Arial"/>
              </a:rPr>
              <a:t>Clinical Depression: Signs &amp; Symptoms</a:t>
            </a:r>
            <a:endParaRPr lang="en-US" sz="350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eaLnBrk="1" hangingPunct="1">
              <a:buFont typeface="Wingdings" charset="0"/>
              <a:buChar char="o"/>
              <a:defRPr/>
            </a:pPr>
            <a:r>
              <a:rPr lang="en-US" sz="24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Extreme sadness, guilt, shame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sz="24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Decreased memory and concentration, poor academic performance or work performance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sz="24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Decreased interest/enjoyment in daily activities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sz="24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Increased irritability, arguments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sz="24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Change in sleep, appetite, energy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sz="24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Physical unease 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sz="24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Social withdrawal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Hopelessness</a:t>
            </a:r>
            <a:r>
              <a:rPr lang="en-US" sz="24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, helplessness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Suicidal </a:t>
            </a:r>
            <a:r>
              <a:rPr lang="en-US" sz="2400" dirty="0" smtClean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thoughts</a:t>
            </a:r>
            <a:endParaRPr lang="en-US" sz="2400" dirty="0" smtClean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eaLnBrk="1" hangingPunct="1">
              <a:buFont typeface="Wingdings" charset="0"/>
              <a:buChar char="o"/>
              <a:defRPr/>
            </a:pPr>
            <a:endParaRPr lang="en-US" sz="28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Depressive Disorders: </a:t>
            </a:r>
            <a:br>
              <a:rPr lang="en-US" dirty="0" smtClean="0"/>
            </a:br>
            <a:r>
              <a:rPr lang="en-US" dirty="0" smtClean="0"/>
              <a:t>Why someone may call 911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Suicidal thoughts</a:t>
            </a:r>
          </a:p>
          <a:p>
            <a:r>
              <a:rPr lang="en-US" smtClean="0"/>
              <a:t>Hopelessness</a:t>
            </a:r>
          </a:p>
          <a:p>
            <a:r>
              <a:rPr lang="en-US" smtClean="0"/>
              <a:t>Family, friends, providers may call for wellbeing check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latin typeface="Arial"/>
                <a:ea typeface="+mj-ea"/>
                <a:cs typeface="Arial"/>
              </a:rPr>
              <a:t>Bipolar Disorder</a:t>
            </a:r>
            <a:endParaRPr lang="en-US" b="1" dirty="0">
              <a:latin typeface="Arial"/>
              <a:ea typeface="+mj-ea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o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Also known </a:t>
            </a:r>
            <a:r>
              <a:rPr lang="en-US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as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manic depression.</a:t>
            </a:r>
          </a:p>
          <a:p>
            <a:pPr>
              <a:buFont typeface="Wingdings" charset="0"/>
              <a:buChar char="o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A disorder </a:t>
            </a:r>
            <a:r>
              <a:rPr lang="en-US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that causes unusual shifts in mood, energy, activity levels, and the ability to carry out day-to-day tasks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</a:t>
            </a:r>
            <a:endParaRPr lang="en-US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Episodic </a:t>
            </a:r>
            <a:r>
              <a:rPr lang="en-US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extremes</a:t>
            </a:r>
            <a:r>
              <a:rPr lang="en-US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between states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depressed state and excitable,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solidFill>
                  <a:srgbClr val="003366"/>
                </a:solidFill>
                <a:latin typeface="Arial"/>
                <a:ea typeface="+mn-ea"/>
                <a:cs typeface="Arial"/>
              </a:rPr>
              <a:t>euphoric/irritable, impulsive state</a:t>
            </a:r>
          </a:p>
          <a:p>
            <a:pPr>
              <a:buFont typeface="Wingdings" charset="0"/>
              <a:buChar char="o"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latin typeface="Arial"/>
                <a:ea typeface="+mj-ea"/>
                <a:cs typeface="Arial"/>
              </a:rPr>
              <a:t>Symptoms of Bipolar Disorder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o"/>
              <a:defRPr/>
            </a:pPr>
            <a:r>
              <a:rPr lang="en-US" sz="2800" dirty="0" smtClean="0">
                <a:latin typeface="Arial" charset="0"/>
                <a:ea typeface="+mn-ea"/>
                <a:cs typeface="Arial" charset="0"/>
              </a:rPr>
              <a:t>Symptoms of mania ("</a:t>
            </a:r>
            <a:r>
              <a:rPr lang="en-US" sz="2800" i="1" dirty="0" smtClean="0">
                <a:latin typeface="Arial" charset="0"/>
                <a:ea typeface="+mn-ea"/>
                <a:cs typeface="Arial" charset="0"/>
              </a:rPr>
              <a:t>the highs</a:t>
            </a:r>
            <a:r>
              <a:rPr lang="en-US" sz="2800" dirty="0" smtClean="0">
                <a:latin typeface="Arial" charset="0"/>
                <a:ea typeface="+mn-ea"/>
                <a:cs typeface="Arial" charset="0"/>
              </a:rPr>
              <a:t>"):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Excessive happiness, hopefulness, and excitement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Sudden changes from being joyful to being irritable, angry, and hostile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Restlessness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Rapid speech and poor concentration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Increased energy and less need for sleep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High sex drive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Tendency to make grand and unattainable plans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Tendency to show poor judgment, such as deciding to quit a job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Drug and alcohol abuse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Increased impulsivity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Can become psychotic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o"/>
              <a:defRPr/>
            </a:pPr>
            <a:endParaRPr lang="en-US" sz="28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Bipolar Disorder: </a:t>
            </a:r>
            <a:br>
              <a:rPr lang="en-US" dirty="0" smtClean="0"/>
            </a:br>
            <a:r>
              <a:rPr lang="en-US" dirty="0" smtClean="0"/>
              <a:t>Why someone may call 911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21125"/>
          </a:xfrm>
        </p:spPr>
        <p:txBody>
          <a:bodyPr/>
          <a:lstStyle/>
          <a:p>
            <a:r>
              <a:rPr lang="en-US" smtClean="0"/>
              <a:t>Manic symptoms</a:t>
            </a:r>
          </a:p>
          <a:p>
            <a:r>
              <a:rPr lang="en-US" smtClean="0"/>
              <a:t>Grandiosity</a:t>
            </a:r>
          </a:p>
          <a:p>
            <a:r>
              <a:rPr lang="en-US" smtClean="0"/>
              <a:t>Placing self in unsafe situations</a:t>
            </a:r>
          </a:p>
          <a:p>
            <a:r>
              <a:rPr lang="en-US" smtClean="0"/>
              <a:t>Missing Person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Personality Disorders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People with personality disorders have </a:t>
            </a:r>
            <a:r>
              <a:rPr lang="en-US" sz="24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extreme</a:t>
            </a:r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inflexible personality</a:t>
            </a:r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traits that are often distressing to the person and/or cause problems in work, school or social relationships.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patterns of thinking and behavior significantly differ from the expectations of society and are so </a:t>
            </a:r>
            <a:r>
              <a:rPr lang="en-US" sz="24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rigid</a:t>
            </a:r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that they interfere with the person's normal functioning.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Examples include:  </a:t>
            </a:r>
            <a:r>
              <a:rPr lang="en-US" sz="2400" i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antisocial personality disorder, obsessive-compulsive personality disorder, paranoid personality disorder, and borderline personality disorder.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52967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Personality Disorders: </a:t>
            </a:r>
            <a:br>
              <a:rPr lang="en-US" dirty="0" smtClean="0"/>
            </a:br>
            <a:r>
              <a:rPr lang="en-US" dirty="0" smtClean="0"/>
              <a:t>Why someone may call 911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Suicidality</a:t>
            </a:r>
          </a:p>
          <a:p>
            <a:r>
              <a:rPr lang="en-US" smtClean="0"/>
              <a:t>Anger, aggression</a:t>
            </a:r>
          </a:p>
          <a:p>
            <a:r>
              <a:rPr lang="en-US" smtClean="0"/>
              <a:t>Connection</a:t>
            </a:r>
          </a:p>
          <a:p>
            <a:r>
              <a:rPr lang="en-US" smtClean="0"/>
              <a:t>Relationship issues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900" b="1" dirty="0" smtClean="0">
                <a:latin typeface="Arial"/>
                <a:ea typeface="+mj-ea"/>
                <a:cs typeface="Arial"/>
              </a:rPr>
              <a:t>Schizophrenia Spectrum and Other Psychotic Disorders </a:t>
            </a:r>
            <a:endParaRPr lang="en-US" sz="3900" dirty="0">
              <a:latin typeface="Arial"/>
              <a:ea typeface="+mj-ea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  <a:defRPr/>
            </a:pPr>
            <a:r>
              <a:rPr lang="en-US" sz="2700" dirty="0" smtClean="0">
                <a:ea typeface="+mn-ea"/>
              </a:rPr>
              <a:t>Schizophrenia </a:t>
            </a:r>
          </a:p>
          <a:p>
            <a:pPr>
              <a:buFont typeface="Wingdings" charset="2"/>
              <a:buChar char="u"/>
              <a:defRPr/>
            </a:pPr>
            <a:r>
              <a:rPr lang="en-US" sz="2700" dirty="0" smtClean="0">
                <a:ea typeface="+mn-ea"/>
              </a:rPr>
              <a:t>Schizoaffective Disorder </a:t>
            </a:r>
          </a:p>
          <a:p>
            <a:pPr>
              <a:buFont typeface="Wingdings" charset="2"/>
              <a:buChar char="u"/>
              <a:defRPr/>
            </a:pPr>
            <a:r>
              <a:rPr lang="en-US" sz="2700" dirty="0" smtClean="0">
                <a:ea typeface="+mn-ea"/>
              </a:rPr>
              <a:t>Delusional Disorder</a:t>
            </a:r>
          </a:p>
          <a:p>
            <a:pPr>
              <a:buFont typeface="Wingdings" charset="2"/>
              <a:buChar char="u"/>
              <a:defRPr/>
            </a:pPr>
            <a:r>
              <a:rPr lang="en-US" sz="2700" dirty="0" smtClean="0">
                <a:ea typeface="+mn-ea"/>
              </a:rPr>
              <a:t>Schizotypal </a:t>
            </a:r>
            <a:r>
              <a:rPr lang="en-US" sz="2700" dirty="0">
                <a:ea typeface="+mn-ea"/>
              </a:rPr>
              <a:t>(Personality</a:t>
            </a:r>
            <a:r>
              <a:rPr lang="en-US" sz="2700" dirty="0" smtClean="0">
                <a:ea typeface="+mn-ea"/>
              </a:rPr>
              <a:t>)</a:t>
            </a:r>
          </a:p>
          <a:p>
            <a:pPr>
              <a:buFont typeface="Wingdings" charset="2"/>
              <a:buChar char="u"/>
              <a:defRPr/>
            </a:pPr>
            <a:r>
              <a:rPr lang="en-US" sz="2700" dirty="0" smtClean="0">
                <a:ea typeface="+mn-ea"/>
              </a:rPr>
              <a:t>Brief </a:t>
            </a:r>
            <a:r>
              <a:rPr lang="en-US" sz="2700" dirty="0">
                <a:ea typeface="+mn-ea"/>
              </a:rPr>
              <a:t>Psychotic Disorder </a:t>
            </a:r>
            <a:endParaRPr lang="en-US" sz="2700" dirty="0" smtClean="0">
              <a:ea typeface="+mn-ea"/>
            </a:endParaRPr>
          </a:p>
          <a:p>
            <a:pPr>
              <a:buFont typeface="Wingdings" charset="2"/>
              <a:buChar char="u"/>
              <a:defRPr/>
            </a:pPr>
            <a:r>
              <a:rPr lang="en-US" sz="2700" dirty="0" smtClean="0">
                <a:ea typeface="+mn-ea"/>
              </a:rPr>
              <a:t>Schizophreniform </a:t>
            </a:r>
            <a:r>
              <a:rPr lang="en-US" sz="2700" dirty="0">
                <a:ea typeface="+mn-ea"/>
              </a:rPr>
              <a:t>Disorder </a:t>
            </a:r>
            <a:endParaRPr lang="en-US" sz="2700" dirty="0" smtClean="0">
              <a:ea typeface="+mn-ea"/>
            </a:endParaRPr>
          </a:p>
          <a:p>
            <a:pPr>
              <a:buFont typeface="Wingdings" charset="2"/>
              <a:buChar char="u"/>
              <a:defRPr/>
            </a:pPr>
            <a:r>
              <a:rPr lang="en-US" sz="2700" dirty="0" smtClean="0">
                <a:ea typeface="+mn-ea"/>
              </a:rPr>
              <a:t>Substance</a:t>
            </a:r>
            <a:r>
              <a:rPr lang="en-US" sz="2700" dirty="0">
                <a:ea typeface="+mn-ea"/>
              </a:rPr>
              <a:t>/Medication-Induced Psychotic Disorder </a:t>
            </a:r>
            <a:endParaRPr lang="en-US" sz="2700" dirty="0" smtClean="0">
              <a:ea typeface="+mn-ea"/>
            </a:endParaRPr>
          </a:p>
          <a:p>
            <a:pPr>
              <a:buFont typeface="Wingdings" charset="2"/>
              <a:buChar char="u"/>
              <a:defRPr/>
            </a:pPr>
            <a:r>
              <a:rPr lang="en-US" sz="2700" dirty="0" smtClean="0">
                <a:ea typeface="+mn-ea"/>
              </a:rPr>
              <a:t>Psychotic </a:t>
            </a:r>
            <a:r>
              <a:rPr lang="en-US" sz="2700" dirty="0">
                <a:ea typeface="+mn-ea"/>
              </a:rPr>
              <a:t>Disorder Due to Another Medical Condition </a:t>
            </a:r>
            <a:endParaRPr lang="en-US" sz="2700" dirty="0" smtClean="0">
              <a:ea typeface="+mn-ea"/>
            </a:endParaRPr>
          </a:p>
          <a:p>
            <a:pPr>
              <a:buFont typeface="Wingdings" charset="2"/>
              <a:buChar char="u"/>
              <a:defRPr/>
            </a:pPr>
            <a:endParaRPr lang="en-US" sz="2700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Schizophrenia</a:t>
            </a:r>
            <a:endParaRPr lang="en-US" b="1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charset="2"/>
              <a:buChar char="v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Schizophrenia </a:t>
            </a:r>
            <a:r>
              <a:rPr lang="en-US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is a chronic and severe mental disorder that affects how a person </a:t>
            </a:r>
            <a:r>
              <a:rPr lang="en-US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thinks, feels, and behaves</a:t>
            </a:r>
            <a:r>
              <a:rPr lang="en-US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. </a:t>
            </a:r>
            <a:endParaRPr lang="en-US" dirty="0" smtClean="0">
              <a:solidFill>
                <a:srgbClr val="000000"/>
              </a:solidFill>
              <a:latin typeface="Arial"/>
              <a:ea typeface="+mn-ea"/>
              <a:cs typeface="Arial"/>
            </a:endParaRPr>
          </a:p>
          <a:p>
            <a:pPr lvl="1" eaLnBrk="1" hangingPunct="1">
              <a:buFont typeface="Wingdings" charset="2"/>
              <a:buChar char="v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People </a:t>
            </a:r>
            <a:r>
              <a:rPr lang="en-US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with schizophrenia may seem like they have lost touch with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reality, often experiencing delusions and hallucinations. </a:t>
            </a:r>
          </a:p>
          <a:p>
            <a:pPr lvl="1" eaLnBrk="1" hangingPunct="1">
              <a:buFont typeface="Wingdings" charset="2"/>
              <a:buChar char="v"/>
              <a:defRPr/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Symptoms lasts longer than six months, often with a decline in work, school and social functioning. </a:t>
            </a:r>
          </a:p>
          <a:p>
            <a:pPr eaLnBrk="1" hangingPunct="1">
              <a:buFont typeface="Wingdings" charset="2"/>
              <a:buChar char="v"/>
              <a:defRPr/>
            </a:pPr>
            <a:endParaRPr lang="en-US" sz="2800" dirty="0" smtClean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000" dirty="0" smtClean="0">
                <a:latin typeface="Arial"/>
                <a:ea typeface="+mj-ea"/>
                <a:cs typeface="Arial"/>
              </a:rPr>
              <a:t>Consequences &amp; Costs </a:t>
            </a:r>
            <a:br>
              <a:rPr lang="en-US" sz="4000" dirty="0" smtClean="0">
                <a:latin typeface="Arial"/>
                <a:ea typeface="+mj-ea"/>
                <a:cs typeface="Arial"/>
              </a:rPr>
            </a:br>
            <a:r>
              <a:rPr lang="en-US" sz="4000" dirty="0" smtClean="0">
                <a:latin typeface="Arial"/>
                <a:ea typeface="+mj-ea"/>
                <a:cs typeface="Arial"/>
              </a:rPr>
              <a:t>of </a:t>
            </a:r>
            <a:r>
              <a:rPr lang="en-US" sz="4000" dirty="0" smtClean="0">
                <a:latin typeface="Arial"/>
                <a:ea typeface="ＭＳ Ｐゴシック" charset="0"/>
                <a:cs typeface="Arial"/>
              </a:rPr>
              <a:t>Mental Illness</a:t>
            </a:r>
            <a:endParaRPr lang="en-US" sz="4000" dirty="0" smtClean="0">
              <a:latin typeface="Arial"/>
              <a:ea typeface="+mj-ea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latin typeface="Arial" pitchFamily="34" charset="0"/>
                <a:cs typeface="Arial" pitchFamily="34" charset="0"/>
              </a:rPr>
              <a:t>$193.2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billion in lost earnings per year.</a:t>
            </a:r>
          </a:p>
          <a:p>
            <a:pPr eaLnBrk="1" hangingPunct="1"/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smtClean="0">
                <a:latin typeface="Arial" pitchFamily="34" charset="0"/>
                <a:cs typeface="Arial" pitchFamily="34" charset="0"/>
              </a:rPr>
              <a:t>Mood disorders are the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baseline="30000" smtClean="0">
                <a:latin typeface="Arial" pitchFamily="34" charset="0"/>
                <a:cs typeface="Arial" pitchFamily="34" charset="0"/>
              </a:rPr>
              <a:t>rd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most common cause of hospitalization for ages 18 to 44.</a:t>
            </a:r>
          </a:p>
          <a:p>
            <a:pPr eaLnBrk="1" hangingPunct="1"/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b="1" smtClean="0">
                <a:latin typeface="Arial" pitchFamily="34" charset="0"/>
                <a:cs typeface="Arial" pitchFamily="34" charset="0"/>
              </a:rPr>
              <a:t>26 %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of homeless adults in shelters have a MI</a:t>
            </a:r>
          </a:p>
          <a:p>
            <a:pPr eaLnBrk="1" hangingPunct="1"/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b="1" smtClean="0">
                <a:latin typeface="Arial" pitchFamily="34" charset="0"/>
                <a:cs typeface="Arial" pitchFamily="34" charset="0"/>
              </a:rPr>
              <a:t>24%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of prisoners have a history of a 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latin typeface="Arial"/>
                <a:ea typeface="+mj-ea"/>
                <a:cs typeface="Arial"/>
              </a:rPr>
              <a:t>Positive Symptoms </a:t>
            </a:r>
            <a:endParaRPr lang="en-US" b="1" dirty="0">
              <a:latin typeface="Arial"/>
              <a:ea typeface="+mj-ea"/>
              <a:cs typeface="Arial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 i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Positive</a:t>
            </a:r>
            <a:r>
              <a:rPr lang="en-US" alt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symptoms are psychotic behaviors not generally seen in healthy people. may </a:t>
            </a:r>
            <a:r>
              <a:rPr lang="en-US" alt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lose touch</a:t>
            </a:r>
            <a:r>
              <a:rPr lang="en-US" alt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with some aspects of reality. </a:t>
            </a:r>
          </a:p>
          <a:p>
            <a:pPr marL="0" indent="0"/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Hallucinations</a:t>
            </a:r>
          </a:p>
          <a:p>
            <a:pPr marL="0" indent="0"/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Delusions</a:t>
            </a:r>
          </a:p>
          <a:p>
            <a:pPr marL="0" indent="0"/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Thought disorders (unusual or dysfunctional ways of thinking)</a:t>
            </a:r>
          </a:p>
          <a:p>
            <a:pPr marL="469900" lvl="1" indent="-469900"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Disorganized or incoherent speech </a:t>
            </a:r>
          </a:p>
          <a:p>
            <a:pPr marL="0" indent="0"/>
            <a:r>
              <a:rPr lang="en-US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Movement disorders (agitated body movements)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200" b="1" i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Hallucinations and Delusion</a:t>
            </a:r>
            <a:r>
              <a:rPr lang="en-US" sz="4200" b="1" i="1" smtClean="0">
                <a:solidFill>
                  <a:srgbClr val="5A5A5C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31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Hallucinations</a:t>
            </a:r>
            <a:r>
              <a:rPr lang="en-US" sz="31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are unusual sensory experiences or perceptions of things that aren't actually present, 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Can involve all </a:t>
            </a:r>
            <a:r>
              <a:rPr lang="en-US" sz="2800" i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five senses</a:t>
            </a: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1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Delusions</a:t>
            </a:r>
            <a:r>
              <a:rPr lang="en-US" sz="31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are false beliefs that are persistent and organized, and that do not go away after receiving logical or accurate information.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latin typeface="Arial"/>
                <a:ea typeface="+mj-ea"/>
                <a:cs typeface="Arial"/>
              </a:rPr>
              <a:t>Negative Symptoms</a:t>
            </a:r>
            <a:endParaRPr lang="en-US" dirty="0">
              <a:latin typeface="Arial"/>
              <a:ea typeface="+mj-ea"/>
              <a:cs typeface="Arial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800" i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Negative</a:t>
            </a:r>
            <a:r>
              <a:rPr lang="en-US" alt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symptoms are associated with disruptions to normal emotions and behaviors.</a:t>
            </a:r>
          </a:p>
          <a:p>
            <a:pPr marL="0" indent="0"/>
            <a:r>
              <a:rPr lang="en-US" alt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Flat affect</a:t>
            </a:r>
            <a:r>
              <a:rPr lang="en-US" alt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(reduced expression of emotions via facial expression or voice tone)</a:t>
            </a:r>
          </a:p>
          <a:p>
            <a:pPr marL="0" indent="0"/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Reduced feelings of pleasure in everyday life</a:t>
            </a:r>
          </a:p>
          <a:p>
            <a:pPr marL="469900" lvl="1" indent="-469900"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Slowed or unusual movements </a:t>
            </a:r>
          </a:p>
          <a:p>
            <a:pPr marL="0" indent="0"/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Difficulty beginning and sustaining activities</a:t>
            </a:r>
          </a:p>
          <a:p>
            <a:pPr marL="0" indent="0"/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Reduced speaking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Cognitive Symptoms</a:t>
            </a:r>
            <a:endParaRPr lang="en-US" dirty="0">
              <a:solidFill>
                <a:srgbClr val="000000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cognitive symptoms of schizophrenia can be subtle or more severe.</a:t>
            </a:r>
          </a:p>
          <a:p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Symptoms include:</a:t>
            </a:r>
          </a:p>
          <a:p>
            <a:pPr lvl="1"/>
            <a:r>
              <a:rPr 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Poor </a:t>
            </a:r>
            <a:r>
              <a:rPr lang="en-US" alt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executive functioning</a:t>
            </a:r>
            <a:r>
              <a:rPr lang="en-US" alt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(the ability to understand information and use it to make decisions)</a:t>
            </a:r>
          </a:p>
          <a:p>
            <a:pPr lvl="1"/>
            <a:r>
              <a:rPr 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Trouble focusing </a:t>
            </a:r>
            <a:r>
              <a:rPr lang="en-US" sz="2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 paying attention</a:t>
            </a:r>
          </a:p>
          <a:p>
            <a:pPr lvl="1"/>
            <a:r>
              <a:rPr lang="en-US" sz="2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Problems with </a:t>
            </a:r>
            <a:r>
              <a:rPr lang="en-US" alt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working memory</a:t>
            </a:r>
            <a:r>
              <a:rPr lang="en-US" alt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26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(the ability to use information immediately after learning it)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Psychotic Disorders: </a:t>
            </a:r>
            <a:br>
              <a:rPr lang="en-US" dirty="0" smtClean="0"/>
            </a:br>
            <a:r>
              <a:rPr lang="en-US" dirty="0" smtClean="0"/>
              <a:t>Why someone may call 911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May call due to reality disturbance</a:t>
            </a:r>
          </a:p>
          <a:p>
            <a:r>
              <a:rPr lang="en-US" smtClean="0"/>
              <a:t>Paranoia</a:t>
            </a:r>
          </a:p>
          <a:p>
            <a:r>
              <a:rPr lang="en-US" smtClean="0"/>
              <a:t>Concern from family, friends, providers, etc.</a:t>
            </a:r>
          </a:p>
          <a:p>
            <a:r>
              <a:rPr lang="en-US" smtClean="0"/>
              <a:t>Danger to self or others</a:t>
            </a:r>
          </a:p>
          <a:p>
            <a:r>
              <a:rPr lang="en-US" smtClean="0"/>
              <a:t>Not caring for self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Psychosis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The 3 possible responses to a person who loses contact with reality, and are either hallucinating or delusional, are: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2800" smtClean="0"/>
              <a:t> Agree with them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2800" smtClean="0"/>
              <a:t> Dispute them, or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2800" smtClean="0"/>
              <a:t> Defer the issue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Which is the appropriate response: A, B or 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eaLnBrk="1" hangingPunct="1"/>
            <a:r>
              <a:rPr lang="en-US" sz="4800" smtClean="0"/>
              <a:t>Delusions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Convey your acceptance—but let the individual know that you are not experiencing it and reinforce reality.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“I can hear that you are scared that someone is out to get you, but I don’t know of anyone who is trying to hurt you  . . . I’m here to help you and keep you safe.”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Don’t argue about the delusion—no one will win this argument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u="sng" dirty="0" smtClean="0"/>
              <a:t>Are </a:t>
            </a:r>
            <a:r>
              <a:rPr lang="en-US" sz="3600" u="sng" dirty="0" err="1" smtClean="0"/>
              <a:t>childhod</a:t>
            </a:r>
            <a:r>
              <a:rPr lang="en-US" sz="3600" u="sng" dirty="0" smtClean="0"/>
              <a:t> disorders </a:t>
            </a:r>
            <a:r>
              <a:rPr lang="en-US" sz="3600" u="sng" dirty="0" err="1" smtClean="0"/>
              <a:t>diferent</a:t>
            </a:r>
            <a:r>
              <a:rPr lang="en-US" sz="3600" u="sng" dirty="0" smtClean="0"/>
              <a:t> from adult disorders?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diagnoses are the same across the lifespan, but the symptoms can appear different at different ages.  </a:t>
            </a:r>
          </a:p>
          <a:p>
            <a:r>
              <a:rPr lang="en-US" dirty="0" smtClean="0"/>
              <a:t>Some diagnoses are pretty commonly made in childhood/adolescence rather than in adults. Primary examples: ADHD, Oppositional Defiant Disorder, Conduct Disorder, Disruptive Mood </a:t>
            </a:r>
            <a:r>
              <a:rPr lang="en-US" dirty="0" err="1" smtClean="0"/>
              <a:t>Dysregulation</a:t>
            </a:r>
            <a:r>
              <a:rPr lang="en-US" smtClean="0"/>
              <a:t> Disorder.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How are Childhood Disorders Diagnosed?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 observation</a:t>
            </a:r>
          </a:p>
          <a:p>
            <a:r>
              <a:rPr lang="en-US" dirty="0"/>
              <a:t>Through reports from adults involved with the </a:t>
            </a:r>
            <a:r>
              <a:rPr lang="en-US" dirty="0" smtClean="0"/>
              <a:t>child</a:t>
            </a:r>
          </a:p>
          <a:p>
            <a:r>
              <a:rPr lang="en-US" dirty="0" smtClean="0"/>
              <a:t>Accurate </a:t>
            </a:r>
            <a:r>
              <a:rPr lang="en-US" dirty="0"/>
              <a:t>diagnosis should involve input from multiple sources of observation/information.</a:t>
            </a:r>
          </a:p>
          <a:p>
            <a:r>
              <a:rPr lang="en-US" dirty="0"/>
              <a:t>Childhood diagnoses are particularly  subject to change and re-evaluation over time due to the child’s development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u="sng" dirty="0" smtClean="0"/>
              <a:t>Police might see kids with ADHD when: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dirty="0" smtClean="0"/>
              <a:t>When they run out of school, or away from home</a:t>
            </a:r>
          </a:p>
          <a:p>
            <a:r>
              <a:rPr lang="en-US" dirty="0" smtClean="0"/>
              <a:t>They act out in school or at home, and become physically aggressive or destructive of property </a:t>
            </a:r>
          </a:p>
          <a:p>
            <a:r>
              <a:rPr lang="en-US" dirty="0" smtClean="0"/>
              <a:t>They are involved in impulsive crimes, like shoplifting </a:t>
            </a:r>
            <a:r>
              <a:rPr lang="en-US" i="1" dirty="0" smtClean="0"/>
              <a:t>– they may tend to be followers rather than leaders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Arial"/>
                <a:ea typeface="+mj-ea"/>
                <a:cs typeface="Arial"/>
              </a:rPr>
              <a:t>What is Mental Illness?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Substantial disorder of 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b="1" dirty="0" smtClean="0">
                <a:latin typeface="Arial"/>
                <a:ea typeface="+mn-ea"/>
                <a:cs typeface="Arial"/>
              </a:rPr>
              <a:t>Thought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b="1" dirty="0" smtClean="0">
                <a:latin typeface="Arial"/>
                <a:ea typeface="+mn-ea"/>
                <a:cs typeface="Arial"/>
              </a:rPr>
              <a:t>Mood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b="1" dirty="0">
                <a:latin typeface="Arial"/>
                <a:ea typeface="+mn-ea"/>
                <a:cs typeface="Arial"/>
              </a:rPr>
              <a:t>P</a:t>
            </a:r>
            <a:r>
              <a:rPr lang="en-US" b="1" dirty="0" smtClean="0">
                <a:latin typeface="Arial"/>
                <a:ea typeface="+mn-ea"/>
                <a:cs typeface="Arial"/>
              </a:rPr>
              <a:t>erception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b="1" dirty="0">
                <a:latin typeface="Arial"/>
                <a:ea typeface="+mn-ea"/>
                <a:cs typeface="Arial"/>
              </a:rPr>
              <a:t>M</a:t>
            </a:r>
            <a:r>
              <a:rPr lang="en-US" b="1" dirty="0" smtClean="0">
                <a:latin typeface="Arial"/>
                <a:ea typeface="+mn-ea"/>
                <a:cs typeface="Arial"/>
              </a:rPr>
              <a:t>emory</a:t>
            </a:r>
          </a:p>
          <a:p>
            <a:pPr eaLnBrk="1" hangingPunct="1">
              <a:buFont typeface="Wingdings" charset="0"/>
              <a:buChar char="o"/>
              <a:defRPr/>
            </a:pPr>
            <a:r>
              <a:rPr lang="en-US" dirty="0" smtClean="0">
                <a:latin typeface="Arial"/>
                <a:ea typeface="+mn-ea"/>
                <a:cs typeface="Arial"/>
              </a:rPr>
              <a:t>Can significantly impair </a:t>
            </a:r>
            <a:r>
              <a:rPr lang="en-US" b="1" dirty="0" smtClean="0">
                <a:latin typeface="Arial"/>
                <a:ea typeface="+mn-ea"/>
                <a:cs typeface="Arial"/>
              </a:rPr>
              <a:t>judgment, behavior, capacity to recognize reality, or ability </a:t>
            </a:r>
            <a:r>
              <a:rPr lang="en-US" dirty="0" smtClean="0">
                <a:latin typeface="Arial"/>
                <a:ea typeface="+mn-ea"/>
                <a:cs typeface="Arial"/>
              </a:rPr>
              <a:t>to meet the ordinary demands of life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r>
              <a:rPr lang="en-US" dirty="0" smtClean="0"/>
              <a:t>That’s because –</a:t>
            </a:r>
          </a:p>
          <a:p>
            <a:r>
              <a:rPr lang="en-US" dirty="0" smtClean="0"/>
              <a:t>Problems with attention, focus and follow-though – </a:t>
            </a:r>
          </a:p>
          <a:p>
            <a:r>
              <a:rPr lang="en-US" dirty="0" smtClean="0"/>
              <a:t>Poor planning skills – not anticipating consequences</a:t>
            </a:r>
          </a:p>
          <a:p>
            <a:r>
              <a:rPr lang="en-US" dirty="0" smtClean="0"/>
              <a:t> Low frustration tolerance</a:t>
            </a:r>
          </a:p>
          <a:p>
            <a:r>
              <a:rPr lang="en-US" dirty="0" smtClean="0"/>
              <a:t>Social difficulties – speaking or acting without thinking can alienate their peers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Untreated, ADHD/ADD is correlated with </a:t>
            </a:r>
          </a:p>
          <a:p>
            <a:r>
              <a:rPr lang="en-US" dirty="0" smtClean="0"/>
              <a:t>Lower levels of educational achievement</a:t>
            </a:r>
          </a:p>
          <a:p>
            <a:r>
              <a:rPr lang="en-US" dirty="0" smtClean="0"/>
              <a:t>Lower job satisfaction </a:t>
            </a:r>
          </a:p>
          <a:p>
            <a:r>
              <a:rPr lang="en-US" dirty="0" smtClean="0"/>
              <a:t>Higher rates of substance use disorders, </a:t>
            </a:r>
          </a:p>
          <a:p>
            <a:r>
              <a:rPr lang="en-US" dirty="0" smtClean="0"/>
              <a:t>Disruptions in family life,</a:t>
            </a:r>
          </a:p>
          <a:p>
            <a:r>
              <a:rPr lang="en-US" dirty="0" smtClean="0"/>
              <a:t>Higher levels of incarceration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pPr algn="l"/>
            <a:r>
              <a:rPr lang="en-US" sz="3600" u="sng" dirty="0" smtClean="0"/>
              <a:t>Keep in Mind - 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ADHD and ADD are highly heritable disorders,– 30% of men who have ADHD will have at least one child with ADHD</a:t>
            </a:r>
            <a:r>
              <a:rPr lang="en-US" sz="4600" dirty="0" smtClean="0"/>
              <a:t>.  </a:t>
            </a:r>
          </a:p>
          <a:p>
            <a:r>
              <a:rPr lang="en-US" sz="3600" dirty="0" smtClean="0"/>
              <a:t>This makes behavior management challenging for these parents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u="sng" dirty="0" smtClean="0"/>
              <a:t>Police might see kids with Oppositional Defiant Disorder/Conduct Disorder when</a:t>
            </a:r>
            <a:r>
              <a:rPr lang="en-US" sz="3600" b="1" u="sng" dirty="0" smtClean="0"/>
              <a:t>: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2800" dirty="0" smtClean="0"/>
              <a:t>They are picked up for minor infractions such as curfew violations, </a:t>
            </a:r>
          </a:p>
          <a:p>
            <a:r>
              <a:rPr lang="en-US" sz="12800" dirty="0" smtClean="0"/>
              <a:t>or more serious actions such as breaking and entering, selling and/or receiving stolen goods, drug use, physical aggression or property destruction, </a:t>
            </a:r>
          </a:p>
          <a:p>
            <a:r>
              <a:rPr lang="en-US" sz="12800" dirty="0" smtClean="0"/>
              <a:t>They violate a CRA or probation agreement</a:t>
            </a:r>
          </a:p>
          <a:p>
            <a:r>
              <a:rPr lang="en-US" sz="12800" dirty="0" smtClean="0"/>
              <a:t>50-60% of youth in the juvenile justice system have some type of behavioral health diagnosis or mental illness</a:t>
            </a:r>
          </a:p>
          <a:p>
            <a:endParaRPr lang="en-US" sz="2000" dirty="0" smtClean="0"/>
          </a:p>
          <a:p>
            <a:endParaRPr lang="en-U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16593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600" u="sng" dirty="0" smtClean="0"/>
              <a:t>That’s because </a:t>
            </a:r>
            <a:r>
              <a:rPr lang="en-US" sz="3600" dirty="0" smtClean="0"/>
              <a:t>-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dirty="0" smtClean="0"/>
              <a:t>Youth with these disorders are chronically defiant and resistant to direction</a:t>
            </a:r>
          </a:p>
          <a:p>
            <a:r>
              <a:rPr lang="en-US" dirty="0" smtClean="0"/>
              <a:t>They naturally come into conflict with all types of authority figures.</a:t>
            </a:r>
          </a:p>
          <a:p>
            <a:r>
              <a:rPr lang="en-US" dirty="0" smtClean="0"/>
              <a:t>They are also planners, rather than acting on impulse, so they may be engaged in more high-stakes behavior</a:t>
            </a:r>
          </a:p>
          <a:p>
            <a:r>
              <a:rPr lang="en-US" dirty="0" smtClean="0"/>
              <a:t>Their school/home discipline issues often spill over into aggression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u="sng" dirty="0" smtClean="0"/>
              <a:t>Commonly treated with: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Medications to lessen any level of impulse disorder that may be complicating the picture</a:t>
            </a:r>
          </a:p>
          <a:p>
            <a:r>
              <a:rPr lang="en-US" dirty="0" smtClean="0"/>
              <a:t>Other medications to help with controlling aggressive outbursts or mood swings</a:t>
            </a:r>
          </a:p>
          <a:p>
            <a:r>
              <a:rPr lang="en-US" dirty="0" smtClean="0"/>
              <a:t>But – their behavior issues often lead to the legal system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u="sng" dirty="0" smtClean="0"/>
              <a:t>Keep in mind - 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Behaviors may appear purely oppositional but may really be  a response to </a:t>
            </a:r>
          </a:p>
          <a:p>
            <a:r>
              <a:rPr lang="en-US" dirty="0" smtClean="0"/>
              <a:t>Chaotic or unstable home environments, trauma, or other undiagnosed disorders</a:t>
            </a:r>
          </a:p>
          <a:p>
            <a:r>
              <a:rPr lang="en-US" dirty="0" smtClean="0"/>
              <a:t>Kids may be communicating something with their behavior that they do not have the verbal skills or trust level to communicate in other ways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u="sng" dirty="0" smtClean="0"/>
              <a:t/>
            </a:r>
            <a:br>
              <a:rPr lang="en-US" sz="3600" u="sng" dirty="0" smtClean="0"/>
            </a:br>
            <a:r>
              <a:rPr lang="en-US" sz="3600" u="sng" dirty="0" smtClean="0"/>
              <a:t>Police might see </a:t>
            </a:r>
            <a:r>
              <a:rPr lang="en-US" sz="3600" u="sng" dirty="0" smtClean="0"/>
              <a:t>youth </a:t>
            </a:r>
            <a:r>
              <a:rPr lang="en-US" sz="3600" u="sng" dirty="0" smtClean="0"/>
              <a:t>with Mood Disorders (Depression, Anxiety disorders, Bipolar disorder) when:</a:t>
            </a:r>
            <a:br>
              <a:rPr lang="en-US" sz="3600" u="sng" dirty="0" smtClean="0"/>
            </a:b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They exhibit  self-destructive or aggressive behavior, in the home or at school</a:t>
            </a:r>
          </a:p>
          <a:p>
            <a:r>
              <a:rPr lang="en-US" dirty="0" smtClean="0"/>
              <a:t>Parents become concerned over statements they make threatening harm towards themselves or towards others</a:t>
            </a:r>
          </a:p>
          <a:p>
            <a:r>
              <a:rPr lang="en-US" dirty="0" smtClean="0"/>
              <a:t>They are involved in conflicts in the community with peers or authority figures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143000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200" dirty="0" smtClean="0"/>
          </a:p>
          <a:p>
            <a:pPr lvl="0">
              <a:buFont typeface="Arial" pitchFamily="34" charset="0"/>
              <a:buChar char="•"/>
            </a:pPr>
            <a:r>
              <a:rPr lang="en-US" sz="3200" dirty="0" smtClean="0"/>
              <a:t>Youth with mood disorders are at high risk for suicide attempts and for self-injurious behavior.  </a:t>
            </a:r>
          </a:p>
          <a:p>
            <a:pPr lvl="0">
              <a:buFont typeface="Arial" pitchFamily="34" charset="0"/>
              <a:buChar char="•"/>
            </a:pPr>
            <a:r>
              <a:rPr lang="en-US" sz="3200" i="1" dirty="0" smtClean="0"/>
              <a:t>Suicide is the 3</a:t>
            </a:r>
            <a:r>
              <a:rPr lang="en-US" sz="3200" i="1" baseline="30000" dirty="0" smtClean="0"/>
              <a:t>rd</a:t>
            </a:r>
            <a:r>
              <a:rPr lang="en-US" sz="3200" i="1" dirty="0" smtClean="0"/>
              <a:t> leading cause of death for youth 10-14 and the 2</a:t>
            </a:r>
            <a:r>
              <a:rPr lang="en-US" sz="3200" i="1" baseline="30000" dirty="0" smtClean="0"/>
              <a:t>nd</a:t>
            </a:r>
            <a:r>
              <a:rPr lang="en-US" sz="3200" i="1" dirty="0" smtClean="0"/>
              <a:t> for youth 15-34</a:t>
            </a:r>
          </a:p>
          <a:p>
            <a:pPr lvl="0">
              <a:buFont typeface="Arial" pitchFamily="34" charset="0"/>
              <a:buChar char="•"/>
            </a:pPr>
            <a:r>
              <a:rPr lang="en-US" sz="3200" dirty="0" smtClean="0"/>
              <a:t>They may engage in cutting, or develop eating disorders, and there are online communities that promote this behavior and normalize it for affected teens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447800"/>
            <a:ext cx="754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3200" dirty="0" smtClean="0"/>
              <a:t>Teens with these disorders are also highly vulnerable to predators, especially if they do not have a supportive social network in place – </a:t>
            </a:r>
            <a:r>
              <a:rPr lang="en-US" sz="3200" i="1" dirty="0" smtClean="0"/>
              <a:t>and especially online, where most parents will be unaware of their child’s activities</a:t>
            </a:r>
          </a:p>
          <a:p>
            <a:pPr lvl="0">
              <a:buFont typeface="Arial" pitchFamily="34" charset="0"/>
              <a:buChar char="•"/>
            </a:pPr>
            <a:endParaRPr lang="en-US" sz="3200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Types of Mental Illness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Mood Disorders</a:t>
            </a:r>
          </a:p>
          <a:p>
            <a:pPr lvl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400" i="1" dirty="0" smtClean="0">
                <a:latin typeface="Arial"/>
                <a:cs typeface="Arial"/>
              </a:rPr>
              <a:t>Depressive </a:t>
            </a:r>
            <a:r>
              <a:rPr lang="en-US" sz="2400" i="1" dirty="0" smtClean="0">
                <a:latin typeface="Arial"/>
                <a:cs typeface="Arial"/>
              </a:rPr>
              <a:t>Disorders, Bipolar </a:t>
            </a:r>
            <a:r>
              <a:rPr lang="en-US" sz="2400" i="1" dirty="0" smtClean="0">
                <a:latin typeface="Arial"/>
                <a:cs typeface="Arial"/>
              </a:rPr>
              <a:t>Disorder</a:t>
            </a:r>
          </a:p>
          <a:p>
            <a:pPr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800" dirty="0" smtClean="0">
                <a:latin typeface="Arial"/>
                <a:cs typeface="Arial"/>
              </a:rPr>
              <a:t>Anxiety Disorders</a:t>
            </a:r>
            <a:endParaRPr lang="en-US" sz="2800" dirty="0" smtClean="0">
              <a:latin typeface="Arial"/>
              <a:ea typeface="+mn-ea"/>
              <a:cs typeface="Arial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Psychotic Disorders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Personality Disorders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Substance Use Disorders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Stress &amp; Trauma-Related </a:t>
            </a:r>
            <a:r>
              <a:rPr lang="en-US" sz="2800" dirty="0" smtClean="0">
                <a:latin typeface="Arial"/>
                <a:ea typeface="+mn-ea"/>
                <a:cs typeface="Arial"/>
              </a:rPr>
              <a:t>Disorders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Dissociative </a:t>
            </a:r>
            <a:r>
              <a:rPr lang="en-US" sz="2800" dirty="0" smtClean="0">
                <a:latin typeface="Arial"/>
                <a:ea typeface="+mn-ea"/>
                <a:cs typeface="Arial"/>
              </a:rPr>
              <a:t>Disorders</a:t>
            </a:r>
          </a:p>
          <a:p>
            <a:pPr lvl="1">
              <a:lnSpc>
                <a:spcPct val="90000"/>
              </a:lnSpc>
              <a:buFont typeface="Wingdings" charset="2"/>
              <a:buChar char="ü"/>
              <a:defRPr/>
            </a:pPr>
            <a:r>
              <a:rPr lang="en-US" sz="2400" i="1" dirty="0" smtClean="0">
                <a:latin typeface="Arial"/>
                <a:cs typeface="Arial"/>
              </a:rPr>
              <a:t>Dissociative Disorders</a:t>
            </a:r>
            <a:endParaRPr lang="en-US" sz="2400" i="1" dirty="0" smtClean="0"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40"/>
                            </p:stCondLst>
                            <p:childTnLst>
                              <p:par>
                                <p:cTn id="18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28600"/>
            <a:ext cx="495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u="sng" dirty="0" smtClean="0"/>
          </a:p>
          <a:p>
            <a:r>
              <a:rPr lang="en-US" sz="3600" u="sng" dirty="0" smtClean="0"/>
              <a:t>That’s because – </a:t>
            </a:r>
          </a:p>
          <a:p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Adolescents are developmentally programmed to seek out peer approval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They naturally want to “belong” with peers  rather than with adults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This means that if they are not able to feel comfortable with a naturally occurring peer group they will find a peer group elsewhere,  whether online or elsewhere</a:t>
            </a:r>
            <a:endParaRPr lang="en-US" sz="32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u="sng" dirty="0" smtClean="0"/>
              <a:t>Commonly treated with: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Medications to reduce the symptoms of mood swings, depressed mood</a:t>
            </a:r>
          </a:p>
          <a:p>
            <a:r>
              <a:rPr lang="en-US" dirty="0" smtClean="0"/>
              <a:t>Psychotherapy, cognitive behavioral therapy, group therapy, peer group support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Youth compliance with medications becomes particularly problematic in the later teens when the stigma of having a mental health diagnosis is more pronounced and teens start to try out alternative “natural” ways of dealing with their mood instability</a:t>
            </a:r>
            <a:endParaRPr lang="en-US" dirty="0"/>
          </a:p>
          <a:p>
            <a:r>
              <a:rPr lang="en-US" dirty="0"/>
              <a:t>Psychotherapy, cognitive behavioral therapy, group </a:t>
            </a:r>
            <a:r>
              <a:rPr lang="en-US" dirty="0" smtClean="0"/>
              <a:t>therapy, peer group support</a:t>
            </a:r>
          </a:p>
        </p:txBody>
      </p:sp>
    </p:spTree>
    <p:extLst>
      <p:ext uri="{BB962C8B-B14F-4D97-AF65-F5344CB8AC3E}">
        <p14:creationId xmlns:p14="http://schemas.microsoft.com/office/powerpoint/2010/main" val="46217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u="sng" dirty="0" smtClean="0"/>
              <a:t>Keep in Mind - 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Medication compliance is a problem in the later teen years because of stigma</a:t>
            </a:r>
          </a:p>
          <a:p>
            <a:r>
              <a:rPr lang="en-US" dirty="0" smtClean="0"/>
              <a:t>Youth </a:t>
            </a:r>
            <a:r>
              <a:rPr lang="en-US" dirty="0" smtClean="0"/>
              <a:t>may prefer  to use “natural” remedies that seem more socially acceptable</a:t>
            </a:r>
          </a:p>
          <a:p>
            <a:r>
              <a:rPr lang="en-US" dirty="0" smtClean="0"/>
              <a:t>This can lead to increased symptoms and parents may not be aware that teens are not taking their medications or are self-medicating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u="sng" dirty="0" smtClean="0"/>
              <a:t>Police</a:t>
            </a:r>
            <a:r>
              <a:rPr lang="en-US" sz="2400" u="sng" dirty="0" smtClean="0"/>
              <a:t> </a:t>
            </a:r>
            <a:r>
              <a:rPr lang="en-US" sz="3600" u="sng" dirty="0" smtClean="0"/>
              <a:t>may see Youth with Psychotic disorders when: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Symptoms of psychotic disorder in youth are not substantially different from those of adults with psychotic disorders – </a:t>
            </a:r>
          </a:p>
          <a:p>
            <a:r>
              <a:rPr lang="en-US" dirty="0" smtClean="0"/>
              <a:t>When youth experience a first psychotic episode, parents may reach out for assistance</a:t>
            </a:r>
          </a:p>
          <a:p>
            <a:r>
              <a:rPr lang="en-US" dirty="0" smtClean="0"/>
              <a:t>They may call 911 for help getting their loved one to a hospital or other site for evaluation or treatment</a:t>
            </a:r>
            <a:r>
              <a:rPr lang="en-US" sz="2000" dirty="0" smtClean="0"/>
              <a:t>.</a:t>
            </a:r>
          </a:p>
        </p:txBody>
      </p:sp>
      <p:pic>
        <p:nvPicPr>
          <p:cNvPr id="4" name="crook-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304800" y="47244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64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5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Autofit/>
          </a:bodyPr>
          <a:lstStyle/>
          <a:p>
            <a:pPr algn="l"/>
            <a:r>
              <a:rPr lang="en-US" sz="3600" u="sng" dirty="0" smtClean="0"/>
              <a:t>Keep in Mind - 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smtClean="0"/>
              <a:t>Experience and environment impact all aspects of development.  </a:t>
            </a:r>
          </a:p>
          <a:p>
            <a:r>
              <a:rPr lang="en-US" sz="12800" dirty="0" smtClean="0"/>
              <a:t>This includes mental health/emotional development.</a:t>
            </a:r>
          </a:p>
          <a:p>
            <a:r>
              <a:rPr lang="en-US" sz="12800" dirty="0" smtClean="0"/>
              <a:t>Many of the children who need to receive mental health services have histories of trauma or come from extremely stressful environments. </a:t>
            </a:r>
          </a:p>
          <a:p>
            <a:r>
              <a:rPr lang="en-US" sz="12800" smtClean="0"/>
              <a:t>They will </a:t>
            </a:r>
            <a:r>
              <a:rPr lang="en-US" sz="12800" dirty="0" smtClean="0"/>
              <a:t>benefit from supportive </a:t>
            </a:r>
            <a:r>
              <a:rPr lang="en-US" sz="12800" smtClean="0"/>
              <a:t>consistent activities </a:t>
            </a:r>
            <a:r>
              <a:rPr lang="en-US" sz="12800" dirty="0" smtClean="0"/>
              <a:t>and adults teachers, coaches and mentors </a:t>
            </a:r>
          </a:p>
        </p:txBody>
      </p:sp>
    </p:spTree>
    <p:extLst>
      <p:ext uri="{BB962C8B-B14F-4D97-AF65-F5344CB8AC3E}">
        <p14:creationId xmlns:p14="http://schemas.microsoft.com/office/powerpoint/2010/main" val="943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Causes</a:t>
            </a:r>
            <a:endParaRPr lang="en-US" dirty="0">
              <a:latin typeface="Arial"/>
              <a:ea typeface="+mj-ea"/>
              <a:cs typeface="Arial"/>
            </a:endParaRPr>
          </a:p>
        </p:txBody>
      </p:sp>
      <p:pic>
        <p:nvPicPr>
          <p:cNvPr id="4" name="Content Placeholder 3" descr="Biopsychosocial-model-of-healt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30750" r="-30750"/>
          <a:stretch>
            <a:fillRect/>
          </a:stretch>
        </p:blipFill>
        <p:spPr>
          <a:xfrm>
            <a:off x="87313" y="1828800"/>
            <a:ext cx="8599487" cy="4495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Biological Factors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charset="0"/>
              <a:buChar char="n"/>
              <a:defRPr/>
            </a:pPr>
            <a:r>
              <a:rPr lang="en-US" sz="3200" dirty="0" smtClean="0">
                <a:latin typeface="Arial"/>
                <a:ea typeface="+mn-ea"/>
                <a:cs typeface="Arial"/>
              </a:rPr>
              <a:t>Biochemical Disturbances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3200" dirty="0" smtClean="0">
                <a:latin typeface="Arial"/>
                <a:ea typeface="+mn-ea"/>
                <a:cs typeface="Arial"/>
              </a:rPr>
              <a:t>Genetics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3200" dirty="0" smtClean="0">
                <a:latin typeface="Arial"/>
                <a:ea typeface="+mn-ea"/>
                <a:cs typeface="Arial"/>
              </a:rPr>
              <a:t>Infections- can cause brain damage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3200" dirty="0" smtClean="0">
                <a:latin typeface="Arial"/>
                <a:ea typeface="+mn-ea"/>
                <a:cs typeface="Arial"/>
              </a:rPr>
              <a:t>Brain defects or injury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3200" dirty="0" smtClean="0">
                <a:latin typeface="Arial"/>
                <a:ea typeface="+mn-ea"/>
                <a:cs typeface="Arial"/>
              </a:rPr>
              <a:t>Prenatal damage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3200" dirty="0" smtClean="0">
                <a:latin typeface="Arial"/>
                <a:ea typeface="+mn-ea"/>
                <a:cs typeface="Arial"/>
              </a:rPr>
              <a:t>Poor nutrition, exposure to toxins</a:t>
            </a:r>
          </a:p>
          <a:p>
            <a:pPr eaLnBrk="1" hangingPunct="1">
              <a:buFont typeface="Wingdings" charset="0"/>
              <a:buChar char="o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Social/Environmental Factors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Significant life events: Death, divorce, changing jobs/school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Significant local/world events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Disasters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A dysfunctional family life, including domestic violence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Living in an unsafe environment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Living in poverty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Feelings of inadequacy, low self-esteem, or loneliness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Social or cultural expectations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Substance abuse</a:t>
            </a:r>
            <a:endParaRPr lang="en-US" sz="2400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Psychological Factors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382000" cy="4302125"/>
          </a:xfrm>
        </p:spPr>
        <p:txBody>
          <a:bodyPr/>
          <a:lstStyle/>
          <a:p>
            <a:pPr lvl="1" eaLnBrk="1" hangingPunct="1">
              <a:buFont typeface="Wingdings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Severe psychological childhood trauma, such as emotional, physical or sexual abuse </a:t>
            </a:r>
          </a:p>
          <a:p>
            <a:pPr lvl="1" eaLnBrk="1" hangingPunct="1">
              <a:buFont typeface="Wingdings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An important early loss, such as the loss of a parent </a:t>
            </a:r>
          </a:p>
          <a:p>
            <a:pPr lvl="1" eaLnBrk="1" hangingPunct="1">
              <a:buFont typeface="Wingdings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Neglect </a:t>
            </a:r>
          </a:p>
          <a:p>
            <a:pPr lvl="1" eaLnBrk="1" hangingPunct="1">
              <a:buFont typeface="Wingdings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Poor ability to relate to others</a:t>
            </a:r>
          </a:p>
          <a:p>
            <a:pPr lvl="1" eaLnBrk="1" hangingPunct="1">
              <a:buFont typeface="Wingdings" charset="0"/>
              <a:buChar char="n"/>
              <a:defRPr/>
            </a:pPr>
            <a:endParaRPr lang="en-US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2754</Words>
  <Application>Microsoft Office PowerPoint</Application>
  <PresentationFormat>On-screen Show (4:3)</PresentationFormat>
  <Paragraphs>374</Paragraphs>
  <Slides>54</Slides>
  <Notes>13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MS PGothic</vt:lpstr>
      <vt:lpstr>Arial</vt:lpstr>
      <vt:lpstr>Calibri</vt:lpstr>
      <vt:lpstr>Tahoma</vt:lpstr>
      <vt:lpstr>TimesNewRomanPSMT</vt:lpstr>
      <vt:lpstr>Wingdings</vt:lpstr>
      <vt:lpstr>Wingdings 2</vt:lpstr>
      <vt:lpstr>Office Theme</vt:lpstr>
      <vt:lpstr>Mental Health Disorders Overview</vt:lpstr>
      <vt:lpstr>Overview</vt:lpstr>
      <vt:lpstr>Consequences &amp; Costs  of Mental Illness</vt:lpstr>
      <vt:lpstr>What is Mental Illness?</vt:lpstr>
      <vt:lpstr>Types of Mental Illness</vt:lpstr>
      <vt:lpstr>Causes</vt:lpstr>
      <vt:lpstr>Biological Factors</vt:lpstr>
      <vt:lpstr>Social/Environmental Factors</vt:lpstr>
      <vt:lpstr>Psychological Factors</vt:lpstr>
      <vt:lpstr>What is severe, persistent  mental illness (SPMI) ???</vt:lpstr>
      <vt:lpstr>The Good News?</vt:lpstr>
      <vt:lpstr>The not so good news??</vt:lpstr>
      <vt:lpstr>The single most common barrier to seeking treatment?</vt:lpstr>
      <vt:lpstr>Anxiety Disorders</vt:lpstr>
      <vt:lpstr>Anxiety Disorders</vt:lpstr>
      <vt:lpstr>Symptoms of Anxiety Disorders</vt:lpstr>
      <vt:lpstr>Anxiety Disorders:  Why someone may call 911</vt:lpstr>
      <vt:lpstr>Communication &amp; Response</vt:lpstr>
      <vt:lpstr>Types of Depression</vt:lpstr>
      <vt:lpstr>Clinical Depression</vt:lpstr>
      <vt:lpstr>Clinical Depression: Signs &amp; Symptoms</vt:lpstr>
      <vt:lpstr>Depressive Disorders:  Why someone may call 911</vt:lpstr>
      <vt:lpstr>Bipolar Disorder</vt:lpstr>
      <vt:lpstr>Symptoms of Bipolar Disorder</vt:lpstr>
      <vt:lpstr>Bipolar Disorder:  Why someone may call 911</vt:lpstr>
      <vt:lpstr>Personality Disorders</vt:lpstr>
      <vt:lpstr>Personality Disorders:  Why someone may call 911</vt:lpstr>
      <vt:lpstr>Schizophrenia Spectrum and Other Psychotic Disorders </vt:lpstr>
      <vt:lpstr>Schizophrenia</vt:lpstr>
      <vt:lpstr>Positive Symptoms </vt:lpstr>
      <vt:lpstr>Hallucinations and Delusions</vt:lpstr>
      <vt:lpstr>Negative Symptoms</vt:lpstr>
      <vt:lpstr>Cognitive Symptoms</vt:lpstr>
      <vt:lpstr>Psychotic Disorders:  Why someone may call 911</vt:lpstr>
      <vt:lpstr>Psychosis</vt:lpstr>
      <vt:lpstr>Delusions</vt:lpstr>
      <vt:lpstr>Are childhod disorders diferent from adult disorders?</vt:lpstr>
      <vt:lpstr>How are Childhood Disorders Diagnosed?</vt:lpstr>
      <vt:lpstr>  Police might see kids with ADHD when:  </vt:lpstr>
      <vt:lpstr>PowerPoint Presentation</vt:lpstr>
      <vt:lpstr>PowerPoint Presentation</vt:lpstr>
      <vt:lpstr>Keep in Mind - </vt:lpstr>
      <vt:lpstr>Police might see kids with Oppositional Defiant Disorder/Conduct Disorder when:</vt:lpstr>
      <vt:lpstr>That’s because - </vt:lpstr>
      <vt:lpstr>Commonly treated with:</vt:lpstr>
      <vt:lpstr>Keep in mind - </vt:lpstr>
      <vt:lpstr> Police might see youth with Mood Disorders (Depression, Anxiety disorders, Bipolar disorder) when: </vt:lpstr>
      <vt:lpstr>PowerPoint Presentation</vt:lpstr>
      <vt:lpstr>PowerPoint Presentation</vt:lpstr>
      <vt:lpstr>PowerPoint Presentation</vt:lpstr>
      <vt:lpstr>Commonly treated with: </vt:lpstr>
      <vt:lpstr>Keep in Mind - </vt:lpstr>
      <vt:lpstr>Police may see Youth with Psychotic disorders when:</vt:lpstr>
      <vt:lpstr>Keep in Mind - </vt:lpstr>
    </vt:vector>
  </TitlesOfParts>
  <Company>Behavioral Health 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joycec</dc:creator>
  <cp:lastModifiedBy>Matthew Leone</cp:lastModifiedBy>
  <cp:revision>24</cp:revision>
  <dcterms:created xsi:type="dcterms:W3CDTF">2018-07-26T16:07:57Z</dcterms:created>
  <dcterms:modified xsi:type="dcterms:W3CDTF">2023-12-04T19:27:51Z</dcterms:modified>
</cp:coreProperties>
</file>