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4.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1.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2.xml" ContentType="application/vnd.openxmlformats-officedocument.drawingml.chartshapes+xml"/>
  <Override PartName="/ppt/notesSlides/notesSlide5.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3.xml" ContentType="application/vnd.openxmlformats-officedocument.drawingml.chartshapes+xml"/>
  <Override PartName="/ppt/notesSlides/notesSlide6.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9.xml" ContentType="application/vnd.openxmlformats-officedocument.presentationml.notesSl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10.xml" ContentType="application/vnd.openxmlformats-officedocument.presentationml.notesSlid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6" r:id="rId1"/>
  </p:sldMasterIdLst>
  <p:notesMasterIdLst>
    <p:notesMasterId r:id="rId19"/>
  </p:notesMasterIdLst>
  <p:sldIdLst>
    <p:sldId id="256" r:id="rId2"/>
    <p:sldId id="257" r:id="rId3"/>
    <p:sldId id="260" r:id="rId4"/>
    <p:sldId id="258" r:id="rId5"/>
    <p:sldId id="264" r:id="rId6"/>
    <p:sldId id="259" r:id="rId7"/>
    <p:sldId id="262" r:id="rId8"/>
    <p:sldId id="261" r:id="rId9"/>
    <p:sldId id="263" r:id="rId10"/>
    <p:sldId id="267" r:id="rId11"/>
    <p:sldId id="270" r:id="rId12"/>
    <p:sldId id="271" r:id="rId13"/>
    <p:sldId id="272" r:id="rId14"/>
    <p:sldId id="265" r:id="rId15"/>
    <p:sldId id="266" r:id="rId16"/>
    <p:sldId id="269"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620"/>
    <p:restoredTop sz="76369"/>
  </p:normalViewPr>
  <p:slideViewPr>
    <p:cSldViewPr snapToGrid="0" snapToObjects="1">
      <p:cViewPr varScale="1">
        <p:scale>
          <a:sx n="82" d="100"/>
          <a:sy n="82" d="100"/>
        </p:scale>
        <p:origin x="106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Users/carolinejohnson/Library/CloudStorage/GoogleDrive-cajohnson@collaborative.org/My%20Drive/PNAS/2023/Countywide%20analyses/2023%20countywide%20PNAS%20results_1.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Users/carolinejohnson/Library/CloudStorage/GoogleDrive-cajohnson@collaborative.org/My%20Drive/PNAS/2023/Countywide%20analyses/2023%20countywide%20PNAS%20results_1.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Users/carolinejohnson/Library/CloudStorage/GoogleDrive-cajohnson@collaborative.org/My%20Drive/PNAS/2023/Countywide%20analyses/2023%20countywide%20PNAS%20results_1.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Users/carolinejohnson/Library/CloudStorage/GoogleDrive-cajohnson@collaborative.org/My%20Drive/PNAS/2023/Countywide%20analyses/2023%20countywide%20PNAS%20results_1.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Users/carolinejohnson/Library/CloudStorage/GoogleDrive-cajohnson@collaborative.org/My%20Drive/PNAS/2023/Countywide%20analyses/2023%20countywide%20PNAS%20results_1.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Users/carolinejohnson/Library/CloudStorage/GoogleDrive-cajohnson@collaborative.org/My%20Drive/PNAS/2023/Countywide%20analyses/2023%20countywide%20PNAS%20results_1.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Users/carolinejohnson/Library/CloudStorage/GoogleDrive-cajohnson@collaborative.org/My%20Drive/PNAS/2023/Countywide%20analyses/2023%20countywide%20PNAS%20results_1.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Users/carolinejohnson/Library/CloudStorage/GoogleDrive-cajohnson@collaborative.org/My%20Drive/PNAS/2023/Countywide%20analyses/2023%20countywide%20PNAS%20results_1.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Users/carolinejohnson/Library/CloudStorage/GoogleDrive-cajohnson@collaborative.org/My%20Drive/PNAS/2023/Countywide%20analyses/2023%20countywide%20PNAS%20results_1.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Users\carolinejohnson\Library\CloudStorage\GoogleDrive-cajohnson@collaborative.org\My%20Drive\PNAS\2023\Countywide%20analyses\mental%20health%20crosstabs.xlsx" TargetMode="External"/><Relationship Id="rId2" Type="http://schemas.microsoft.com/office/2011/relationships/chartColorStyle" Target="colors18.xml"/><Relationship Id="rId1" Type="http://schemas.microsoft.com/office/2011/relationships/chartStyle" Target="style18.xml"/></Relationships>
</file>

<file path=ppt/charts/_rels/chart2.xml.rels><?xml version="1.0" encoding="UTF-8" standalone="yes"?>
<Relationships xmlns="http://schemas.openxmlformats.org/package/2006/relationships"><Relationship Id="rId3" Type="http://schemas.openxmlformats.org/officeDocument/2006/relationships/oleObject" Target="file:////Users/carolinejohnson/Library/CloudStorage/GoogleDrive-cajohnson@collaborative.org/My%20Drive/PNAS/2023/Countywide%20analyses/2023%20countywide%20PNAS%20results_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carolinejohnson/Library/CloudStorage/GoogleDrive-cajohnson@collaborative.org/My%20Drive/PNAS/2023/Countywide%20analyses/2023%20countywide%20PNAS%20results_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Users/carolinejohnson/Library/CloudStorage/GoogleDrive-cajohnson@collaborative.org/My%20Drive/PNAS/2023/Countywide%20analyses/2023%20countywide%20PNAS%20results_1.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Users/carolinejohnson/Library/CloudStorage/GoogleDrive-cajohnson@collaborative.org/My%20Drive/PNAS/2023/Countywide%20analyses/2023%20countywide%20PNAS%20results_1.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Users/carolinejohnson/Library/CloudStorage/GoogleDrive-cajohnson@collaborative.org/My%20Drive/PNAS/2023/Countywide%20analyses/2023%20countywide%20PNAS%20results_1.xlsx" TargetMode="Externa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1.xml"/></Relationships>
</file>

<file path=ppt/charts/_rels/chart7.xml.rels><?xml version="1.0" encoding="UTF-8" standalone="yes"?>
<Relationships xmlns="http://schemas.openxmlformats.org/package/2006/relationships"><Relationship Id="rId3" Type="http://schemas.openxmlformats.org/officeDocument/2006/relationships/oleObject" Target="file:////Users/carolinejohnson/Library/CloudStorage/GoogleDrive-cajohnson@collaborative.org/My%20Drive/PNAS/2023/Countywide%20analyses/2023%20countywide%20PNAS%20results_1.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2.xml"/></Relationships>
</file>

<file path=ppt/charts/_rels/chart8.xml.rels><?xml version="1.0" encoding="UTF-8" standalone="yes"?>
<Relationships xmlns="http://schemas.openxmlformats.org/package/2006/relationships"><Relationship Id="rId3" Type="http://schemas.openxmlformats.org/officeDocument/2006/relationships/oleObject" Target="file:////Users\carolinejohnson\Library\CloudStorage\GoogleDrive-cajohnson@collaborative.org\My%20Drive\PNAS\2023\Countywide%20analyses\2023%20countywide%20PNAS%20results_1.xlsx" TargetMode="Externa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3.xml"/></Relationships>
</file>

<file path=ppt/charts/_rels/chart9.xml.rels><?xml version="1.0" encoding="UTF-8" standalone="yes"?>
<Relationships xmlns="http://schemas.openxmlformats.org/package/2006/relationships"><Relationship Id="rId3" Type="http://schemas.openxmlformats.org/officeDocument/2006/relationships/oleObject" Target="file:////Users/carolinejohnson/Library/CloudStorage/GoogleDrive-cajohnson@collaborative.org/My%20Drive/PNAS/2023/Countywide%20analyses/2023%20countywide%20PNAS%20results_1.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dirty="0">
                <a:solidFill>
                  <a:schemeClr val="tx1"/>
                </a:solidFill>
              </a:rPr>
              <a:t>Grade</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pieChart>
        <c:varyColors val="1"/>
        <c:ser>
          <c:idx val="0"/>
          <c:order val="0"/>
          <c:dPt>
            <c:idx val="0"/>
            <c:bubble3D val="0"/>
            <c:spPr>
              <a:solidFill>
                <a:srgbClr val="00B0F0"/>
              </a:solidFill>
              <a:ln w="19050">
                <a:solidFill>
                  <a:schemeClr val="lt1"/>
                </a:solidFill>
              </a:ln>
              <a:effectLst/>
            </c:spPr>
            <c:extLst>
              <c:ext xmlns:c16="http://schemas.microsoft.com/office/drawing/2014/chart" uri="{C3380CC4-5D6E-409C-BE32-E72D297353CC}">
                <c16:uniqueId val="{00000001-4757-644B-86C5-69DD8DB0547B}"/>
              </c:ext>
            </c:extLst>
          </c:dPt>
          <c:dPt>
            <c:idx val="1"/>
            <c:bubble3D val="0"/>
            <c:spPr>
              <a:solidFill>
                <a:srgbClr val="00B050"/>
              </a:solidFill>
              <a:ln w="19050">
                <a:solidFill>
                  <a:schemeClr val="lt1"/>
                </a:solidFill>
              </a:ln>
              <a:effectLst/>
            </c:spPr>
            <c:extLst>
              <c:ext xmlns:c16="http://schemas.microsoft.com/office/drawing/2014/chart" uri="{C3380CC4-5D6E-409C-BE32-E72D297353CC}">
                <c16:uniqueId val="{00000003-4757-644B-86C5-69DD8DB0547B}"/>
              </c:ext>
            </c:extLst>
          </c:dPt>
          <c:dPt>
            <c:idx val="2"/>
            <c:bubble3D val="0"/>
            <c:spPr>
              <a:solidFill>
                <a:srgbClr val="FF40FF"/>
              </a:solidFill>
              <a:ln w="19050">
                <a:solidFill>
                  <a:schemeClr val="lt1"/>
                </a:solidFill>
              </a:ln>
              <a:effectLst/>
            </c:spPr>
            <c:extLst>
              <c:ext xmlns:c16="http://schemas.microsoft.com/office/drawing/2014/chart" uri="{C3380CC4-5D6E-409C-BE32-E72D297353CC}">
                <c16:uniqueId val="{00000005-4757-644B-86C5-69DD8DB0547B}"/>
              </c:ext>
            </c:extLst>
          </c:dPt>
          <c:dLbls>
            <c:dLbl>
              <c:idx val="0"/>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757-644B-86C5-69DD8DB0547B}"/>
                </c:ext>
              </c:extLst>
            </c:dLbl>
            <c:dLbl>
              <c:idx val="1"/>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757-644B-86C5-69DD8DB0547B}"/>
                </c:ext>
              </c:extLst>
            </c:dLbl>
            <c:dLbl>
              <c:idx val="2"/>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757-644B-86C5-69DD8DB0547B}"/>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Demographics!$B$4:$B$6</c:f>
              <c:strCache>
                <c:ptCount val="3"/>
                <c:pt idx="0">
                  <c:v>8th</c:v>
                </c:pt>
                <c:pt idx="1">
                  <c:v>10th</c:v>
                </c:pt>
                <c:pt idx="2">
                  <c:v>12th</c:v>
                </c:pt>
              </c:strCache>
            </c:strRef>
          </c:cat>
          <c:val>
            <c:numRef>
              <c:f>Demographics!$E$4:$E$6</c:f>
              <c:numCache>
                <c:formatCode>0\%</c:formatCode>
                <c:ptCount val="3"/>
                <c:pt idx="0">
                  <c:v>36.77034512143161</c:v>
                </c:pt>
                <c:pt idx="1">
                  <c:v>35.023434171282489</c:v>
                </c:pt>
                <c:pt idx="2">
                  <c:v>28.206220707285894</c:v>
                </c:pt>
              </c:numCache>
            </c:numRef>
          </c:val>
          <c:extLst>
            <c:ext xmlns:c16="http://schemas.microsoft.com/office/drawing/2014/chart" uri="{C3380CC4-5D6E-409C-BE32-E72D297353CC}">
              <c16:uniqueId val="{00000006-4757-644B-86C5-69DD8DB0547B}"/>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00" b="1" i="0" u="none" strike="noStrike" kern="1200" spc="0" baseline="0">
                <a:solidFill>
                  <a:schemeClr val="tx1"/>
                </a:solidFill>
                <a:latin typeface="+mn-lt"/>
                <a:ea typeface="+mn-ea"/>
                <a:cs typeface="+mn-cs"/>
              </a:defRPr>
            </a:pPr>
            <a:r>
              <a:rPr lang="en-US" sz="1300" b="1">
                <a:solidFill>
                  <a:schemeClr val="tx1"/>
                </a:solidFill>
              </a:rPr>
              <a:t>Self-reported cannabis use: </a:t>
            </a:r>
          </a:p>
          <a:p>
            <a:pPr>
              <a:defRPr sz="1300" b="1"/>
            </a:pPr>
            <a:r>
              <a:rPr lang="en-US" sz="1300" b="1">
                <a:solidFill>
                  <a:schemeClr val="tx1"/>
                </a:solidFill>
              </a:rPr>
              <a:t>Hampshire County (PNAS, 2023) vs. National Averages (MTF, 2022)</a:t>
            </a:r>
          </a:p>
        </c:rich>
      </c:tx>
      <c:overlay val="0"/>
      <c:spPr>
        <a:noFill/>
        <a:ln>
          <a:noFill/>
        </a:ln>
        <a:effectLst/>
      </c:spPr>
      <c:txPr>
        <a:bodyPr rot="0" spcFirstLastPara="1" vertOverflow="ellipsis" vert="horz" wrap="square" anchor="ctr" anchorCtr="1"/>
        <a:lstStyle/>
        <a:p>
          <a:pPr>
            <a:defRPr sz="1300" b="1"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v>Hampshire County (PNAS, 2023)</c:v>
          </c:tx>
          <c:spPr>
            <a:solidFill>
              <a:srgbClr val="FF40FF"/>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'ALC CHART'!$A$119:$B$126</c:f>
              <c:multiLvlStrCache>
                <c:ptCount val="8"/>
                <c:lvl>
                  <c:pt idx="0">
                    <c:v>Lifetime use</c:v>
                  </c:pt>
                  <c:pt idx="1">
                    <c:v>Past 30 day use</c:v>
                  </c:pt>
                  <c:pt idx="2">
                    <c:v>Lifetime use</c:v>
                  </c:pt>
                  <c:pt idx="3">
                    <c:v>Past 30 day use</c:v>
                  </c:pt>
                  <c:pt idx="4">
                    <c:v>Lifetime use</c:v>
                  </c:pt>
                  <c:pt idx="5">
                    <c:v>Past 30 day use</c:v>
                  </c:pt>
                  <c:pt idx="6">
                    <c:v>Lifetime use</c:v>
                  </c:pt>
                  <c:pt idx="7">
                    <c:v>Past 30 day use</c:v>
                  </c:pt>
                </c:lvl>
                <c:lvl>
                  <c:pt idx="0">
                    <c:v>8th, 10th, and 12th combined</c:v>
                  </c:pt>
                  <c:pt idx="2">
                    <c:v>8th grade</c:v>
                  </c:pt>
                  <c:pt idx="4">
                    <c:v>10th grade</c:v>
                  </c:pt>
                  <c:pt idx="6">
                    <c:v>12th grade</c:v>
                  </c:pt>
                </c:lvl>
              </c:multiLvlStrCache>
            </c:multiLvlStrRef>
          </c:cat>
          <c:val>
            <c:numRef>
              <c:f>('CAN CHART'!$B$5:$B$6,'CAN CHART'!$D$5:$D$6,'CAN CHART'!$F$5:$F$6,'CAN CHART'!$H$5:$H$6)</c:f>
              <c:numCache>
                <c:formatCode>0.0%</c:formatCode>
                <c:ptCount val="8"/>
                <c:pt idx="0">
                  <c:v>0.245</c:v>
                </c:pt>
                <c:pt idx="1">
                  <c:v>0.153</c:v>
                </c:pt>
                <c:pt idx="2">
                  <c:v>5.7511737089201875E-2</c:v>
                </c:pt>
                <c:pt idx="3">
                  <c:v>3.7999999999999999E-2</c:v>
                </c:pt>
                <c:pt idx="4">
                  <c:v>0.22481572481572487</c:v>
                </c:pt>
                <c:pt idx="5">
                  <c:v>0.13800000000000001</c:v>
                </c:pt>
                <c:pt idx="6">
                  <c:v>0.51367781155015191</c:v>
                </c:pt>
                <c:pt idx="7">
                  <c:v>0.32100000000000001</c:v>
                </c:pt>
              </c:numCache>
            </c:numRef>
          </c:val>
          <c:extLst>
            <c:ext xmlns:c16="http://schemas.microsoft.com/office/drawing/2014/chart" uri="{C3380CC4-5D6E-409C-BE32-E72D297353CC}">
              <c16:uniqueId val="{00000000-9B5B-8342-9E03-4A4FB8B6D8C3}"/>
            </c:ext>
          </c:extLst>
        </c:ser>
        <c:ser>
          <c:idx val="1"/>
          <c:order val="1"/>
          <c:tx>
            <c:v>United States (MTF, 2022)</c:v>
          </c:tx>
          <c:spPr>
            <a:solidFill>
              <a:srgbClr val="00B0F0"/>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'ALC CHART'!$A$119:$B$126</c:f>
              <c:multiLvlStrCache>
                <c:ptCount val="8"/>
                <c:lvl>
                  <c:pt idx="0">
                    <c:v>Lifetime use</c:v>
                  </c:pt>
                  <c:pt idx="1">
                    <c:v>Past 30 day use</c:v>
                  </c:pt>
                  <c:pt idx="2">
                    <c:v>Lifetime use</c:v>
                  </c:pt>
                  <c:pt idx="3">
                    <c:v>Past 30 day use</c:v>
                  </c:pt>
                  <c:pt idx="4">
                    <c:v>Lifetime use</c:v>
                  </c:pt>
                  <c:pt idx="5">
                    <c:v>Past 30 day use</c:v>
                  </c:pt>
                  <c:pt idx="6">
                    <c:v>Lifetime use</c:v>
                  </c:pt>
                  <c:pt idx="7">
                    <c:v>Past 30 day use</c:v>
                  </c:pt>
                </c:lvl>
                <c:lvl>
                  <c:pt idx="0">
                    <c:v>8th, 10th, and 12th combined</c:v>
                  </c:pt>
                  <c:pt idx="2">
                    <c:v>8th grade</c:v>
                  </c:pt>
                  <c:pt idx="4">
                    <c:v>10th grade</c:v>
                  </c:pt>
                  <c:pt idx="6">
                    <c:v>12th grade</c:v>
                  </c:pt>
                </c:lvl>
              </c:multiLvlStrCache>
            </c:multiLvlStrRef>
          </c:cat>
          <c:val>
            <c:numRef>
              <c:f>('CAN CHART'!$C$5:$C$6,'CAN CHART'!$E$5:$E$6,'CAN CHART'!$G$5:$G$6,'CAN CHART'!$I$5:$I$6)</c:f>
              <c:numCache>
                <c:formatCode>0.0%</c:formatCode>
                <c:ptCount val="8"/>
                <c:pt idx="0">
                  <c:v>0.24399999999999999</c:v>
                </c:pt>
                <c:pt idx="1">
                  <c:v>0.123</c:v>
                </c:pt>
                <c:pt idx="2">
                  <c:v>0.11</c:v>
                </c:pt>
                <c:pt idx="3">
                  <c:v>0.05</c:v>
                </c:pt>
                <c:pt idx="4">
                  <c:v>0.24199999999999999</c:v>
                </c:pt>
                <c:pt idx="5">
                  <c:v>0.121</c:v>
                </c:pt>
                <c:pt idx="6">
                  <c:v>0.38300000000000001</c:v>
                </c:pt>
                <c:pt idx="7">
                  <c:v>0.20200000000000001</c:v>
                </c:pt>
              </c:numCache>
            </c:numRef>
          </c:val>
          <c:extLst>
            <c:ext xmlns:c16="http://schemas.microsoft.com/office/drawing/2014/chart" uri="{C3380CC4-5D6E-409C-BE32-E72D297353CC}">
              <c16:uniqueId val="{00000001-9B5B-8342-9E03-4A4FB8B6D8C3}"/>
            </c:ext>
          </c:extLst>
        </c:ser>
        <c:dLbls>
          <c:showLegendKey val="0"/>
          <c:showVal val="0"/>
          <c:showCatName val="0"/>
          <c:showSerName val="0"/>
          <c:showPercent val="0"/>
          <c:showBubbleSize val="0"/>
        </c:dLbls>
        <c:gapWidth val="80"/>
        <c:axId val="1715552960"/>
        <c:axId val="1715529536"/>
      </c:barChart>
      <c:catAx>
        <c:axId val="1715552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715529536"/>
        <c:crosses val="autoZero"/>
        <c:auto val="1"/>
        <c:lblAlgn val="ctr"/>
        <c:lblOffset val="100"/>
        <c:noMultiLvlLbl val="0"/>
      </c:catAx>
      <c:valAx>
        <c:axId val="1715529536"/>
        <c:scaling>
          <c:orientation val="minMax"/>
          <c:max val="0.70000000000000007"/>
        </c:scaling>
        <c:delete val="1"/>
        <c:axPos val="l"/>
        <c:numFmt formatCode="0.0%" sourceLinked="1"/>
        <c:majorTickMark val="out"/>
        <c:minorTickMark val="none"/>
        <c:tickLblPos val="nextTo"/>
        <c:crossAx val="171555296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a:solidFill>
                  <a:schemeClr val="tx1"/>
                </a:solidFill>
              </a:rPr>
              <a:t>Past 30 day vaping</a:t>
            </a:r>
            <a:r>
              <a:rPr lang="en-US" b="1" baseline="0">
                <a:solidFill>
                  <a:schemeClr val="tx1"/>
                </a:solidFill>
              </a:rPr>
              <a:t> (nicotine) over time</a:t>
            </a:r>
            <a:endParaRPr lang="en-US" b="1">
              <a:solidFill>
                <a:schemeClr val="tx1"/>
              </a:solidFill>
            </a:endParaRPr>
          </a:p>
        </c:rich>
      </c:tx>
      <c:layout>
        <c:manualLayout>
          <c:xMode val="edge"/>
          <c:yMode val="edge"/>
          <c:x val="0.22412160506518783"/>
          <c:y val="5.2631578947368418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lineChart>
        <c:grouping val="standard"/>
        <c:varyColors val="0"/>
        <c:ser>
          <c:idx val="0"/>
          <c:order val="0"/>
          <c:tx>
            <c:v>8th graders</c:v>
          </c:tx>
          <c:spPr>
            <a:ln w="28575" cap="rnd">
              <a:solidFill>
                <a:srgbClr val="7030A0"/>
              </a:solidFill>
              <a:round/>
            </a:ln>
            <a:effectLst/>
          </c:spPr>
          <c:marker>
            <c:symbol val="circle"/>
            <c:size val="5"/>
            <c:spPr>
              <a:solidFill>
                <a:srgbClr val="7030A0"/>
              </a:solidFill>
              <a:ln w="9525">
                <a:solidFill>
                  <a:srgbClr val="7030A0"/>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rgbClr val="7030A0"/>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Lit>
              <c:formatCode>General</c:formatCode>
              <c:ptCount val="3"/>
              <c:pt idx="0">
                <c:v>2019</c:v>
              </c:pt>
              <c:pt idx="1">
                <c:v>2021</c:v>
              </c:pt>
              <c:pt idx="2">
                <c:v>2023</c:v>
              </c:pt>
            </c:numLit>
          </c:cat>
          <c:val>
            <c:numRef>
              <c:f>'VAPE CHART'!$B$32:$D$32</c:f>
              <c:numCache>
                <c:formatCode>0.0%</c:formatCode>
                <c:ptCount val="3"/>
                <c:pt idx="0">
                  <c:v>0.13400000000000001</c:v>
                </c:pt>
                <c:pt idx="1">
                  <c:v>3.3000000000000002E-2</c:v>
                </c:pt>
                <c:pt idx="2">
                  <c:v>3.9E-2</c:v>
                </c:pt>
              </c:numCache>
            </c:numRef>
          </c:val>
          <c:smooth val="0"/>
          <c:extLst>
            <c:ext xmlns:c16="http://schemas.microsoft.com/office/drawing/2014/chart" uri="{C3380CC4-5D6E-409C-BE32-E72D297353CC}">
              <c16:uniqueId val="{00000000-86FF-6C48-93F8-862E49276E06}"/>
            </c:ext>
          </c:extLst>
        </c:ser>
        <c:ser>
          <c:idx val="1"/>
          <c:order val="1"/>
          <c:tx>
            <c:v>10th graders</c:v>
          </c:tx>
          <c:spPr>
            <a:ln w="28575" cap="rnd">
              <a:solidFill>
                <a:srgbClr val="00B050"/>
              </a:solidFill>
              <a:round/>
            </a:ln>
            <a:effectLst/>
          </c:spPr>
          <c:marker>
            <c:symbol val="circle"/>
            <c:size val="5"/>
            <c:spPr>
              <a:solidFill>
                <a:srgbClr val="00B050"/>
              </a:solidFill>
              <a:ln w="9525">
                <a:solidFill>
                  <a:srgbClr val="00B050"/>
                </a:solidFill>
              </a:ln>
              <a:effectLst/>
            </c:spPr>
          </c:marker>
          <c:dLbls>
            <c:dLbl>
              <c:idx val="0"/>
              <c:layout>
                <c:manualLayout>
                  <c:x val="-7.2088724584103508E-2"/>
                  <c:y val="-3.8596491228070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6FF-6C48-93F8-862E49276E06}"/>
                </c:ext>
              </c:extLst>
            </c:dLbl>
            <c:dLbl>
              <c:idx val="1"/>
              <c:layout>
                <c:manualLayout>
                  <c:x val="-1.2939001848428836E-2"/>
                  <c:y val="-3.85964912280701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6FF-6C48-93F8-862E49276E06}"/>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rgbClr val="00B05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Lit>
              <c:formatCode>General</c:formatCode>
              <c:ptCount val="3"/>
              <c:pt idx="0">
                <c:v>2019</c:v>
              </c:pt>
              <c:pt idx="1">
                <c:v>2021</c:v>
              </c:pt>
              <c:pt idx="2">
                <c:v>2023</c:v>
              </c:pt>
            </c:numLit>
          </c:cat>
          <c:val>
            <c:numRef>
              <c:f>'VAPE CHART'!$E$32:$G$32</c:f>
              <c:numCache>
                <c:formatCode>0.0%</c:formatCode>
                <c:ptCount val="3"/>
                <c:pt idx="0">
                  <c:v>0.26800000000000002</c:v>
                </c:pt>
                <c:pt idx="1">
                  <c:v>0.13100000000000001</c:v>
                </c:pt>
                <c:pt idx="2">
                  <c:v>7.9000000000000001E-2</c:v>
                </c:pt>
              </c:numCache>
            </c:numRef>
          </c:val>
          <c:smooth val="0"/>
          <c:extLst>
            <c:ext xmlns:c16="http://schemas.microsoft.com/office/drawing/2014/chart" uri="{C3380CC4-5D6E-409C-BE32-E72D297353CC}">
              <c16:uniqueId val="{00000003-86FF-6C48-93F8-862E49276E06}"/>
            </c:ext>
          </c:extLst>
        </c:ser>
        <c:ser>
          <c:idx val="2"/>
          <c:order val="2"/>
          <c:tx>
            <c:v>12th graders</c:v>
          </c:tx>
          <c:spPr>
            <a:ln w="28575" cap="rnd">
              <a:solidFill>
                <a:srgbClr val="FFC000"/>
              </a:solidFill>
              <a:round/>
            </a:ln>
            <a:effectLst/>
          </c:spPr>
          <c:marker>
            <c:symbol val="circle"/>
            <c:size val="5"/>
            <c:spPr>
              <a:solidFill>
                <a:srgbClr val="FFC000"/>
              </a:solidFill>
              <a:ln w="9525">
                <a:solidFill>
                  <a:srgbClr val="FFC000"/>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rgbClr val="FFC000"/>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Lit>
              <c:formatCode>General</c:formatCode>
              <c:ptCount val="3"/>
              <c:pt idx="0">
                <c:v>2019</c:v>
              </c:pt>
              <c:pt idx="1">
                <c:v>2021</c:v>
              </c:pt>
              <c:pt idx="2">
                <c:v>2023</c:v>
              </c:pt>
            </c:numLit>
          </c:cat>
          <c:val>
            <c:numRef>
              <c:f>'VAPE CHART'!$H$32:$J$32</c:f>
              <c:numCache>
                <c:formatCode>0.0%</c:formatCode>
                <c:ptCount val="3"/>
                <c:pt idx="0">
                  <c:v>0.38300000000000001</c:v>
                </c:pt>
                <c:pt idx="1">
                  <c:v>0.192</c:v>
                </c:pt>
                <c:pt idx="2">
                  <c:v>0.217</c:v>
                </c:pt>
              </c:numCache>
            </c:numRef>
          </c:val>
          <c:smooth val="0"/>
          <c:extLst>
            <c:ext xmlns:c16="http://schemas.microsoft.com/office/drawing/2014/chart" uri="{C3380CC4-5D6E-409C-BE32-E72D297353CC}">
              <c16:uniqueId val="{00000004-86FF-6C48-93F8-862E49276E06}"/>
            </c:ext>
          </c:extLst>
        </c:ser>
        <c:ser>
          <c:idx val="3"/>
          <c:order val="3"/>
          <c:tx>
            <c:v>8th, 10th, and 12th combined</c:v>
          </c:tx>
          <c:spPr>
            <a:ln w="38100" cap="rnd">
              <a:solidFill>
                <a:srgbClr val="FF40FF"/>
              </a:solidFill>
              <a:prstDash val="dash"/>
              <a:round/>
            </a:ln>
            <a:effectLst/>
          </c:spPr>
          <c:marker>
            <c:symbol val="square"/>
            <c:size val="6"/>
            <c:spPr>
              <a:solidFill>
                <a:srgbClr val="FF40FF"/>
              </a:solidFill>
              <a:ln w="38100">
                <a:solidFill>
                  <a:srgbClr val="FF40FF"/>
                </a:solidFill>
                <a:prstDash val="dash"/>
              </a:ln>
              <a:effectLst/>
            </c:spPr>
          </c:marker>
          <c:dLbls>
            <c:dLbl>
              <c:idx val="0"/>
              <c:layout>
                <c:manualLayout>
                  <c:x val="-8.3179297597042512E-2"/>
                  <c:y val="2.45614035087719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6FF-6C48-93F8-862E49276E06}"/>
                </c:ext>
              </c:extLst>
            </c:dLbl>
            <c:dLbl>
              <c:idx val="1"/>
              <c:layout>
                <c:manualLayout>
                  <c:x val="-3.8817005545286505E-2"/>
                  <c:y val="3.15789473684209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6FF-6C48-93F8-862E49276E06}"/>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rgbClr val="FF40FF"/>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Lit>
              <c:formatCode>General</c:formatCode>
              <c:ptCount val="3"/>
              <c:pt idx="0">
                <c:v>2019</c:v>
              </c:pt>
              <c:pt idx="1">
                <c:v>2021</c:v>
              </c:pt>
              <c:pt idx="2">
                <c:v>2023</c:v>
              </c:pt>
            </c:numLit>
          </c:cat>
          <c:val>
            <c:numRef>
              <c:f>'VAPE CHART'!$M$32:$O$32</c:f>
              <c:numCache>
                <c:formatCode>0.0%</c:formatCode>
                <c:ptCount val="3"/>
                <c:pt idx="0">
                  <c:v>0.252</c:v>
                </c:pt>
                <c:pt idx="1">
                  <c:v>0.112</c:v>
                </c:pt>
                <c:pt idx="2">
                  <c:v>0.10299999999999999</c:v>
                </c:pt>
              </c:numCache>
            </c:numRef>
          </c:val>
          <c:smooth val="0"/>
          <c:extLst>
            <c:ext xmlns:c16="http://schemas.microsoft.com/office/drawing/2014/chart" uri="{C3380CC4-5D6E-409C-BE32-E72D297353CC}">
              <c16:uniqueId val="{00000007-86FF-6C48-93F8-862E49276E06}"/>
            </c:ext>
          </c:extLst>
        </c:ser>
        <c:dLbls>
          <c:showLegendKey val="0"/>
          <c:showVal val="0"/>
          <c:showCatName val="0"/>
          <c:showSerName val="0"/>
          <c:showPercent val="0"/>
          <c:showBubbleSize val="0"/>
        </c:dLbls>
        <c:marker val="1"/>
        <c:smooth val="0"/>
        <c:axId val="982581376"/>
        <c:axId val="982557600"/>
      </c:lineChart>
      <c:catAx>
        <c:axId val="982581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82557600"/>
        <c:crosses val="autoZero"/>
        <c:auto val="1"/>
        <c:lblAlgn val="ctr"/>
        <c:lblOffset val="100"/>
        <c:noMultiLvlLbl val="0"/>
      </c:catAx>
      <c:valAx>
        <c:axId val="982557600"/>
        <c:scaling>
          <c:orientation val="minMax"/>
        </c:scaling>
        <c:delete val="1"/>
        <c:axPos val="l"/>
        <c:numFmt formatCode="0.0%" sourceLinked="1"/>
        <c:majorTickMark val="none"/>
        <c:minorTickMark val="none"/>
        <c:tickLblPos val="nextTo"/>
        <c:crossAx val="982581376"/>
        <c:crosses val="autoZero"/>
        <c:crossBetween val="between"/>
      </c:valAx>
      <c:spPr>
        <a:noFill/>
        <a:ln>
          <a:noFill/>
        </a:ln>
        <a:effectLst/>
      </c:spPr>
    </c:plotArea>
    <c:legend>
      <c:legendPos val="t"/>
      <c:layout>
        <c:manualLayout>
          <c:xMode val="edge"/>
          <c:yMode val="edge"/>
          <c:x val="0"/>
          <c:y val="0.15468434866694294"/>
          <c:w val="1"/>
          <c:h val="0.13858599254040613"/>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a:t>Self-reported vaping (nicotine): </a:t>
            </a:r>
          </a:p>
          <a:p>
            <a:pPr>
              <a:defRPr b="1"/>
            </a:pPr>
            <a:r>
              <a:rPr lang="en-US" b="1"/>
              <a:t>Hampshire County (PNAS, 2023) vs. National Averages (MTF, 2022)</a:t>
            </a:r>
          </a:p>
        </c:rich>
      </c:tx>
      <c:layout>
        <c:manualLayout>
          <c:xMode val="edge"/>
          <c:yMode val="edge"/>
          <c:x val="0.1698259001791094"/>
          <c:y val="0.13116387726164486"/>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v>Hampshire County (PNAS, 2023)</c:v>
          </c:tx>
          <c:spPr>
            <a:solidFill>
              <a:srgbClr val="FF40FF"/>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'ALC CHART'!$A$119:$B$126</c:f>
              <c:multiLvlStrCache>
                <c:ptCount val="8"/>
                <c:lvl>
                  <c:pt idx="0">
                    <c:v>Lifetime use</c:v>
                  </c:pt>
                  <c:pt idx="1">
                    <c:v>Past 30 day use</c:v>
                  </c:pt>
                  <c:pt idx="2">
                    <c:v>Lifetime use</c:v>
                  </c:pt>
                  <c:pt idx="3">
                    <c:v>Past 30 day use</c:v>
                  </c:pt>
                  <c:pt idx="4">
                    <c:v>Lifetime use</c:v>
                  </c:pt>
                  <c:pt idx="5">
                    <c:v>Past 30 day use</c:v>
                  </c:pt>
                  <c:pt idx="6">
                    <c:v>Lifetime use</c:v>
                  </c:pt>
                  <c:pt idx="7">
                    <c:v>Past 30 day use</c:v>
                  </c:pt>
                </c:lvl>
                <c:lvl>
                  <c:pt idx="0">
                    <c:v>8th, 10th, and 12th combined</c:v>
                  </c:pt>
                  <c:pt idx="2">
                    <c:v>8th grade</c:v>
                  </c:pt>
                  <c:pt idx="4">
                    <c:v>10th grade</c:v>
                  </c:pt>
                  <c:pt idx="6">
                    <c:v>12th grade</c:v>
                  </c:pt>
                </c:lvl>
              </c:multiLvlStrCache>
            </c:multiLvlStrRef>
          </c:cat>
          <c:val>
            <c:numRef>
              <c:f>('VAPE CHART'!$B$4:$B$5,'VAPE CHART'!$D$4:$D$5,'VAPE CHART'!$F$4:$F$5,'VAPE CHART'!$H$4:$H$5)</c:f>
              <c:numCache>
                <c:formatCode>0.0%</c:formatCode>
                <c:ptCount val="8"/>
                <c:pt idx="0">
                  <c:v>0.19900000000000001</c:v>
                </c:pt>
                <c:pt idx="1">
                  <c:v>0.10299999999999999</c:v>
                </c:pt>
                <c:pt idx="2">
                  <c:v>6.6000000000000003E-2</c:v>
                </c:pt>
                <c:pt idx="3">
                  <c:v>3.9E-2</c:v>
                </c:pt>
                <c:pt idx="4">
                  <c:v>0.17599999999999999</c:v>
                </c:pt>
                <c:pt idx="5">
                  <c:v>7.9000000000000001E-2</c:v>
                </c:pt>
                <c:pt idx="6">
                  <c:v>0.4</c:v>
                </c:pt>
                <c:pt idx="7">
                  <c:v>0.217</c:v>
                </c:pt>
              </c:numCache>
            </c:numRef>
          </c:val>
          <c:extLst>
            <c:ext xmlns:c16="http://schemas.microsoft.com/office/drawing/2014/chart" uri="{C3380CC4-5D6E-409C-BE32-E72D297353CC}">
              <c16:uniqueId val="{00000000-855A-734D-9095-234DEBABB86E}"/>
            </c:ext>
          </c:extLst>
        </c:ser>
        <c:ser>
          <c:idx val="1"/>
          <c:order val="1"/>
          <c:tx>
            <c:v>United States (MTF, 2022)</c:v>
          </c:tx>
          <c:spPr>
            <a:solidFill>
              <a:srgbClr val="00B0F0"/>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'ALC CHART'!$A$119:$B$126</c:f>
              <c:multiLvlStrCache>
                <c:ptCount val="8"/>
                <c:lvl>
                  <c:pt idx="0">
                    <c:v>Lifetime use</c:v>
                  </c:pt>
                  <c:pt idx="1">
                    <c:v>Past 30 day use</c:v>
                  </c:pt>
                  <c:pt idx="2">
                    <c:v>Lifetime use</c:v>
                  </c:pt>
                  <c:pt idx="3">
                    <c:v>Past 30 day use</c:v>
                  </c:pt>
                  <c:pt idx="4">
                    <c:v>Lifetime use</c:v>
                  </c:pt>
                  <c:pt idx="5">
                    <c:v>Past 30 day use</c:v>
                  </c:pt>
                  <c:pt idx="6">
                    <c:v>Lifetime use</c:v>
                  </c:pt>
                  <c:pt idx="7">
                    <c:v>Past 30 day use</c:v>
                  </c:pt>
                </c:lvl>
                <c:lvl>
                  <c:pt idx="0">
                    <c:v>8th, 10th, and 12th combined</c:v>
                  </c:pt>
                  <c:pt idx="2">
                    <c:v>8th grade</c:v>
                  </c:pt>
                  <c:pt idx="4">
                    <c:v>10th grade</c:v>
                  </c:pt>
                  <c:pt idx="6">
                    <c:v>12th grade</c:v>
                  </c:pt>
                </c:lvl>
              </c:multiLvlStrCache>
            </c:multiLvlStrRef>
          </c:cat>
          <c:val>
            <c:numRef>
              <c:f>('VAPE CHART'!$C$4:$C$5,'VAPE CHART'!$E$4:$E$5,'VAPE CHART'!$G$4:$G$5,'VAPE CHART'!$I$4:$I$5)</c:f>
              <c:numCache>
                <c:formatCode>0.0%</c:formatCode>
                <c:ptCount val="8"/>
                <c:pt idx="0">
                  <c:v>0.27700000000000002</c:v>
                </c:pt>
                <c:pt idx="1">
                  <c:v>0.13800000000000001</c:v>
                </c:pt>
                <c:pt idx="2">
                  <c:v>0.17</c:v>
                </c:pt>
                <c:pt idx="3">
                  <c:v>7.0999999999999994E-2</c:v>
                </c:pt>
                <c:pt idx="4">
                  <c:v>0.28199999999999997</c:v>
                </c:pt>
                <c:pt idx="5">
                  <c:v>0.14199999999999999</c:v>
                </c:pt>
                <c:pt idx="6">
                  <c:v>0.38800000000000001</c:v>
                </c:pt>
                <c:pt idx="7">
                  <c:v>0.20699999999999999</c:v>
                </c:pt>
              </c:numCache>
            </c:numRef>
          </c:val>
          <c:extLst>
            <c:ext xmlns:c16="http://schemas.microsoft.com/office/drawing/2014/chart" uri="{C3380CC4-5D6E-409C-BE32-E72D297353CC}">
              <c16:uniqueId val="{00000001-855A-734D-9095-234DEBABB86E}"/>
            </c:ext>
          </c:extLst>
        </c:ser>
        <c:dLbls>
          <c:showLegendKey val="0"/>
          <c:showVal val="0"/>
          <c:showCatName val="0"/>
          <c:showSerName val="0"/>
          <c:showPercent val="0"/>
          <c:showBubbleSize val="0"/>
        </c:dLbls>
        <c:gapWidth val="80"/>
        <c:axId val="1715552960"/>
        <c:axId val="1715529536"/>
      </c:barChart>
      <c:catAx>
        <c:axId val="1715552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715529536"/>
        <c:crosses val="autoZero"/>
        <c:auto val="1"/>
        <c:lblAlgn val="ctr"/>
        <c:lblOffset val="100"/>
        <c:noMultiLvlLbl val="0"/>
      </c:catAx>
      <c:valAx>
        <c:axId val="1715529536"/>
        <c:scaling>
          <c:orientation val="minMax"/>
          <c:max val="0.70000000000000007"/>
        </c:scaling>
        <c:delete val="1"/>
        <c:axPos val="l"/>
        <c:numFmt formatCode="0.0%" sourceLinked="1"/>
        <c:majorTickMark val="out"/>
        <c:minorTickMark val="none"/>
        <c:tickLblPos val="nextTo"/>
        <c:crossAx val="1715552960"/>
        <c:crosses val="autoZero"/>
        <c:crossBetween val="between"/>
      </c:valAx>
      <c:spPr>
        <a:noFill/>
        <a:ln>
          <a:noFill/>
        </a:ln>
        <a:effectLst/>
      </c:spPr>
    </c:plotArea>
    <c:legend>
      <c:legendPos val="t"/>
      <c:layout>
        <c:manualLayout>
          <c:xMode val="edge"/>
          <c:yMode val="edge"/>
          <c:x val="8.7890901105537295E-2"/>
          <c:y val="0.29486279432209284"/>
          <c:w val="0.84382775989733805"/>
          <c:h val="0.11928154337589675"/>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a:t>Self-reported smoking:</a:t>
            </a:r>
          </a:p>
          <a:p>
            <a:pPr>
              <a:defRPr b="1"/>
            </a:pPr>
            <a:r>
              <a:rPr lang="en-US" b="1"/>
              <a:t>Hampshire County (PNAS, 2023) vs. National Averages (MTF, 2022)</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2.5284486673338005E-2"/>
          <c:y val="0.18084491803976185"/>
          <c:w val="0.94943102665332402"/>
          <c:h val="0.56006673851823141"/>
        </c:manualLayout>
      </c:layout>
      <c:barChart>
        <c:barDir val="col"/>
        <c:grouping val="clustered"/>
        <c:varyColors val="0"/>
        <c:ser>
          <c:idx val="0"/>
          <c:order val="0"/>
          <c:tx>
            <c:v>Hampshire County (PNAS, 2023)</c:v>
          </c:tx>
          <c:spPr>
            <a:solidFill>
              <a:srgbClr val="FF40FF"/>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'ALC CHART'!$A$119:$B$126</c:f>
              <c:multiLvlStrCache>
                <c:ptCount val="8"/>
                <c:lvl>
                  <c:pt idx="0">
                    <c:v>Lifetime use</c:v>
                  </c:pt>
                  <c:pt idx="1">
                    <c:v>Past 30 day use</c:v>
                  </c:pt>
                  <c:pt idx="2">
                    <c:v>Lifetime use</c:v>
                  </c:pt>
                  <c:pt idx="3">
                    <c:v>Past 30 day use</c:v>
                  </c:pt>
                  <c:pt idx="4">
                    <c:v>Lifetime use</c:v>
                  </c:pt>
                  <c:pt idx="5">
                    <c:v>Past 30 day use</c:v>
                  </c:pt>
                  <c:pt idx="6">
                    <c:v>Lifetime use</c:v>
                  </c:pt>
                  <c:pt idx="7">
                    <c:v>Past 30 day use</c:v>
                  </c:pt>
                </c:lvl>
                <c:lvl>
                  <c:pt idx="0">
                    <c:v>8th, 10th, and 12th combined</c:v>
                  </c:pt>
                  <c:pt idx="2">
                    <c:v>8th grade</c:v>
                  </c:pt>
                  <c:pt idx="4">
                    <c:v>10th grade</c:v>
                  </c:pt>
                  <c:pt idx="6">
                    <c:v>12th grade</c:v>
                  </c:pt>
                </c:lvl>
              </c:multiLvlStrCache>
            </c:multiLvlStrRef>
          </c:cat>
          <c:val>
            <c:numRef>
              <c:f>('SMOKE CHART'!$B$4:$B$5,'SMOKE CHART'!$D$4:$D$5,'SMOKE CHART'!$F$4:$F$5,'SMOKE CHART'!$H$4:$H$5)</c:f>
              <c:numCache>
                <c:formatCode>0.0%</c:formatCode>
                <c:ptCount val="8"/>
                <c:pt idx="0">
                  <c:v>9.8000000000000004E-2</c:v>
                </c:pt>
                <c:pt idx="1">
                  <c:v>3.2000000000000001E-2</c:v>
                </c:pt>
                <c:pt idx="2">
                  <c:v>3.4000000000000002E-2</c:v>
                </c:pt>
                <c:pt idx="3">
                  <c:v>8.0000000000000002E-3</c:v>
                </c:pt>
                <c:pt idx="4">
                  <c:v>7.1999999999999995E-2</c:v>
                </c:pt>
                <c:pt idx="5">
                  <c:v>2.1999999999999999E-2</c:v>
                </c:pt>
                <c:pt idx="6">
                  <c:v>0.214</c:v>
                </c:pt>
                <c:pt idx="7">
                  <c:v>7.2999999999999995E-2</c:v>
                </c:pt>
              </c:numCache>
            </c:numRef>
          </c:val>
          <c:extLst>
            <c:ext xmlns:c16="http://schemas.microsoft.com/office/drawing/2014/chart" uri="{C3380CC4-5D6E-409C-BE32-E72D297353CC}">
              <c16:uniqueId val="{00000000-15EB-624A-9315-CE8826FA35D7}"/>
            </c:ext>
          </c:extLst>
        </c:ser>
        <c:ser>
          <c:idx val="1"/>
          <c:order val="1"/>
          <c:tx>
            <c:v>United States (MTF*, 2022)</c:v>
          </c:tx>
          <c:spPr>
            <a:solidFill>
              <a:srgbClr val="00B0F0"/>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'ALC CHART'!$A$119:$B$126</c:f>
              <c:multiLvlStrCache>
                <c:ptCount val="8"/>
                <c:lvl>
                  <c:pt idx="0">
                    <c:v>Lifetime use</c:v>
                  </c:pt>
                  <c:pt idx="1">
                    <c:v>Past 30 day use</c:v>
                  </c:pt>
                  <c:pt idx="2">
                    <c:v>Lifetime use</c:v>
                  </c:pt>
                  <c:pt idx="3">
                    <c:v>Past 30 day use</c:v>
                  </c:pt>
                  <c:pt idx="4">
                    <c:v>Lifetime use</c:v>
                  </c:pt>
                  <c:pt idx="5">
                    <c:v>Past 30 day use</c:v>
                  </c:pt>
                  <c:pt idx="6">
                    <c:v>Lifetime use</c:v>
                  </c:pt>
                  <c:pt idx="7">
                    <c:v>Past 30 day use</c:v>
                  </c:pt>
                </c:lvl>
                <c:lvl>
                  <c:pt idx="0">
                    <c:v>8th, 10th, and 12th combined</c:v>
                  </c:pt>
                  <c:pt idx="2">
                    <c:v>8th grade</c:v>
                  </c:pt>
                  <c:pt idx="4">
                    <c:v>10th grade</c:v>
                  </c:pt>
                  <c:pt idx="6">
                    <c:v>12th grade</c:v>
                  </c:pt>
                </c:lvl>
              </c:multiLvlStrCache>
            </c:multiLvlStrRef>
          </c:cat>
          <c:val>
            <c:numRef>
              <c:f>('SMOKE CHART'!$C$4:$C$5,'SMOKE CHART'!$E$4:$E$5,'SMOKE CHART'!$G$4:$G$5,'SMOKE CHART'!$I$4:$I$5)</c:f>
              <c:numCache>
                <c:formatCode>0.0%</c:formatCode>
                <c:ptCount val="8"/>
                <c:pt idx="0">
                  <c:v>0.109</c:v>
                </c:pt>
                <c:pt idx="1">
                  <c:v>2.1000000000000001E-2</c:v>
                </c:pt>
                <c:pt idx="2">
                  <c:v>6.0999999999999999E-2</c:v>
                </c:pt>
                <c:pt idx="3">
                  <c:v>8.0000000000000002E-3</c:v>
                </c:pt>
                <c:pt idx="4">
                  <c:v>0.10199999999999999</c:v>
                </c:pt>
                <c:pt idx="5">
                  <c:v>1.7000000000000001E-2</c:v>
                </c:pt>
                <c:pt idx="6">
                  <c:v>0.16800000000000001</c:v>
                </c:pt>
                <c:pt idx="7">
                  <c:v>0.04</c:v>
                </c:pt>
              </c:numCache>
            </c:numRef>
          </c:val>
          <c:extLst>
            <c:ext xmlns:c16="http://schemas.microsoft.com/office/drawing/2014/chart" uri="{C3380CC4-5D6E-409C-BE32-E72D297353CC}">
              <c16:uniqueId val="{00000001-15EB-624A-9315-CE8826FA35D7}"/>
            </c:ext>
          </c:extLst>
        </c:ser>
        <c:dLbls>
          <c:showLegendKey val="0"/>
          <c:showVal val="0"/>
          <c:showCatName val="0"/>
          <c:showSerName val="0"/>
          <c:showPercent val="0"/>
          <c:showBubbleSize val="0"/>
        </c:dLbls>
        <c:gapWidth val="60"/>
        <c:axId val="1715552960"/>
        <c:axId val="1715529536"/>
      </c:barChart>
      <c:catAx>
        <c:axId val="1715552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715529536"/>
        <c:crosses val="autoZero"/>
        <c:auto val="1"/>
        <c:lblAlgn val="ctr"/>
        <c:lblOffset val="100"/>
        <c:noMultiLvlLbl val="0"/>
      </c:catAx>
      <c:valAx>
        <c:axId val="1715529536"/>
        <c:scaling>
          <c:orientation val="minMax"/>
          <c:max val="0.5"/>
        </c:scaling>
        <c:delete val="1"/>
        <c:axPos val="l"/>
        <c:numFmt formatCode="0.0%" sourceLinked="1"/>
        <c:majorTickMark val="out"/>
        <c:minorTickMark val="none"/>
        <c:tickLblPos val="nextTo"/>
        <c:crossAx val="171555296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a:t>Past 30 day cigarette smoking over time</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2.5034859742959908E-2"/>
          <c:y val="0.2320712461713671"/>
          <c:w val="0.94993028051408013"/>
          <c:h val="0.68459704744321603"/>
        </c:manualLayout>
      </c:layout>
      <c:lineChart>
        <c:grouping val="standard"/>
        <c:varyColors val="0"/>
        <c:ser>
          <c:idx val="0"/>
          <c:order val="0"/>
          <c:tx>
            <c:v>8th graders</c:v>
          </c:tx>
          <c:spPr>
            <a:ln w="28575" cap="rnd">
              <a:solidFill>
                <a:srgbClr val="7030A0"/>
              </a:solidFill>
              <a:round/>
            </a:ln>
            <a:effectLst/>
          </c:spPr>
          <c:marker>
            <c:symbol val="circle"/>
            <c:size val="5"/>
            <c:spPr>
              <a:solidFill>
                <a:srgbClr val="7030A0"/>
              </a:solidFill>
              <a:ln w="9525">
                <a:solidFill>
                  <a:srgbClr val="7030A0"/>
                </a:solidFill>
              </a:ln>
              <a:effectLst/>
            </c:spPr>
          </c:marker>
          <c:dLbls>
            <c:dLbl>
              <c:idx val="0"/>
              <c:layout>
                <c:manualLayout>
                  <c:x val="-9.0028903883521416E-2"/>
                  <c:y val="1.193925117953723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EB2-3342-A5AA-08BAD272A045}"/>
                </c:ext>
              </c:extLst>
            </c:dLbl>
            <c:dLbl>
              <c:idx val="1"/>
              <c:layout>
                <c:manualLayout>
                  <c:x val="1.2386431428587218E-2"/>
                  <c:y val="4.78735790732055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EB2-3342-A5AA-08BAD272A045}"/>
                </c:ext>
              </c:extLst>
            </c:dLbl>
            <c:dLbl>
              <c:idx val="2"/>
              <c:layout>
                <c:manualLayout>
                  <c:x val="-5.8207392935653596E-3"/>
                  <c:y val="2.631298233700457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EB2-3342-A5AA-08BAD272A045}"/>
                </c:ext>
              </c:extLst>
            </c:dLbl>
            <c:spPr>
              <a:noFill/>
              <a:ln>
                <a:noFill/>
              </a:ln>
              <a:effectLst/>
            </c:spPr>
            <c:txPr>
              <a:bodyPr rot="0" spcFirstLastPara="1" vertOverflow="ellipsis" vert="horz" wrap="square" anchor="ctr" anchorCtr="1"/>
              <a:lstStyle/>
              <a:p>
                <a:pPr>
                  <a:defRPr sz="1200" b="1" i="0" u="none" strike="noStrike" kern="1200" baseline="0">
                    <a:solidFill>
                      <a:srgbClr val="7030A0"/>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Lit>
              <c:formatCode>General</c:formatCode>
              <c:ptCount val="3"/>
              <c:pt idx="0">
                <c:v>2019</c:v>
              </c:pt>
              <c:pt idx="1">
                <c:v>2021</c:v>
              </c:pt>
              <c:pt idx="2">
                <c:v>2023</c:v>
              </c:pt>
            </c:numLit>
          </c:cat>
          <c:val>
            <c:numRef>
              <c:f>'SMOKE CHART'!$B$33:$D$33</c:f>
              <c:numCache>
                <c:formatCode>0.0%</c:formatCode>
                <c:ptCount val="3"/>
                <c:pt idx="0">
                  <c:v>1.2999999999999999E-2</c:v>
                </c:pt>
                <c:pt idx="1">
                  <c:v>1.2E-2</c:v>
                </c:pt>
                <c:pt idx="2">
                  <c:v>8.0000000000000071E-3</c:v>
                </c:pt>
              </c:numCache>
            </c:numRef>
          </c:val>
          <c:smooth val="0"/>
          <c:extLst>
            <c:ext xmlns:c16="http://schemas.microsoft.com/office/drawing/2014/chart" uri="{C3380CC4-5D6E-409C-BE32-E72D297353CC}">
              <c16:uniqueId val="{00000003-CEB2-3342-A5AA-08BAD272A045}"/>
            </c:ext>
          </c:extLst>
        </c:ser>
        <c:ser>
          <c:idx val="1"/>
          <c:order val="1"/>
          <c:tx>
            <c:v>10th graders</c:v>
          </c:tx>
          <c:spPr>
            <a:ln w="28575" cap="rnd">
              <a:solidFill>
                <a:srgbClr val="00B050"/>
              </a:solidFill>
              <a:round/>
            </a:ln>
            <a:effectLst/>
          </c:spPr>
          <c:marker>
            <c:symbol val="circle"/>
            <c:size val="5"/>
            <c:spPr>
              <a:solidFill>
                <a:srgbClr val="00B050"/>
              </a:solidFill>
              <a:ln w="9525">
                <a:solidFill>
                  <a:srgbClr val="00B050"/>
                </a:solidFill>
              </a:ln>
              <a:effectLst/>
            </c:spPr>
          </c:marker>
          <c:dLbls>
            <c:dLbl>
              <c:idx val="0"/>
              <c:layout>
                <c:manualLayout>
                  <c:x val="-8.5744125812983324E-2"/>
                  <c:y val="1.1711619944966719E-2"/>
                </c:manualLayout>
              </c:layout>
              <c:showLegendKey val="0"/>
              <c:showVal val="1"/>
              <c:showCatName val="0"/>
              <c:showSerName val="0"/>
              <c:showPercent val="0"/>
              <c:showBubbleSize val="0"/>
              <c:extLst>
                <c:ext xmlns:c15="http://schemas.microsoft.com/office/drawing/2012/chart" uri="{CE6537A1-D6FC-4f65-9D91-7224C49458BB}">
                  <c15:layout>
                    <c:manualLayout>
                      <c:w val="6.8538707889421541E-2"/>
                      <c:h val="7.0593128620843312E-2"/>
                    </c:manualLayout>
                  </c15:layout>
                </c:ext>
                <c:ext xmlns:c16="http://schemas.microsoft.com/office/drawing/2014/chart" uri="{C3380CC4-5D6E-409C-BE32-E72D297353CC}">
                  <c16:uniqueId val="{00000004-CEB2-3342-A5AA-08BAD272A045}"/>
                </c:ext>
              </c:extLst>
            </c:dLbl>
            <c:dLbl>
              <c:idx val="1"/>
              <c:layout>
                <c:manualLayout>
                  <c:x val="2.3475422738784984E-2"/>
                  <c:y val="-4.219001336926766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EB2-3342-A5AA-08BAD272A045}"/>
                </c:ext>
              </c:extLst>
            </c:dLbl>
            <c:spPr>
              <a:noFill/>
              <a:ln>
                <a:noFill/>
              </a:ln>
              <a:effectLst/>
            </c:spPr>
            <c:txPr>
              <a:bodyPr rot="0" spcFirstLastPara="1" vertOverflow="ellipsis" vert="horz" wrap="square" anchor="ctr" anchorCtr="1"/>
              <a:lstStyle/>
              <a:p>
                <a:pPr>
                  <a:defRPr sz="1200" b="1" i="0" u="none" strike="noStrike" kern="1200" baseline="0">
                    <a:solidFill>
                      <a:srgbClr val="00B05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Lit>
              <c:formatCode>General</c:formatCode>
              <c:ptCount val="3"/>
              <c:pt idx="0">
                <c:v>2019</c:v>
              </c:pt>
              <c:pt idx="1">
                <c:v>2021</c:v>
              </c:pt>
              <c:pt idx="2">
                <c:v>2023</c:v>
              </c:pt>
            </c:numLit>
          </c:cat>
          <c:val>
            <c:numRef>
              <c:f>'SMOKE CHART'!$E$33:$G$33</c:f>
              <c:numCache>
                <c:formatCode>0.0%</c:formatCode>
                <c:ptCount val="3"/>
                <c:pt idx="0">
                  <c:v>3.6999999999999998E-2</c:v>
                </c:pt>
                <c:pt idx="1">
                  <c:v>3.1E-2</c:v>
                </c:pt>
                <c:pt idx="2">
                  <c:v>2.200000000000002E-2</c:v>
                </c:pt>
              </c:numCache>
            </c:numRef>
          </c:val>
          <c:smooth val="0"/>
          <c:extLst>
            <c:ext xmlns:c16="http://schemas.microsoft.com/office/drawing/2014/chart" uri="{C3380CC4-5D6E-409C-BE32-E72D297353CC}">
              <c16:uniqueId val="{00000006-CEB2-3342-A5AA-08BAD272A045}"/>
            </c:ext>
          </c:extLst>
        </c:ser>
        <c:ser>
          <c:idx val="2"/>
          <c:order val="2"/>
          <c:tx>
            <c:v>12th graders</c:v>
          </c:tx>
          <c:spPr>
            <a:ln w="28575" cap="rnd">
              <a:solidFill>
                <a:srgbClr val="FFC000"/>
              </a:solidFill>
              <a:round/>
            </a:ln>
            <a:effectLst/>
          </c:spPr>
          <c:marker>
            <c:symbol val="circle"/>
            <c:size val="5"/>
            <c:spPr>
              <a:solidFill>
                <a:srgbClr val="FFC000"/>
              </a:solidFill>
              <a:ln w="9525">
                <a:solidFill>
                  <a:srgbClr val="FFC000"/>
                </a:solidFill>
              </a:ln>
              <a:effectLst/>
            </c:spPr>
          </c:marker>
          <c:dLbls>
            <c:spPr>
              <a:noFill/>
              <a:ln>
                <a:noFill/>
              </a:ln>
              <a:effectLst/>
            </c:spPr>
            <c:txPr>
              <a:bodyPr rot="0" spcFirstLastPara="1" vertOverflow="ellipsis" vert="horz" wrap="square" anchor="ctr" anchorCtr="1"/>
              <a:lstStyle/>
              <a:p>
                <a:pPr>
                  <a:defRPr sz="1200" b="1" i="0" u="none" strike="noStrike" kern="1200" baseline="0">
                    <a:solidFill>
                      <a:srgbClr val="FFC000"/>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Lit>
              <c:formatCode>General</c:formatCode>
              <c:ptCount val="3"/>
              <c:pt idx="0">
                <c:v>2019</c:v>
              </c:pt>
              <c:pt idx="1">
                <c:v>2021</c:v>
              </c:pt>
              <c:pt idx="2">
                <c:v>2023</c:v>
              </c:pt>
            </c:numLit>
          </c:cat>
          <c:val>
            <c:numRef>
              <c:f>'SMOKE CHART'!$H$33:$J$33</c:f>
              <c:numCache>
                <c:formatCode>0.0%</c:formatCode>
                <c:ptCount val="3"/>
                <c:pt idx="0">
                  <c:v>0.122</c:v>
                </c:pt>
                <c:pt idx="1">
                  <c:v>6.7000000000000004E-2</c:v>
                </c:pt>
                <c:pt idx="2">
                  <c:v>7.2999999999999954E-2</c:v>
                </c:pt>
              </c:numCache>
            </c:numRef>
          </c:val>
          <c:smooth val="0"/>
          <c:extLst>
            <c:ext xmlns:c16="http://schemas.microsoft.com/office/drawing/2014/chart" uri="{C3380CC4-5D6E-409C-BE32-E72D297353CC}">
              <c16:uniqueId val="{00000007-CEB2-3342-A5AA-08BAD272A045}"/>
            </c:ext>
          </c:extLst>
        </c:ser>
        <c:ser>
          <c:idx val="3"/>
          <c:order val="3"/>
          <c:tx>
            <c:v>8th, 10th, and 12th combined</c:v>
          </c:tx>
          <c:spPr>
            <a:ln w="38100" cap="rnd">
              <a:solidFill>
                <a:srgbClr val="FF40FF"/>
              </a:solidFill>
              <a:prstDash val="dash"/>
              <a:round/>
            </a:ln>
            <a:effectLst/>
          </c:spPr>
          <c:marker>
            <c:symbol val="square"/>
            <c:size val="6"/>
            <c:spPr>
              <a:solidFill>
                <a:srgbClr val="FF40FF"/>
              </a:solidFill>
              <a:ln w="38100">
                <a:solidFill>
                  <a:srgbClr val="FF40FF"/>
                </a:solidFill>
                <a:prstDash val="dash"/>
              </a:ln>
              <a:effectLst/>
            </c:spPr>
          </c:marker>
          <c:dLbls>
            <c:dLbl>
              <c:idx val="0"/>
              <c:layout>
                <c:manualLayout>
                  <c:x val="-8.545524826176179E-2"/>
                  <c:y val="-5.09005510401857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CEB2-3342-A5AA-08BAD272A045}"/>
                </c:ext>
              </c:extLst>
            </c:dLbl>
            <c:dLbl>
              <c:idx val="1"/>
              <c:layout>
                <c:manualLayout>
                  <c:x val="-5.2472313362611753E-2"/>
                  <c:y val="-4.38831709922260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CEB2-3342-A5AA-08BAD272A045}"/>
                </c:ext>
              </c:extLst>
            </c:dLbl>
            <c:dLbl>
              <c:idx val="2"/>
              <c:layout>
                <c:manualLayout>
                  <c:x val="0"/>
                  <c:y val="-5.030805905113568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CEB2-3342-A5AA-08BAD272A045}"/>
                </c:ext>
              </c:extLst>
            </c:dLbl>
            <c:spPr>
              <a:noFill/>
              <a:ln>
                <a:noFill/>
              </a:ln>
              <a:effectLst/>
            </c:spPr>
            <c:txPr>
              <a:bodyPr rot="0" spcFirstLastPara="1" vertOverflow="ellipsis" vert="horz" wrap="square" anchor="ctr" anchorCtr="1"/>
              <a:lstStyle/>
              <a:p>
                <a:pPr>
                  <a:defRPr sz="1200" b="1" i="0" u="none" strike="noStrike" kern="1200" baseline="0">
                    <a:solidFill>
                      <a:srgbClr val="FF40FF"/>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Lit>
              <c:formatCode>General</c:formatCode>
              <c:ptCount val="3"/>
              <c:pt idx="0">
                <c:v>2019</c:v>
              </c:pt>
              <c:pt idx="1">
                <c:v>2021</c:v>
              </c:pt>
              <c:pt idx="2">
                <c:v>2023</c:v>
              </c:pt>
            </c:numLit>
          </c:cat>
          <c:val>
            <c:numRef>
              <c:f>'SMOKE CHART'!$M$33:$O$33</c:f>
              <c:numCache>
                <c:formatCode>0.0%</c:formatCode>
                <c:ptCount val="3"/>
                <c:pt idx="0">
                  <c:v>5.2999999999999999E-2</c:v>
                </c:pt>
                <c:pt idx="1">
                  <c:v>3.5000000000000003E-2</c:v>
                </c:pt>
                <c:pt idx="2">
                  <c:v>3.2000000000000001E-2</c:v>
                </c:pt>
              </c:numCache>
            </c:numRef>
          </c:val>
          <c:smooth val="0"/>
          <c:extLst>
            <c:ext xmlns:c16="http://schemas.microsoft.com/office/drawing/2014/chart" uri="{C3380CC4-5D6E-409C-BE32-E72D297353CC}">
              <c16:uniqueId val="{0000000B-CEB2-3342-A5AA-08BAD272A045}"/>
            </c:ext>
          </c:extLst>
        </c:ser>
        <c:dLbls>
          <c:showLegendKey val="0"/>
          <c:showVal val="0"/>
          <c:showCatName val="0"/>
          <c:showSerName val="0"/>
          <c:showPercent val="0"/>
          <c:showBubbleSize val="0"/>
        </c:dLbls>
        <c:marker val="1"/>
        <c:smooth val="0"/>
        <c:axId val="982581376"/>
        <c:axId val="982557600"/>
      </c:lineChart>
      <c:catAx>
        <c:axId val="982581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982557600"/>
        <c:crosses val="autoZero"/>
        <c:auto val="1"/>
        <c:lblAlgn val="ctr"/>
        <c:lblOffset val="100"/>
        <c:noMultiLvlLbl val="0"/>
      </c:catAx>
      <c:valAx>
        <c:axId val="982557600"/>
        <c:scaling>
          <c:orientation val="minMax"/>
          <c:max val="0.30000000000000004"/>
        </c:scaling>
        <c:delete val="1"/>
        <c:axPos val="l"/>
        <c:numFmt formatCode="0.0%" sourceLinked="1"/>
        <c:majorTickMark val="out"/>
        <c:minorTickMark val="none"/>
        <c:tickLblPos val="nextTo"/>
        <c:crossAx val="982581376"/>
        <c:crosses val="autoZero"/>
        <c:crossBetween val="between"/>
      </c:valAx>
      <c:spPr>
        <a:noFill/>
        <a:ln>
          <a:noFill/>
        </a:ln>
        <a:effectLst/>
      </c:spPr>
    </c:plotArea>
    <c:legend>
      <c:legendPos val="t"/>
      <c:layout>
        <c:manualLayout>
          <c:xMode val="edge"/>
          <c:yMode val="edge"/>
          <c:x val="0"/>
          <c:y val="0.12072475287208702"/>
          <c:w val="0.99993853287836909"/>
          <c:h val="0.17300889964935218"/>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sz="1400" b="1"/>
              <a:t>Self-reported use of unprescribed Rx drugs among 12th graders:</a:t>
            </a:r>
          </a:p>
          <a:p>
            <a:pPr>
              <a:defRPr b="1"/>
            </a:pPr>
            <a:r>
              <a:rPr lang="en-US" sz="1400" b="1"/>
              <a:t>Hampshire County (PNAS, 2023) v. National Averages (MTF*, 2022)</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'RX CHART'!$B$3</c:f>
              <c:strCache>
                <c:ptCount val="1"/>
                <c:pt idx="0">
                  <c:v>Hampshire County</c:v>
                </c:pt>
              </c:strCache>
            </c:strRef>
          </c:tx>
          <c:spPr>
            <a:solidFill>
              <a:srgbClr val="FF40FF"/>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Lit>
              <c:ptCount val="2"/>
              <c:pt idx="0">
                <c:v>Lifetime use</c:v>
              </c:pt>
              <c:pt idx="1">
                <c:v> Past 30 day use</c:v>
              </c:pt>
            </c:strLit>
          </c:cat>
          <c:val>
            <c:numRef>
              <c:f>'RX CHART'!$B$4:$B$5</c:f>
              <c:numCache>
                <c:formatCode>0.0%</c:formatCode>
                <c:ptCount val="2"/>
                <c:pt idx="0">
                  <c:v>7.3999999999999996E-2</c:v>
                </c:pt>
                <c:pt idx="1">
                  <c:v>2.3E-2</c:v>
                </c:pt>
              </c:numCache>
            </c:numRef>
          </c:val>
          <c:extLst>
            <c:ext xmlns:c16="http://schemas.microsoft.com/office/drawing/2014/chart" uri="{C3380CC4-5D6E-409C-BE32-E72D297353CC}">
              <c16:uniqueId val="{00000000-7A2A-6048-97D0-08FD41014C68}"/>
            </c:ext>
          </c:extLst>
        </c:ser>
        <c:ser>
          <c:idx val="1"/>
          <c:order val="1"/>
          <c:tx>
            <c:strRef>
              <c:f>'RX CHART'!$C$3</c:f>
              <c:strCache>
                <c:ptCount val="1"/>
                <c:pt idx="0">
                  <c:v>United States</c:v>
                </c:pt>
              </c:strCache>
            </c:strRef>
          </c:tx>
          <c:spPr>
            <a:solidFill>
              <a:srgbClr val="00B0F0"/>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Lit>
              <c:ptCount val="2"/>
              <c:pt idx="0">
                <c:v>Lifetime use</c:v>
              </c:pt>
              <c:pt idx="1">
                <c:v> Past 30 day use</c:v>
              </c:pt>
            </c:strLit>
          </c:cat>
          <c:val>
            <c:numRef>
              <c:f>'RX CHART'!$C$4:$C$5</c:f>
              <c:numCache>
                <c:formatCode>0.0%</c:formatCode>
                <c:ptCount val="2"/>
                <c:pt idx="0">
                  <c:v>9.2999999999999999E-2</c:v>
                </c:pt>
                <c:pt idx="1">
                  <c:v>2.5999999999999999E-2</c:v>
                </c:pt>
              </c:numCache>
            </c:numRef>
          </c:val>
          <c:extLst>
            <c:ext xmlns:c16="http://schemas.microsoft.com/office/drawing/2014/chart" uri="{C3380CC4-5D6E-409C-BE32-E72D297353CC}">
              <c16:uniqueId val="{00000001-7A2A-6048-97D0-08FD41014C68}"/>
            </c:ext>
          </c:extLst>
        </c:ser>
        <c:dLbls>
          <c:showLegendKey val="0"/>
          <c:showVal val="0"/>
          <c:showCatName val="0"/>
          <c:showSerName val="0"/>
          <c:showPercent val="0"/>
          <c:showBubbleSize val="0"/>
        </c:dLbls>
        <c:gapWidth val="70"/>
        <c:axId val="359811728"/>
        <c:axId val="359813408"/>
      </c:barChart>
      <c:catAx>
        <c:axId val="359811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359813408"/>
        <c:crosses val="autoZero"/>
        <c:auto val="1"/>
        <c:lblAlgn val="ctr"/>
        <c:lblOffset val="100"/>
        <c:noMultiLvlLbl val="0"/>
      </c:catAx>
      <c:valAx>
        <c:axId val="359813408"/>
        <c:scaling>
          <c:orientation val="minMax"/>
          <c:max val="0.30000000000000004"/>
        </c:scaling>
        <c:delete val="1"/>
        <c:axPos val="l"/>
        <c:numFmt formatCode="0.0%" sourceLinked="1"/>
        <c:majorTickMark val="none"/>
        <c:minorTickMark val="none"/>
        <c:tickLblPos val="nextTo"/>
        <c:crossAx val="35981172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a:t>Past 30 day unprescribed Rx drug use over time</a:t>
            </a:r>
          </a:p>
        </c:rich>
      </c:tx>
      <c:layout>
        <c:manualLayout>
          <c:xMode val="edge"/>
          <c:yMode val="edge"/>
          <c:x val="0.20601658257410047"/>
          <c:y val="0.12603861346750231"/>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lineChart>
        <c:grouping val="standard"/>
        <c:varyColors val="0"/>
        <c:ser>
          <c:idx val="0"/>
          <c:order val="0"/>
          <c:tx>
            <c:v>8th graders</c:v>
          </c:tx>
          <c:spPr>
            <a:ln w="28575" cap="rnd">
              <a:solidFill>
                <a:srgbClr val="7030A0"/>
              </a:solidFill>
              <a:round/>
            </a:ln>
            <a:effectLst/>
          </c:spPr>
          <c:marker>
            <c:symbol val="circle"/>
            <c:size val="5"/>
            <c:spPr>
              <a:solidFill>
                <a:srgbClr val="7030A0"/>
              </a:solidFill>
              <a:ln w="9525">
                <a:solidFill>
                  <a:srgbClr val="7030A0"/>
                </a:solidFill>
              </a:ln>
              <a:effectLst/>
            </c:spPr>
          </c:marker>
          <c:dLbls>
            <c:dLbl>
              <c:idx val="1"/>
              <c:layout>
                <c:manualLayout>
                  <c:x val="-2.2243599534132262E-2"/>
                  <c:y val="-9.186414370159953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AC4-FF40-926F-4DE052481996}"/>
                </c:ext>
              </c:extLst>
            </c:dLbl>
            <c:spPr>
              <a:noFill/>
              <a:ln>
                <a:noFill/>
              </a:ln>
              <a:effectLst/>
            </c:spPr>
            <c:txPr>
              <a:bodyPr rot="0" spcFirstLastPara="1" vertOverflow="ellipsis" vert="horz" wrap="square" anchor="ctr" anchorCtr="1"/>
              <a:lstStyle/>
              <a:p>
                <a:pPr>
                  <a:defRPr sz="1200" b="1" i="0" u="none" strike="noStrike" kern="1200" baseline="0">
                    <a:solidFill>
                      <a:srgbClr val="7030A0"/>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Lit>
              <c:formatCode>General</c:formatCode>
              <c:ptCount val="3"/>
              <c:pt idx="0">
                <c:v>2019</c:v>
              </c:pt>
              <c:pt idx="1">
                <c:v>2021</c:v>
              </c:pt>
              <c:pt idx="2">
                <c:v>2023</c:v>
              </c:pt>
            </c:numLit>
          </c:cat>
          <c:val>
            <c:numRef>
              <c:f>'RX CHART'!$B$17:$D$17</c:f>
              <c:numCache>
                <c:formatCode>0.0%</c:formatCode>
                <c:ptCount val="3"/>
                <c:pt idx="0">
                  <c:v>2.7E-2</c:v>
                </c:pt>
                <c:pt idx="1">
                  <c:v>3.5000000000000003E-2</c:v>
                </c:pt>
                <c:pt idx="2">
                  <c:v>1.6000000000000014E-2</c:v>
                </c:pt>
              </c:numCache>
            </c:numRef>
          </c:val>
          <c:smooth val="0"/>
          <c:extLst>
            <c:ext xmlns:c16="http://schemas.microsoft.com/office/drawing/2014/chart" uri="{C3380CC4-5D6E-409C-BE32-E72D297353CC}">
              <c16:uniqueId val="{00000001-2AC4-FF40-926F-4DE052481996}"/>
            </c:ext>
          </c:extLst>
        </c:ser>
        <c:ser>
          <c:idx val="1"/>
          <c:order val="1"/>
          <c:tx>
            <c:v>10th graders</c:v>
          </c:tx>
          <c:spPr>
            <a:ln w="28575" cap="rnd">
              <a:solidFill>
                <a:srgbClr val="00B050"/>
              </a:solidFill>
              <a:round/>
            </a:ln>
            <a:effectLst/>
          </c:spPr>
          <c:marker>
            <c:symbol val="circle"/>
            <c:size val="5"/>
            <c:spPr>
              <a:solidFill>
                <a:srgbClr val="00B050"/>
              </a:solidFill>
              <a:ln w="9525">
                <a:solidFill>
                  <a:srgbClr val="00B050"/>
                </a:solidFill>
              </a:ln>
              <a:effectLst/>
            </c:spPr>
          </c:marker>
          <c:dLbls>
            <c:dLbl>
              <c:idx val="0"/>
              <c:layout>
                <c:manualLayout>
                  <c:x val="-8.9178602114436331E-2"/>
                  <c:y val="-4.57986608999865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AC4-FF40-926F-4DE052481996}"/>
                </c:ext>
              </c:extLst>
            </c:dLbl>
            <c:dLbl>
              <c:idx val="1"/>
              <c:layout>
                <c:manualLayout>
                  <c:x val="2.1240746061083567E-2"/>
                  <c:y val="-6.02030738677011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AC4-FF40-926F-4DE052481996}"/>
                </c:ext>
              </c:extLst>
            </c:dLbl>
            <c:dLbl>
              <c:idx val="2"/>
              <c:layout>
                <c:manualLayout>
                  <c:x val="1.9226124114303092E-2"/>
                  <c:y val="1.080330972578591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AC4-FF40-926F-4DE052481996}"/>
                </c:ext>
              </c:extLst>
            </c:dLbl>
            <c:spPr>
              <a:noFill/>
              <a:ln>
                <a:noFill/>
              </a:ln>
              <a:effectLst/>
            </c:spPr>
            <c:txPr>
              <a:bodyPr rot="0" spcFirstLastPara="1" vertOverflow="ellipsis" vert="horz" wrap="square" anchor="ctr" anchorCtr="1"/>
              <a:lstStyle/>
              <a:p>
                <a:pPr>
                  <a:defRPr sz="1200" b="1" i="0" u="none" strike="noStrike" kern="1200" baseline="0">
                    <a:solidFill>
                      <a:srgbClr val="00B05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Lit>
              <c:formatCode>General</c:formatCode>
              <c:ptCount val="3"/>
              <c:pt idx="0">
                <c:v>2019</c:v>
              </c:pt>
              <c:pt idx="1">
                <c:v>2021</c:v>
              </c:pt>
              <c:pt idx="2">
                <c:v>2023</c:v>
              </c:pt>
            </c:numLit>
          </c:cat>
          <c:val>
            <c:numRef>
              <c:f>'RX CHART'!$E$17:$G$17</c:f>
              <c:numCache>
                <c:formatCode>0.0%</c:formatCode>
                <c:ptCount val="3"/>
                <c:pt idx="0">
                  <c:v>0.03</c:v>
                </c:pt>
                <c:pt idx="1">
                  <c:v>2.7E-2</c:v>
                </c:pt>
                <c:pt idx="2">
                  <c:v>1.2000000000000011E-2</c:v>
                </c:pt>
              </c:numCache>
            </c:numRef>
          </c:val>
          <c:smooth val="0"/>
          <c:extLst>
            <c:ext xmlns:c16="http://schemas.microsoft.com/office/drawing/2014/chart" uri="{C3380CC4-5D6E-409C-BE32-E72D297353CC}">
              <c16:uniqueId val="{00000005-2AC4-FF40-926F-4DE052481996}"/>
            </c:ext>
          </c:extLst>
        </c:ser>
        <c:ser>
          <c:idx val="2"/>
          <c:order val="2"/>
          <c:tx>
            <c:v>12th graders</c:v>
          </c:tx>
          <c:spPr>
            <a:ln w="28575" cap="rnd">
              <a:solidFill>
                <a:srgbClr val="FFC000"/>
              </a:solidFill>
              <a:round/>
            </a:ln>
            <a:effectLst/>
          </c:spPr>
          <c:marker>
            <c:symbol val="circle"/>
            <c:size val="5"/>
            <c:spPr>
              <a:solidFill>
                <a:srgbClr val="FFC000"/>
              </a:solidFill>
              <a:ln w="9525">
                <a:solidFill>
                  <a:srgbClr val="FFC000"/>
                </a:solidFill>
              </a:ln>
              <a:effectLst/>
            </c:spPr>
          </c:marker>
          <c:dLbls>
            <c:dLbl>
              <c:idx val="1"/>
              <c:layout>
                <c:manualLayout>
                  <c:x val="-9.0912822058604945E-2"/>
                  <c:y val="3.48408156413777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AC4-FF40-926F-4DE052481996}"/>
                </c:ext>
              </c:extLst>
            </c:dLbl>
            <c:spPr>
              <a:noFill/>
              <a:ln>
                <a:noFill/>
              </a:ln>
              <a:effectLst/>
            </c:spPr>
            <c:txPr>
              <a:bodyPr rot="0" spcFirstLastPara="1" vertOverflow="ellipsis" vert="horz" wrap="square" anchor="ctr" anchorCtr="1"/>
              <a:lstStyle/>
              <a:p>
                <a:pPr>
                  <a:defRPr sz="1200" b="1" i="0" u="none" strike="noStrike" kern="1200" baseline="0">
                    <a:solidFill>
                      <a:srgbClr val="FFC000"/>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Lit>
              <c:formatCode>General</c:formatCode>
              <c:ptCount val="3"/>
              <c:pt idx="0">
                <c:v>2019</c:v>
              </c:pt>
              <c:pt idx="1">
                <c:v>2021</c:v>
              </c:pt>
              <c:pt idx="2">
                <c:v>2023</c:v>
              </c:pt>
            </c:numLit>
          </c:cat>
          <c:val>
            <c:numRef>
              <c:f>'RX CHART'!$H$17:$J$17</c:f>
              <c:numCache>
                <c:formatCode>0.0%</c:formatCode>
                <c:ptCount val="3"/>
                <c:pt idx="0">
                  <c:v>5.2999999999999999E-2</c:v>
                </c:pt>
                <c:pt idx="1">
                  <c:v>1.7000000000000001E-2</c:v>
                </c:pt>
                <c:pt idx="2">
                  <c:v>2.300000000000002E-2</c:v>
                </c:pt>
              </c:numCache>
            </c:numRef>
          </c:val>
          <c:smooth val="0"/>
          <c:extLst>
            <c:ext xmlns:c16="http://schemas.microsoft.com/office/drawing/2014/chart" uri="{C3380CC4-5D6E-409C-BE32-E72D297353CC}">
              <c16:uniqueId val="{00000007-2AC4-FF40-926F-4DE052481996}"/>
            </c:ext>
          </c:extLst>
        </c:ser>
        <c:ser>
          <c:idx val="3"/>
          <c:order val="3"/>
          <c:tx>
            <c:v>8th, 10th, and 12th combined</c:v>
          </c:tx>
          <c:spPr>
            <a:ln w="38100" cap="rnd">
              <a:solidFill>
                <a:srgbClr val="FF40FF"/>
              </a:solidFill>
              <a:prstDash val="dash"/>
              <a:round/>
            </a:ln>
            <a:effectLst/>
          </c:spPr>
          <c:marker>
            <c:symbol val="square"/>
            <c:size val="6"/>
            <c:spPr>
              <a:solidFill>
                <a:srgbClr val="FF40FF"/>
              </a:solidFill>
              <a:ln w="38100">
                <a:solidFill>
                  <a:srgbClr val="FF40FF"/>
                </a:solidFill>
                <a:prstDash val="dash"/>
              </a:ln>
              <a:effectLst/>
            </c:spPr>
          </c:marker>
          <c:dLbls>
            <c:dLbl>
              <c:idx val="0"/>
              <c:layout>
                <c:manualLayout>
                  <c:x val="-8.3179297597042512E-2"/>
                  <c:y val="2.45614035087719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AC4-FF40-926F-4DE052481996}"/>
                </c:ext>
              </c:extLst>
            </c:dLbl>
            <c:dLbl>
              <c:idx val="1"/>
              <c:layout>
                <c:manualLayout>
                  <c:x val="-7.5132934434711585E-2"/>
                  <c:y val="-7.64542573405087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AC4-FF40-926F-4DE052481996}"/>
                </c:ext>
              </c:extLst>
            </c:dLbl>
            <c:dLbl>
              <c:idx val="2"/>
              <c:layout>
                <c:manualLayout>
                  <c:x val="2.1362360127003436E-2"/>
                  <c:y val="-3.60110324192863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2AC4-FF40-926F-4DE052481996}"/>
                </c:ext>
              </c:extLst>
            </c:dLbl>
            <c:spPr>
              <a:noFill/>
              <a:ln>
                <a:noFill/>
              </a:ln>
              <a:effectLst/>
            </c:spPr>
            <c:txPr>
              <a:bodyPr rot="0" spcFirstLastPara="1" vertOverflow="ellipsis" vert="horz" wrap="square" anchor="ctr" anchorCtr="1"/>
              <a:lstStyle/>
              <a:p>
                <a:pPr>
                  <a:defRPr sz="1200" b="1" i="0" u="none" strike="noStrike" kern="1200" baseline="0">
                    <a:solidFill>
                      <a:srgbClr val="FF40FF"/>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Lit>
              <c:formatCode>General</c:formatCode>
              <c:ptCount val="3"/>
              <c:pt idx="0">
                <c:v>2019</c:v>
              </c:pt>
              <c:pt idx="1">
                <c:v>2021</c:v>
              </c:pt>
              <c:pt idx="2">
                <c:v>2023</c:v>
              </c:pt>
            </c:numLit>
          </c:cat>
          <c:val>
            <c:numRef>
              <c:f>'RX CHART'!$M$17:$O$17</c:f>
              <c:numCache>
                <c:formatCode>0.0%</c:formatCode>
                <c:ptCount val="3"/>
                <c:pt idx="0">
                  <c:v>3.5999999999999997E-2</c:v>
                </c:pt>
                <c:pt idx="1">
                  <c:v>2.7E-2</c:v>
                </c:pt>
                <c:pt idx="2">
                  <c:v>1.7000000000000001E-2</c:v>
                </c:pt>
              </c:numCache>
            </c:numRef>
          </c:val>
          <c:smooth val="0"/>
          <c:extLst>
            <c:ext xmlns:c16="http://schemas.microsoft.com/office/drawing/2014/chart" uri="{C3380CC4-5D6E-409C-BE32-E72D297353CC}">
              <c16:uniqueId val="{0000000B-2AC4-FF40-926F-4DE052481996}"/>
            </c:ext>
          </c:extLst>
        </c:ser>
        <c:dLbls>
          <c:showLegendKey val="0"/>
          <c:showVal val="0"/>
          <c:showCatName val="0"/>
          <c:showSerName val="0"/>
          <c:showPercent val="0"/>
          <c:showBubbleSize val="0"/>
        </c:dLbls>
        <c:marker val="1"/>
        <c:smooth val="0"/>
        <c:axId val="982581376"/>
        <c:axId val="982557600"/>
      </c:lineChart>
      <c:catAx>
        <c:axId val="982581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982557600"/>
        <c:crosses val="autoZero"/>
        <c:auto val="1"/>
        <c:lblAlgn val="ctr"/>
        <c:lblOffset val="100"/>
        <c:noMultiLvlLbl val="0"/>
      </c:catAx>
      <c:valAx>
        <c:axId val="982557600"/>
        <c:scaling>
          <c:orientation val="minMax"/>
          <c:max val="0.2"/>
        </c:scaling>
        <c:delete val="1"/>
        <c:axPos val="l"/>
        <c:numFmt formatCode="0.0%" sourceLinked="1"/>
        <c:majorTickMark val="out"/>
        <c:minorTickMark val="none"/>
        <c:tickLblPos val="nextTo"/>
        <c:crossAx val="982581376"/>
        <c:crosses val="autoZero"/>
        <c:crossBetween val="between"/>
      </c:valAx>
      <c:spPr>
        <a:noFill/>
        <a:ln>
          <a:noFill/>
        </a:ln>
        <a:effectLst/>
      </c:spPr>
    </c:plotArea>
    <c:legend>
      <c:legendPos val="t"/>
      <c:layout>
        <c:manualLayout>
          <c:xMode val="edge"/>
          <c:yMode val="edge"/>
          <c:x val="5.0000033641512009E-2"/>
          <c:y val="0.24158015276050079"/>
          <c:w val="0.89999993271697598"/>
          <c:h val="0.14717794015193253"/>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en-US" sz="1600" b="1"/>
              <a:t>% of youth reporting each mental health challenge</a:t>
            </a:r>
          </a:p>
        </c:rich>
      </c:tx>
      <c:layout>
        <c:manualLayout>
          <c:xMode val="edge"/>
          <c:yMode val="edge"/>
          <c:x val="0.13626487631688999"/>
          <c:y val="3.2786885245901639E-3"/>
        </c:manualLayout>
      </c:layout>
      <c:overlay val="0"/>
      <c:spPr>
        <a:noFill/>
        <a:ln>
          <a:noFill/>
        </a:ln>
        <a:effectLst/>
      </c:spPr>
      <c:txPr>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6"/>
            </a:solidFill>
            <a:ln>
              <a:solidFill>
                <a:schemeClr val="accent6"/>
              </a:solidFill>
            </a:ln>
            <a:effectLst/>
          </c:spPr>
          <c:invertIfNegative val="0"/>
          <c:dPt>
            <c:idx val="4"/>
            <c:invertIfNegative val="0"/>
            <c:bubble3D val="0"/>
            <c:spPr>
              <a:solidFill>
                <a:srgbClr val="00B0F0"/>
              </a:solidFill>
              <a:ln>
                <a:solidFill>
                  <a:srgbClr val="00B0F0"/>
                </a:solidFill>
              </a:ln>
              <a:effectLst/>
            </c:spPr>
            <c:extLst>
              <c:ext xmlns:c16="http://schemas.microsoft.com/office/drawing/2014/chart" uri="{C3380CC4-5D6E-409C-BE32-E72D297353CC}">
                <c16:uniqueId val="{00000001-079A-414C-850B-C2F4F361903C}"/>
              </c:ext>
            </c:extLst>
          </c:dPt>
          <c:dPt>
            <c:idx val="5"/>
            <c:invertIfNegative val="0"/>
            <c:bubble3D val="0"/>
            <c:spPr>
              <a:solidFill>
                <a:srgbClr val="00B0F0"/>
              </a:solidFill>
              <a:ln>
                <a:solidFill>
                  <a:srgbClr val="00B0F0"/>
                </a:solidFill>
              </a:ln>
              <a:effectLst/>
            </c:spPr>
            <c:extLst>
              <c:ext xmlns:c16="http://schemas.microsoft.com/office/drawing/2014/chart" uri="{C3380CC4-5D6E-409C-BE32-E72D297353CC}">
                <c16:uniqueId val="{00000002-079A-414C-850B-C2F4F361903C}"/>
              </c:ext>
            </c:extLst>
          </c:dPt>
          <c:dPt>
            <c:idx val="6"/>
            <c:invertIfNegative val="0"/>
            <c:bubble3D val="0"/>
            <c:spPr>
              <a:solidFill>
                <a:srgbClr val="00B0F0"/>
              </a:solidFill>
              <a:ln>
                <a:solidFill>
                  <a:srgbClr val="00B0F0"/>
                </a:solidFill>
              </a:ln>
              <a:effectLst/>
            </c:spPr>
            <c:extLst>
              <c:ext xmlns:c16="http://schemas.microsoft.com/office/drawing/2014/chart" uri="{C3380CC4-5D6E-409C-BE32-E72D297353CC}">
                <c16:uniqueId val="{00000003-079A-414C-850B-C2F4F361903C}"/>
              </c:ext>
            </c:extLst>
          </c:dPt>
          <c:dLbls>
            <c:numFmt formatCode="0%" sourceLinked="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MENTAL!$A$3:$A$9</c:f>
              <c:strCache>
                <c:ptCount val="7"/>
                <c:pt idx="0">
                  <c:v>Sad or depressed most days in past year</c:v>
                </c:pt>
                <c:pt idx="1">
                  <c:v>Anxious or nervous most days in past year</c:v>
                </c:pt>
                <c:pt idx="2">
                  <c:v>Self-harm in past year</c:v>
                </c:pt>
                <c:pt idx="3">
                  <c:v>Suicidality in past year</c:v>
                </c:pt>
                <c:pt idx="4">
                  <c:v>Angry often or almost all the time</c:v>
                </c:pt>
                <c:pt idx="5">
                  <c:v>Difficulty controlling emotions often or almost all the time</c:v>
                </c:pt>
                <c:pt idx="6">
                  <c:v>Lonely often or almost all the time</c:v>
                </c:pt>
              </c:strCache>
            </c:strRef>
          </c:cat>
          <c:val>
            <c:numRef>
              <c:f>MENTAL!$B$3:$B$9</c:f>
              <c:numCache>
                <c:formatCode>0.0%</c:formatCode>
                <c:ptCount val="7"/>
                <c:pt idx="0">
                  <c:v>0.41</c:v>
                </c:pt>
                <c:pt idx="1">
                  <c:v>0.51900000000000002</c:v>
                </c:pt>
                <c:pt idx="2">
                  <c:v>0.17100000000000001</c:v>
                </c:pt>
                <c:pt idx="3">
                  <c:v>0.155</c:v>
                </c:pt>
                <c:pt idx="4">
                  <c:v>0.35199999999999998</c:v>
                </c:pt>
                <c:pt idx="5">
                  <c:v>0.214</c:v>
                </c:pt>
                <c:pt idx="6">
                  <c:v>0.29699999999999999</c:v>
                </c:pt>
              </c:numCache>
            </c:numRef>
          </c:val>
          <c:extLst>
            <c:ext xmlns:c16="http://schemas.microsoft.com/office/drawing/2014/chart" uri="{C3380CC4-5D6E-409C-BE32-E72D297353CC}">
              <c16:uniqueId val="{00000000-079A-414C-850B-C2F4F361903C}"/>
            </c:ext>
          </c:extLst>
        </c:ser>
        <c:dLbls>
          <c:showLegendKey val="0"/>
          <c:showVal val="0"/>
          <c:showCatName val="0"/>
          <c:showSerName val="0"/>
          <c:showPercent val="0"/>
          <c:showBubbleSize val="0"/>
        </c:dLbls>
        <c:gapWidth val="50"/>
        <c:overlap val="50"/>
        <c:axId val="866517760"/>
        <c:axId val="866519408"/>
      </c:barChart>
      <c:catAx>
        <c:axId val="866517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crossAx val="866519408"/>
        <c:crosses val="autoZero"/>
        <c:auto val="1"/>
        <c:lblAlgn val="ctr"/>
        <c:lblOffset val="100"/>
        <c:noMultiLvlLbl val="0"/>
      </c:catAx>
      <c:valAx>
        <c:axId val="866519408"/>
        <c:scaling>
          <c:orientation val="minMax"/>
        </c:scaling>
        <c:delete val="1"/>
        <c:axPos val="l"/>
        <c:numFmt formatCode="0.0%" sourceLinked="1"/>
        <c:majorTickMark val="out"/>
        <c:minorTickMark val="none"/>
        <c:tickLblPos val="nextTo"/>
        <c:crossAx val="8665177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r>
              <a:rPr lang="en-US" sz="1800">
                <a:solidFill>
                  <a:schemeClr val="tx1"/>
                </a:solidFill>
              </a:rPr>
              <a:t>Substance </a:t>
            </a:r>
            <a:r>
              <a:rPr lang="en-US" sz="1800" baseline="0">
                <a:solidFill>
                  <a:schemeClr val="tx1"/>
                </a:solidFill>
              </a:rPr>
              <a:t>use rates among youth who report symptoms of anxiety (vs. no symptoms)</a:t>
            </a:r>
            <a:endParaRPr lang="en-US" sz="1800">
              <a:solidFill>
                <a:schemeClr val="tx1"/>
              </a:solidFill>
            </a:endParaRPr>
          </a:p>
        </c:rich>
      </c:tx>
      <c:layout>
        <c:manualLayout>
          <c:xMode val="edge"/>
          <c:yMode val="edge"/>
          <c:x val="0.11253202967921985"/>
          <c:y val="8.3258971552216954E-2"/>
        </c:manualLayout>
      </c:layout>
      <c:overlay val="0"/>
      <c:spPr>
        <a:noFill/>
        <a:ln>
          <a:noFill/>
        </a:ln>
        <a:effectLst/>
      </c:spPr>
      <c:txPr>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Sheet1!$D$11</c:f>
              <c:strCache>
                <c:ptCount val="1"/>
                <c:pt idx="0">
                  <c:v>No anxiety
(n = 1,056)</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Sheet1!$A$12:$A$14</c:f>
              <c:strCache>
                <c:ptCount val="3"/>
                <c:pt idx="0">
                  <c:v>% who drink alcohol</c:v>
                </c:pt>
                <c:pt idx="1">
                  <c:v>% who use cannabis</c:v>
                </c:pt>
                <c:pt idx="2">
                  <c:v>% who vape nicotine</c:v>
                </c:pt>
              </c:strCache>
            </c:strRef>
          </c:cat>
          <c:val>
            <c:numRef>
              <c:f>Sheet1!$D$12:$D$14</c:f>
              <c:numCache>
                <c:formatCode>0.0%</c:formatCode>
                <c:ptCount val="3"/>
                <c:pt idx="0">
                  <c:v>0.151</c:v>
                </c:pt>
                <c:pt idx="1">
                  <c:v>0.112</c:v>
                </c:pt>
                <c:pt idx="2">
                  <c:v>6.4000000000000001E-2</c:v>
                </c:pt>
              </c:numCache>
            </c:numRef>
          </c:val>
          <c:extLst>
            <c:ext xmlns:c16="http://schemas.microsoft.com/office/drawing/2014/chart" uri="{C3380CC4-5D6E-409C-BE32-E72D297353CC}">
              <c16:uniqueId val="{00000000-4497-1240-9A80-66787C5A54BC}"/>
            </c:ext>
          </c:extLst>
        </c:ser>
        <c:ser>
          <c:idx val="1"/>
          <c:order val="1"/>
          <c:tx>
            <c:strRef>
              <c:f>Sheet1!$E$11</c:f>
              <c:strCache>
                <c:ptCount val="1"/>
                <c:pt idx="0">
                  <c:v>Anxiety
(n = 1,148)</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Sheet1!$A$12:$A$14</c:f>
              <c:strCache>
                <c:ptCount val="3"/>
                <c:pt idx="0">
                  <c:v>% who drink alcohol</c:v>
                </c:pt>
                <c:pt idx="1">
                  <c:v>% who use cannabis</c:v>
                </c:pt>
                <c:pt idx="2">
                  <c:v>% who vape nicotine</c:v>
                </c:pt>
              </c:strCache>
            </c:strRef>
          </c:cat>
          <c:val>
            <c:numRef>
              <c:f>Sheet1!$E$12:$E$14</c:f>
              <c:numCache>
                <c:formatCode>0.0%</c:formatCode>
                <c:ptCount val="3"/>
                <c:pt idx="0">
                  <c:v>0.23400000000000001</c:v>
                </c:pt>
                <c:pt idx="1">
                  <c:v>0.19400000000000001</c:v>
                </c:pt>
                <c:pt idx="2">
                  <c:v>0.13900000000000001</c:v>
                </c:pt>
              </c:numCache>
            </c:numRef>
          </c:val>
          <c:extLst>
            <c:ext xmlns:c16="http://schemas.microsoft.com/office/drawing/2014/chart" uri="{C3380CC4-5D6E-409C-BE32-E72D297353CC}">
              <c16:uniqueId val="{00000001-4497-1240-9A80-66787C5A54BC}"/>
            </c:ext>
          </c:extLst>
        </c:ser>
        <c:dLbls>
          <c:showLegendKey val="0"/>
          <c:showVal val="0"/>
          <c:showCatName val="0"/>
          <c:showSerName val="0"/>
          <c:showPercent val="0"/>
          <c:showBubbleSize val="0"/>
        </c:dLbls>
        <c:gapWidth val="100"/>
        <c:axId val="359840656"/>
        <c:axId val="359842304"/>
      </c:barChart>
      <c:catAx>
        <c:axId val="359840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359842304"/>
        <c:crosses val="autoZero"/>
        <c:auto val="1"/>
        <c:lblAlgn val="ctr"/>
        <c:lblOffset val="100"/>
        <c:noMultiLvlLbl val="0"/>
      </c:catAx>
      <c:valAx>
        <c:axId val="359842304"/>
        <c:scaling>
          <c:orientation val="minMax"/>
          <c:max val="0.4"/>
        </c:scaling>
        <c:delete val="1"/>
        <c:axPos val="l"/>
        <c:numFmt formatCode="0%" sourceLinked="0"/>
        <c:majorTickMark val="out"/>
        <c:minorTickMark val="none"/>
        <c:tickLblPos val="nextTo"/>
        <c:crossAx val="359840656"/>
        <c:crosses val="autoZero"/>
        <c:crossBetween val="between"/>
      </c:valAx>
      <c:spPr>
        <a:noFill/>
        <a:ln>
          <a:noFill/>
        </a:ln>
        <a:effectLst/>
      </c:spPr>
    </c:plotArea>
    <c:legend>
      <c:legendPos val="t"/>
      <c:layout>
        <c:manualLayout>
          <c:xMode val="edge"/>
          <c:yMode val="edge"/>
          <c:x val="0.27236401923066228"/>
          <c:y val="0.23341057967724366"/>
          <c:w val="0.45145298186672495"/>
          <c:h val="0.1040233282460135"/>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dirty="0">
                <a:solidFill>
                  <a:schemeClr val="tx1"/>
                </a:solidFill>
              </a:rPr>
              <a:t>Gender identity</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pieChart>
        <c:varyColors val="1"/>
        <c:ser>
          <c:idx val="0"/>
          <c:order val="0"/>
          <c:dPt>
            <c:idx val="0"/>
            <c:bubble3D val="0"/>
            <c:spPr>
              <a:solidFill>
                <a:srgbClr val="00B050"/>
              </a:solidFill>
              <a:ln w="19050">
                <a:solidFill>
                  <a:schemeClr val="lt1"/>
                </a:solidFill>
              </a:ln>
              <a:effectLst/>
            </c:spPr>
            <c:extLst>
              <c:ext xmlns:c16="http://schemas.microsoft.com/office/drawing/2014/chart" uri="{C3380CC4-5D6E-409C-BE32-E72D297353CC}">
                <c16:uniqueId val="{00000001-70A9-FB4E-ABF7-06D14DB6AB2C}"/>
              </c:ext>
            </c:extLst>
          </c:dPt>
          <c:dPt>
            <c:idx val="1"/>
            <c:bubble3D val="0"/>
            <c:spPr>
              <a:solidFill>
                <a:srgbClr val="FF40FF"/>
              </a:solidFill>
              <a:ln w="19050">
                <a:solidFill>
                  <a:schemeClr val="lt1"/>
                </a:solidFill>
              </a:ln>
              <a:effectLst/>
            </c:spPr>
            <c:extLst>
              <c:ext xmlns:c16="http://schemas.microsoft.com/office/drawing/2014/chart" uri="{C3380CC4-5D6E-409C-BE32-E72D297353CC}">
                <c16:uniqueId val="{00000003-70A9-FB4E-ABF7-06D14DB6AB2C}"/>
              </c:ext>
            </c:extLst>
          </c:dPt>
          <c:dPt>
            <c:idx val="2"/>
            <c:bubble3D val="0"/>
            <c:spPr>
              <a:solidFill>
                <a:srgbClr val="00B0F0"/>
              </a:solidFill>
              <a:ln w="19050">
                <a:solidFill>
                  <a:schemeClr val="lt1"/>
                </a:solidFill>
              </a:ln>
              <a:effectLst/>
            </c:spPr>
            <c:extLst>
              <c:ext xmlns:c16="http://schemas.microsoft.com/office/drawing/2014/chart" uri="{C3380CC4-5D6E-409C-BE32-E72D297353CC}">
                <c16:uniqueId val="{00000005-70A9-FB4E-ABF7-06D14DB6AB2C}"/>
              </c:ext>
            </c:extLst>
          </c:dPt>
          <c:dLbls>
            <c:dLbl>
              <c:idx val="0"/>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0A9-FB4E-ABF7-06D14DB6AB2C}"/>
                </c:ext>
              </c:extLst>
            </c:dLbl>
            <c:dLbl>
              <c:idx val="1"/>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0A9-FB4E-ABF7-06D14DB6AB2C}"/>
                </c:ext>
              </c:extLst>
            </c:dLbl>
            <c:dLbl>
              <c:idx val="2"/>
              <c:layout>
                <c:manualLayout>
                  <c:x val="-0.11716723229017156"/>
                  <c:y val="9.0673665791776034E-2"/>
                </c:manualLayout>
              </c:layout>
              <c:spPr>
                <a:noFill/>
                <a:ln>
                  <a:noFill/>
                </a:ln>
                <a:effectLst/>
              </c:spPr>
              <c:txPr>
                <a:bodyPr rot="0" spcFirstLastPara="1" vertOverflow="ellipsis" vert="horz" wrap="square" lIns="38100" tIns="19050" rIns="38100" bIns="19050" anchor="ctr" anchorCtr="1">
                  <a:noAutofit/>
                </a:bodyPr>
                <a:lstStyle/>
                <a:p>
                  <a:pPr>
                    <a:defRPr sz="1050" b="1"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15:layout>
                    <c:manualLayout>
                      <c:w val="0.30691652470187392"/>
                      <c:h val="0.28212962962962962"/>
                    </c:manualLayout>
                  </c15:layout>
                </c:ext>
                <c:ext xmlns:c16="http://schemas.microsoft.com/office/drawing/2014/chart" uri="{C3380CC4-5D6E-409C-BE32-E72D297353CC}">
                  <c16:uniqueId val="{00000005-70A9-FB4E-ABF7-06D14DB6AB2C}"/>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solidFill>
                    <a:latin typeface="+mn-lt"/>
                    <a:ea typeface="+mn-ea"/>
                    <a:cs typeface="+mn-cs"/>
                  </a:defRPr>
                </a:pPr>
                <a:endParaRPr lang="en-US"/>
              </a:p>
            </c:txPr>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Demographics!$B$11:$B$13</c:f>
              <c:strCache>
                <c:ptCount val="3"/>
                <c:pt idx="0">
                  <c:v>Female</c:v>
                </c:pt>
                <c:pt idx="1">
                  <c:v>Male</c:v>
                </c:pt>
                <c:pt idx="2">
                  <c:v>Trans, nonbinary, some other way</c:v>
                </c:pt>
              </c:strCache>
            </c:strRef>
          </c:cat>
          <c:val>
            <c:numRef>
              <c:f>Demographics!$E$11:$E$13</c:f>
              <c:numCache>
                <c:formatCode>0\%</c:formatCode>
                <c:ptCount val="3"/>
                <c:pt idx="0">
                  <c:v>44.572649572649574</c:v>
                </c:pt>
                <c:pt idx="1">
                  <c:v>47.136752136752136</c:v>
                </c:pt>
                <c:pt idx="2">
                  <c:v>8.2905982905982896</c:v>
                </c:pt>
              </c:numCache>
            </c:numRef>
          </c:val>
          <c:extLst>
            <c:ext xmlns:c16="http://schemas.microsoft.com/office/drawing/2014/chart" uri="{C3380CC4-5D6E-409C-BE32-E72D297353CC}">
              <c16:uniqueId val="{00000006-70A9-FB4E-ABF7-06D14DB6AB2C}"/>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dirty="0">
                <a:solidFill>
                  <a:schemeClr val="tx1"/>
                </a:solidFill>
              </a:rPr>
              <a:t>Sexual identity</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pieChart>
        <c:varyColors val="1"/>
        <c:ser>
          <c:idx val="0"/>
          <c:order val="0"/>
          <c:dPt>
            <c:idx val="0"/>
            <c:bubble3D val="0"/>
            <c:spPr>
              <a:solidFill>
                <a:srgbClr val="00B050"/>
              </a:solidFill>
              <a:ln w="19050">
                <a:solidFill>
                  <a:schemeClr val="lt1"/>
                </a:solidFill>
              </a:ln>
              <a:effectLst/>
            </c:spPr>
            <c:extLst>
              <c:ext xmlns:c16="http://schemas.microsoft.com/office/drawing/2014/chart" uri="{C3380CC4-5D6E-409C-BE32-E72D297353CC}">
                <c16:uniqueId val="{00000001-7A0A-DE4A-955C-62508F4A4F95}"/>
              </c:ext>
            </c:extLst>
          </c:dPt>
          <c:dPt>
            <c:idx val="1"/>
            <c:bubble3D val="0"/>
            <c:spPr>
              <a:solidFill>
                <a:srgbClr val="FF40FF"/>
              </a:solidFill>
              <a:ln w="19050">
                <a:solidFill>
                  <a:schemeClr val="lt1"/>
                </a:solidFill>
              </a:ln>
              <a:effectLst/>
            </c:spPr>
            <c:extLst>
              <c:ext xmlns:c16="http://schemas.microsoft.com/office/drawing/2014/chart" uri="{C3380CC4-5D6E-409C-BE32-E72D297353CC}">
                <c16:uniqueId val="{00000003-7A0A-DE4A-955C-62508F4A4F95}"/>
              </c:ext>
            </c:extLst>
          </c:dPt>
          <c:dPt>
            <c:idx val="2"/>
            <c:bubble3D val="0"/>
            <c:spPr>
              <a:solidFill>
                <a:srgbClr val="00B0F0"/>
              </a:solidFill>
              <a:ln w="19050">
                <a:solidFill>
                  <a:schemeClr val="lt1"/>
                </a:solidFill>
              </a:ln>
              <a:effectLst/>
            </c:spPr>
            <c:extLst>
              <c:ext xmlns:c16="http://schemas.microsoft.com/office/drawing/2014/chart" uri="{C3380CC4-5D6E-409C-BE32-E72D297353CC}">
                <c16:uniqueId val="{00000005-7A0A-DE4A-955C-62508F4A4F95}"/>
              </c:ext>
            </c:extLst>
          </c:dPt>
          <c:dLbls>
            <c:dLbl>
              <c:idx val="0"/>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A0A-DE4A-955C-62508F4A4F95}"/>
                </c:ext>
              </c:extLst>
            </c:dLbl>
            <c:dLbl>
              <c:idx val="1"/>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A0A-DE4A-955C-62508F4A4F95}"/>
                </c:ext>
              </c:extLst>
            </c:dLbl>
            <c:dLbl>
              <c:idx val="2"/>
              <c:layout>
                <c:manualLayout>
                  <c:x val="-0.10221451662664824"/>
                  <c:y val="5.4398148148148147E-2"/>
                </c:manualLayout>
              </c:layout>
              <c:showLegendKey val="0"/>
              <c:showVal val="1"/>
              <c:showCatName val="1"/>
              <c:showSerName val="0"/>
              <c:showPercent val="0"/>
              <c:showBubbleSize val="0"/>
              <c:extLst>
                <c:ext xmlns:c15="http://schemas.microsoft.com/office/drawing/2012/chart" uri="{CE6537A1-D6FC-4f65-9D91-7224C49458BB}">
                  <c15:layout>
                    <c:manualLayout>
                      <c:w val="0.25724020442930151"/>
                      <c:h val="0.25347222222222221"/>
                    </c:manualLayout>
                  </c15:layout>
                </c:ext>
                <c:ext xmlns:c16="http://schemas.microsoft.com/office/drawing/2014/chart" uri="{C3380CC4-5D6E-409C-BE32-E72D297353CC}">
                  <c16:uniqueId val="{00000005-7A0A-DE4A-955C-62508F4A4F95}"/>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solidFill>
                    <a:latin typeface="+mn-lt"/>
                    <a:ea typeface="+mn-ea"/>
                    <a:cs typeface="+mn-cs"/>
                  </a:defRPr>
                </a:pPr>
                <a:endParaRPr lang="en-US"/>
              </a:p>
            </c:txPr>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Demographics!$B$20:$B$22</c:f>
              <c:strCache>
                <c:ptCount val="3"/>
                <c:pt idx="0">
                  <c:v>Straight</c:v>
                </c:pt>
                <c:pt idx="1">
                  <c:v>LGB</c:v>
                </c:pt>
                <c:pt idx="2">
                  <c:v>Unsure, identifies some other way</c:v>
                </c:pt>
              </c:strCache>
            </c:strRef>
          </c:cat>
          <c:val>
            <c:numRef>
              <c:f>Demographics!$E$20:$E$22</c:f>
              <c:numCache>
                <c:formatCode>0\%</c:formatCode>
                <c:ptCount val="3"/>
                <c:pt idx="0">
                  <c:v>70.927746900384776</c:v>
                </c:pt>
                <c:pt idx="1">
                  <c:v>19.83753740914921</c:v>
                </c:pt>
                <c:pt idx="2">
                  <c:v>9.234715690466011</c:v>
                </c:pt>
              </c:numCache>
            </c:numRef>
          </c:val>
          <c:extLst>
            <c:ext xmlns:c16="http://schemas.microsoft.com/office/drawing/2014/chart" uri="{C3380CC4-5D6E-409C-BE32-E72D297353CC}">
              <c16:uniqueId val="{00000006-7A0A-DE4A-955C-62508F4A4F95}"/>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dirty="0">
                <a:solidFill>
                  <a:schemeClr val="tx1"/>
                </a:solidFill>
              </a:rPr>
              <a:t>Race</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pieChart>
        <c:varyColors val="1"/>
        <c:ser>
          <c:idx val="0"/>
          <c:order val="0"/>
          <c:dPt>
            <c:idx val="0"/>
            <c:bubble3D val="0"/>
            <c:spPr>
              <a:solidFill>
                <a:srgbClr val="00B0F0"/>
              </a:solidFill>
              <a:ln w="19050">
                <a:solidFill>
                  <a:schemeClr val="lt1"/>
                </a:solidFill>
              </a:ln>
              <a:effectLst/>
            </c:spPr>
            <c:extLst>
              <c:ext xmlns:c16="http://schemas.microsoft.com/office/drawing/2014/chart" uri="{C3380CC4-5D6E-409C-BE32-E72D297353CC}">
                <c16:uniqueId val="{00000001-9490-6145-A47D-6266B5D66852}"/>
              </c:ext>
            </c:extLst>
          </c:dPt>
          <c:dPt>
            <c:idx val="1"/>
            <c:bubble3D val="0"/>
            <c:spPr>
              <a:solidFill>
                <a:srgbClr val="FF40FF"/>
              </a:solidFill>
              <a:ln w="19050">
                <a:solidFill>
                  <a:schemeClr val="lt1"/>
                </a:solidFill>
              </a:ln>
              <a:effectLst/>
            </c:spPr>
            <c:extLst>
              <c:ext xmlns:c16="http://schemas.microsoft.com/office/drawing/2014/chart" uri="{C3380CC4-5D6E-409C-BE32-E72D297353CC}">
                <c16:uniqueId val="{00000003-9490-6145-A47D-6266B5D6685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490-6145-A47D-6266B5D66852}"/>
              </c:ext>
            </c:extLst>
          </c:dPt>
          <c:dLbls>
            <c:dLbl>
              <c:idx val="0"/>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490-6145-A47D-6266B5D66852}"/>
                </c:ext>
              </c:extLst>
            </c:dLbl>
            <c:dLbl>
              <c:idx val="1"/>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490-6145-A47D-6266B5D66852}"/>
                </c:ext>
              </c:extLst>
            </c:dLbl>
            <c:dLbl>
              <c:idx val="2"/>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490-6145-A47D-6266B5D66852}"/>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solidFill>
                    <a:latin typeface="+mn-lt"/>
                    <a:ea typeface="+mn-ea"/>
                    <a:cs typeface="+mn-cs"/>
                  </a:defRPr>
                </a:pPr>
                <a:endParaRPr lang="en-US"/>
              </a:p>
            </c:txPr>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Lit>
              <c:ptCount val="2"/>
              <c:pt idx="0">
                <c:v>White (only)</c:v>
              </c:pt>
              <c:pt idx="1">
                <c:v> Non-white</c:v>
              </c:pt>
            </c:strLit>
          </c:cat>
          <c:val>
            <c:numRef>
              <c:f>Demographics!$E$29:$E$30</c:f>
              <c:numCache>
                <c:formatCode>0\%</c:formatCode>
                <c:ptCount val="2"/>
                <c:pt idx="0">
                  <c:v>78.727975934679847</c:v>
                </c:pt>
                <c:pt idx="1">
                  <c:v>21.272024065320156</c:v>
                </c:pt>
              </c:numCache>
            </c:numRef>
          </c:val>
          <c:extLst>
            <c:ext xmlns:c16="http://schemas.microsoft.com/office/drawing/2014/chart" uri="{C3380CC4-5D6E-409C-BE32-E72D297353CC}">
              <c16:uniqueId val="{00000006-9490-6145-A47D-6266B5D66852}"/>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en-US" sz="1600" b="1" dirty="0">
                <a:solidFill>
                  <a:schemeClr val="tx1"/>
                </a:solidFill>
              </a:rPr>
              <a:t>% of </a:t>
            </a:r>
            <a:r>
              <a:rPr lang="en-US" sz="1600" b="1" u="sng" dirty="0">
                <a:solidFill>
                  <a:schemeClr val="tx1"/>
                </a:solidFill>
              </a:rPr>
              <a:t>12</a:t>
            </a:r>
            <a:r>
              <a:rPr lang="en-US" sz="1600" b="1" u="sng" baseline="30000" dirty="0">
                <a:solidFill>
                  <a:schemeClr val="tx1"/>
                </a:solidFill>
              </a:rPr>
              <a:t>th</a:t>
            </a:r>
            <a:r>
              <a:rPr lang="en-US" sz="1600" b="1" u="sng" dirty="0">
                <a:solidFill>
                  <a:schemeClr val="tx1"/>
                </a:solidFill>
              </a:rPr>
              <a:t> graders</a:t>
            </a:r>
            <a:r>
              <a:rPr lang="en-US" sz="1600" b="1" dirty="0">
                <a:solidFill>
                  <a:schemeClr val="tx1"/>
                </a:solidFill>
              </a:rPr>
              <a:t> who report using alcohol</a:t>
            </a:r>
            <a:r>
              <a:rPr lang="en-US" sz="1600" b="1" baseline="0" dirty="0">
                <a:solidFill>
                  <a:schemeClr val="tx1"/>
                </a:solidFill>
              </a:rPr>
              <a:t> and cannabis in the past 30 days, countywide average v. districts with highest and lowest rates</a:t>
            </a:r>
            <a:endParaRPr lang="en-US" sz="1600" b="1" dirty="0">
              <a:solidFill>
                <a:schemeClr val="tx1"/>
              </a:solidFill>
            </a:endParaRPr>
          </a:p>
        </c:rich>
      </c:tx>
      <c:layout>
        <c:manualLayout>
          <c:xMode val="edge"/>
          <c:yMode val="edge"/>
          <c:x val="0.12082939632545933"/>
          <c:y val="0"/>
        </c:manualLayout>
      </c:layout>
      <c:overlay val="0"/>
      <c:spPr>
        <a:noFill/>
        <a:ln>
          <a:noFill/>
        </a:ln>
        <a:effectLst/>
      </c:spPr>
      <c:txPr>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'ALC CHART'!$A$23</c:f>
              <c:strCache>
                <c:ptCount val="1"/>
                <c:pt idx="0">
                  <c:v>Countywide average</c:v>
                </c:pt>
              </c:strCache>
            </c:strRef>
          </c:tx>
          <c:spPr>
            <a:solidFill>
              <a:schemeClr val="accent6"/>
            </a:solidFill>
            <a:ln>
              <a:solidFill>
                <a:schemeClr val="accent5"/>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'ALC CHART'!$B$22:$C$22</c:f>
              <c:strCache>
                <c:ptCount val="2"/>
                <c:pt idx="0">
                  <c:v>Alcohol</c:v>
                </c:pt>
                <c:pt idx="1">
                  <c:v>Cannabis</c:v>
                </c:pt>
              </c:strCache>
            </c:strRef>
          </c:cat>
          <c:val>
            <c:numRef>
              <c:f>'ALC CHART'!$B$23:$C$23</c:f>
              <c:numCache>
                <c:formatCode>0%</c:formatCode>
                <c:ptCount val="2"/>
                <c:pt idx="0">
                  <c:v>0.4</c:v>
                </c:pt>
                <c:pt idx="1">
                  <c:v>0.32</c:v>
                </c:pt>
              </c:numCache>
            </c:numRef>
          </c:val>
          <c:extLst>
            <c:ext xmlns:c16="http://schemas.microsoft.com/office/drawing/2014/chart" uri="{C3380CC4-5D6E-409C-BE32-E72D297353CC}">
              <c16:uniqueId val="{00000000-04DB-3343-8DBC-5B62798D4A83}"/>
            </c:ext>
          </c:extLst>
        </c:ser>
        <c:ser>
          <c:idx val="1"/>
          <c:order val="1"/>
          <c:tx>
            <c:strRef>
              <c:f>'ALC CHART'!$A$24</c:f>
              <c:strCache>
                <c:ptCount val="1"/>
                <c:pt idx="0">
                  <c:v>District w/ highest rate</c:v>
                </c:pt>
              </c:strCache>
            </c:strRef>
          </c:tx>
          <c:spPr>
            <a:solidFill>
              <a:srgbClr val="00B0F0"/>
            </a:solidFill>
            <a:ln>
              <a:solidFill>
                <a:srgbClr val="00B0F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'ALC CHART'!$B$22:$C$22</c:f>
              <c:strCache>
                <c:ptCount val="2"/>
                <c:pt idx="0">
                  <c:v>Alcohol</c:v>
                </c:pt>
                <c:pt idx="1">
                  <c:v>Cannabis</c:v>
                </c:pt>
              </c:strCache>
            </c:strRef>
          </c:cat>
          <c:val>
            <c:numRef>
              <c:f>'ALC CHART'!$B$24:$C$24</c:f>
              <c:numCache>
                <c:formatCode>0%</c:formatCode>
                <c:ptCount val="2"/>
                <c:pt idx="0">
                  <c:v>0.56000000000000005</c:v>
                </c:pt>
                <c:pt idx="1">
                  <c:v>0.48</c:v>
                </c:pt>
              </c:numCache>
            </c:numRef>
          </c:val>
          <c:extLst>
            <c:ext xmlns:c16="http://schemas.microsoft.com/office/drawing/2014/chart" uri="{C3380CC4-5D6E-409C-BE32-E72D297353CC}">
              <c16:uniqueId val="{00000001-04DB-3343-8DBC-5B62798D4A83}"/>
            </c:ext>
          </c:extLst>
        </c:ser>
        <c:ser>
          <c:idx val="2"/>
          <c:order val="2"/>
          <c:tx>
            <c:strRef>
              <c:f>'ALC CHART'!$A$25</c:f>
              <c:strCache>
                <c:ptCount val="1"/>
                <c:pt idx="0">
                  <c:v>District w/ lowest rate</c:v>
                </c:pt>
              </c:strCache>
            </c:strRef>
          </c:tx>
          <c:spPr>
            <a:solidFill>
              <a:srgbClr val="00B050"/>
            </a:solidFill>
            <a:ln>
              <a:solidFill>
                <a:srgbClr val="00B05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'ALC CHART'!$B$22:$C$22</c:f>
              <c:strCache>
                <c:ptCount val="2"/>
                <c:pt idx="0">
                  <c:v>Alcohol</c:v>
                </c:pt>
                <c:pt idx="1">
                  <c:v>Cannabis</c:v>
                </c:pt>
              </c:strCache>
            </c:strRef>
          </c:cat>
          <c:val>
            <c:numRef>
              <c:f>'ALC CHART'!$B$25:$C$25</c:f>
              <c:numCache>
                <c:formatCode>0%</c:formatCode>
                <c:ptCount val="2"/>
                <c:pt idx="0">
                  <c:v>0.21</c:v>
                </c:pt>
                <c:pt idx="1">
                  <c:v>0.15</c:v>
                </c:pt>
              </c:numCache>
            </c:numRef>
          </c:val>
          <c:extLst>
            <c:ext xmlns:c16="http://schemas.microsoft.com/office/drawing/2014/chart" uri="{C3380CC4-5D6E-409C-BE32-E72D297353CC}">
              <c16:uniqueId val="{00000002-04DB-3343-8DBC-5B62798D4A83}"/>
            </c:ext>
          </c:extLst>
        </c:ser>
        <c:dLbls>
          <c:showLegendKey val="0"/>
          <c:showVal val="0"/>
          <c:showCatName val="0"/>
          <c:showSerName val="0"/>
          <c:showPercent val="0"/>
          <c:showBubbleSize val="0"/>
        </c:dLbls>
        <c:gapWidth val="219"/>
        <c:axId val="1166176768"/>
        <c:axId val="1166070416"/>
      </c:barChart>
      <c:catAx>
        <c:axId val="11661767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166070416"/>
        <c:crosses val="autoZero"/>
        <c:auto val="1"/>
        <c:lblAlgn val="ctr"/>
        <c:lblOffset val="100"/>
        <c:noMultiLvlLbl val="0"/>
      </c:catAx>
      <c:valAx>
        <c:axId val="1166070416"/>
        <c:scaling>
          <c:orientation val="minMax"/>
        </c:scaling>
        <c:delete val="1"/>
        <c:axPos val="l"/>
        <c:numFmt formatCode="0%" sourceLinked="1"/>
        <c:majorTickMark val="none"/>
        <c:minorTickMark val="none"/>
        <c:tickLblPos val="nextTo"/>
        <c:crossAx val="116617676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dirty="0">
                <a:solidFill>
                  <a:schemeClr val="tx1"/>
                </a:solidFill>
              </a:rPr>
              <a:t>Past 30 day youth alcohol</a:t>
            </a:r>
            <a:r>
              <a:rPr lang="en-US" b="1" baseline="0" dirty="0">
                <a:solidFill>
                  <a:schemeClr val="tx1"/>
                </a:solidFill>
              </a:rPr>
              <a:t> use over time in Hampshire County</a:t>
            </a:r>
            <a:endParaRPr lang="en-US" b="1" dirty="0">
              <a:solidFill>
                <a:schemeClr val="tx1"/>
              </a:solidFill>
            </a:endParaRPr>
          </a:p>
        </c:rich>
      </c:tx>
      <c:layout>
        <c:manualLayout>
          <c:xMode val="edge"/>
          <c:yMode val="edge"/>
          <c:x val="0.13051280788206113"/>
          <c:y val="4.2045455815663962E-3"/>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lineChart>
        <c:grouping val="standard"/>
        <c:varyColors val="0"/>
        <c:ser>
          <c:idx val="0"/>
          <c:order val="0"/>
          <c:tx>
            <c:v>8th graders</c:v>
          </c:tx>
          <c:spPr>
            <a:ln w="28575" cap="rnd">
              <a:solidFill>
                <a:srgbClr val="7030A0"/>
              </a:solidFill>
              <a:round/>
            </a:ln>
            <a:effectLst/>
          </c:spPr>
          <c:marker>
            <c:symbol val="circle"/>
            <c:size val="5"/>
            <c:spPr>
              <a:solidFill>
                <a:srgbClr val="7030A0"/>
              </a:solidFill>
              <a:ln w="9525">
                <a:solidFill>
                  <a:srgbClr val="7030A0"/>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rgbClr val="7030A0"/>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Lit>
              <c:formatCode>General</c:formatCode>
              <c:ptCount val="3"/>
              <c:pt idx="0">
                <c:v>2019</c:v>
              </c:pt>
              <c:pt idx="1">
                <c:v>2021</c:v>
              </c:pt>
              <c:pt idx="2">
                <c:v>2023</c:v>
              </c:pt>
            </c:numLit>
          </c:cat>
          <c:val>
            <c:numRef>
              <c:f>'ALC CHART'!$B$83:$D$83</c:f>
              <c:numCache>
                <c:formatCode>0.0%</c:formatCode>
                <c:ptCount val="3"/>
                <c:pt idx="0">
                  <c:v>8.3000000000000004E-2</c:v>
                </c:pt>
                <c:pt idx="1">
                  <c:v>7.2999999999999995E-2</c:v>
                </c:pt>
                <c:pt idx="2">
                  <c:v>7.1999999999999995E-2</c:v>
                </c:pt>
              </c:numCache>
            </c:numRef>
          </c:val>
          <c:smooth val="0"/>
          <c:extLst>
            <c:ext xmlns:c16="http://schemas.microsoft.com/office/drawing/2014/chart" uri="{C3380CC4-5D6E-409C-BE32-E72D297353CC}">
              <c16:uniqueId val="{00000000-F006-EA4A-8684-8C6070EAC688}"/>
            </c:ext>
          </c:extLst>
        </c:ser>
        <c:ser>
          <c:idx val="1"/>
          <c:order val="1"/>
          <c:tx>
            <c:v>10th graders</c:v>
          </c:tx>
          <c:spPr>
            <a:ln w="28575" cap="rnd">
              <a:solidFill>
                <a:srgbClr val="00B050"/>
              </a:solidFill>
              <a:round/>
            </a:ln>
            <a:effectLst/>
          </c:spPr>
          <c:marker>
            <c:symbol val="circle"/>
            <c:size val="5"/>
            <c:spPr>
              <a:solidFill>
                <a:srgbClr val="00B050"/>
              </a:solidFill>
              <a:ln w="9525">
                <a:solidFill>
                  <a:srgbClr val="00B050"/>
                </a:solidFill>
              </a:ln>
              <a:effectLst/>
            </c:spPr>
          </c:marker>
          <c:dLbls>
            <c:dLbl>
              <c:idx val="0"/>
              <c:layout>
                <c:manualLayout>
                  <c:x val="-7.2088724584103508E-2"/>
                  <c:y val="-3.8596491228070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006-EA4A-8684-8C6070EAC688}"/>
                </c:ext>
              </c:extLst>
            </c:dLbl>
            <c:dLbl>
              <c:idx val="1"/>
              <c:layout>
                <c:manualLayout>
                  <c:x val="-1.2939001848428836E-2"/>
                  <c:y val="-3.85964912280701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006-EA4A-8684-8C6070EAC688}"/>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rgbClr val="00B05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Lit>
              <c:formatCode>General</c:formatCode>
              <c:ptCount val="3"/>
              <c:pt idx="0">
                <c:v>2019</c:v>
              </c:pt>
              <c:pt idx="1">
                <c:v>2021</c:v>
              </c:pt>
              <c:pt idx="2">
                <c:v>2023</c:v>
              </c:pt>
            </c:numLit>
          </c:cat>
          <c:val>
            <c:numRef>
              <c:f>'ALC CHART'!$E$83:$G$83</c:f>
              <c:numCache>
                <c:formatCode>0.0%</c:formatCode>
                <c:ptCount val="3"/>
                <c:pt idx="0">
                  <c:v>0.24299999999999999</c:v>
                </c:pt>
                <c:pt idx="1">
                  <c:v>0.20499999999999999</c:v>
                </c:pt>
                <c:pt idx="2">
                  <c:v>0.16600000000000001</c:v>
                </c:pt>
              </c:numCache>
            </c:numRef>
          </c:val>
          <c:smooth val="0"/>
          <c:extLst>
            <c:ext xmlns:c16="http://schemas.microsoft.com/office/drawing/2014/chart" uri="{C3380CC4-5D6E-409C-BE32-E72D297353CC}">
              <c16:uniqueId val="{00000003-F006-EA4A-8684-8C6070EAC688}"/>
            </c:ext>
          </c:extLst>
        </c:ser>
        <c:ser>
          <c:idx val="2"/>
          <c:order val="2"/>
          <c:tx>
            <c:v>12th graders</c:v>
          </c:tx>
          <c:spPr>
            <a:ln w="28575" cap="rnd">
              <a:solidFill>
                <a:srgbClr val="FFC000"/>
              </a:solidFill>
              <a:round/>
            </a:ln>
            <a:effectLst/>
          </c:spPr>
          <c:marker>
            <c:symbol val="circle"/>
            <c:size val="5"/>
            <c:spPr>
              <a:solidFill>
                <a:srgbClr val="FFC000"/>
              </a:solidFill>
              <a:ln w="9525">
                <a:solidFill>
                  <a:srgbClr val="FFC000"/>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rgbClr val="FFC000"/>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Lit>
              <c:formatCode>General</c:formatCode>
              <c:ptCount val="3"/>
              <c:pt idx="0">
                <c:v>2019</c:v>
              </c:pt>
              <c:pt idx="1">
                <c:v>2021</c:v>
              </c:pt>
              <c:pt idx="2">
                <c:v>2023</c:v>
              </c:pt>
            </c:numLit>
          </c:cat>
          <c:val>
            <c:numRef>
              <c:f>'ALC CHART'!$H$83:$J$83</c:f>
              <c:numCache>
                <c:formatCode>0.0%</c:formatCode>
                <c:ptCount val="3"/>
                <c:pt idx="0">
                  <c:v>0.437</c:v>
                </c:pt>
                <c:pt idx="1">
                  <c:v>0.32200000000000001</c:v>
                </c:pt>
                <c:pt idx="2">
                  <c:v>0.39800000000000002</c:v>
                </c:pt>
              </c:numCache>
            </c:numRef>
          </c:val>
          <c:smooth val="0"/>
          <c:extLst>
            <c:ext xmlns:c16="http://schemas.microsoft.com/office/drawing/2014/chart" uri="{C3380CC4-5D6E-409C-BE32-E72D297353CC}">
              <c16:uniqueId val="{00000004-F006-EA4A-8684-8C6070EAC688}"/>
            </c:ext>
          </c:extLst>
        </c:ser>
        <c:ser>
          <c:idx val="3"/>
          <c:order val="3"/>
          <c:tx>
            <c:v>8th, 10th, and 12th combined</c:v>
          </c:tx>
          <c:spPr>
            <a:ln w="38100" cap="rnd">
              <a:solidFill>
                <a:srgbClr val="FF40FF"/>
              </a:solidFill>
              <a:prstDash val="dash"/>
              <a:round/>
            </a:ln>
            <a:effectLst/>
          </c:spPr>
          <c:marker>
            <c:symbol val="square"/>
            <c:size val="6"/>
            <c:spPr>
              <a:solidFill>
                <a:srgbClr val="FF40FF"/>
              </a:solidFill>
              <a:ln w="38100">
                <a:solidFill>
                  <a:srgbClr val="FF40FF"/>
                </a:solidFill>
                <a:prstDash val="dash"/>
              </a:ln>
              <a:effectLst/>
            </c:spPr>
          </c:marker>
          <c:dLbls>
            <c:dLbl>
              <c:idx val="0"/>
              <c:layout>
                <c:manualLayout>
                  <c:x val="-8.3179297597042512E-2"/>
                  <c:y val="2.45614035087719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006-EA4A-8684-8C6070EAC688}"/>
                </c:ext>
              </c:extLst>
            </c:dLbl>
            <c:dLbl>
              <c:idx val="1"/>
              <c:layout>
                <c:manualLayout>
                  <c:x val="-3.8817005545286505E-2"/>
                  <c:y val="3.15789473684209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006-EA4A-8684-8C6070EAC688}"/>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rgbClr val="FF40FF"/>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Lit>
              <c:formatCode>General</c:formatCode>
              <c:ptCount val="3"/>
              <c:pt idx="0">
                <c:v>2019</c:v>
              </c:pt>
              <c:pt idx="1">
                <c:v>2021</c:v>
              </c:pt>
              <c:pt idx="2">
                <c:v>2023</c:v>
              </c:pt>
            </c:numLit>
          </c:cat>
          <c:val>
            <c:numRef>
              <c:f>'ALC CHART'!$M$83:$O$83</c:f>
              <c:numCache>
                <c:formatCode>0.0%</c:formatCode>
                <c:ptCount val="3"/>
                <c:pt idx="0">
                  <c:v>0.24099999999999999</c:v>
                </c:pt>
                <c:pt idx="1">
                  <c:v>0.19</c:v>
                </c:pt>
                <c:pt idx="2">
                  <c:v>0.19700000000000001</c:v>
                </c:pt>
              </c:numCache>
            </c:numRef>
          </c:val>
          <c:smooth val="0"/>
          <c:extLst>
            <c:ext xmlns:c16="http://schemas.microsoft.com/office/drawing/2014/chart" uri="{C3380CC4-5D6E-409C-BE32-E72D297353CC}">
              <c16:uniqueId val="{00000007-F006-EA4A-8684-8C6070EAC688}"/>
            </c:ext>
          </c:extLst>
        </c:ser>
        <c:dLbls>
          <c:showLegendKey val="0"/>
          <c:showVal val="0"/>
          <c:showCatName val="0"/>
          <c:showSerName val="0"/>
          <c:showPercent val="0"/>
          <c:showBubbleSize val="0"/>
        </c:dLbls>
        <c:marker val="1"/>
        <c:smooth val="0"/>
        <c:axId val="982581376"/>
        <c:axId val="982557600"/>
      </c:lineChart>
      <c:catAx>
        <c:axId val="982581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982557600"/>
        <c:crosses val="autoZero"/>
        <c:auto val="1"/>
        <c:lblAlgn val="ctr"/>
        <c:lblOffset val="100"/>
        <c:noMultiLvlLbl val="0"/>
      </c:catAx>
      <c:valAx>
        <c:axId val="982557600"/>
        <c:scaling>
          <c:orientation val="minMax"/>
        </c:scaling>
        <c:delete val="1"/>
        <c:axPos val="l"/>
        <c:numFmt formatCode="0.0%" sourceLinked="1"/>
        <c:majorTickMark val="none"/>
        <c:minorTickMark val="none"/>
        <c:tickLblPos val="nextTo"/>
        <c:crossAx val="982581376"/>
        <c:crosses val="autoZero"/>
        <c:crossBetween val="between"/>
      </c:valAx>
      <c:spPr>
        <a:noFill/>
        <a:ln>
          <a:noFill/>
        </a:ln>
        <a:effectLst/>
      </c:spPr>
    </c:plotArea>
    <c:legend>
      <c:legendPos val="t"/>
      <c:layout>
        <c:manualLayout>
          <c:xMode val="edge"/>
          <c:yMode val="edge"/>
          <c:x val="0"/>
          <c:y val="0.13421990393761871"/>
          <c:w val="0.9978746176268497"/>
          <c:h val="0.12167294627677611"/>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sz="1400" b="1" dirty="0">
                <a:solidFill>
                  <a:schemeClr val="tx1"/>
                </a:solidFill>
              </a:rPr>
              <a:t>Self-reported alcohol use: </a:t>
            </a:r>
          </a:p>
          <a:p>
            <a:pPr>
              <a:defRPr b="1"/>
            </a:pPr>
            <a:r>
              <a:rPr lang="en-US" sz="1400" b="1" dirty="0">
                <a:solidFill>
                  <a:schemeClr val="tx1"/>
                </a:solidFill>
              </a:rPr>
              <a:t>Hampshire County (PNAS, 2023) vs. National Averages (MTF, 2022)</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2.4250230437944928E-2"/>
          <c:y val="0.23513359718490279"/>
          <c:w val="0.95149953912411012"/>
          <c:h val="0.48668161995677323"/>
        </c:manualLayout>
      </c:layout>
      <c:barChart>
        <c:barDir val="col"/>
        <c:grouping val="clustered"/>
        <c:varyColors val="0"/>
        <c:ser>
          <c:idx val="0"/>
          <c:order val="0"/>
          <c:tx>
            <c:v>Hampshire County (PNAS, 2023)</c:v>
          </c:tx>
          <c:spPr>
            <a:solidFill>
              <a:srgbClr val="FF40FF"/>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'ALC CHART'!$A$119:$B$126</c:f>
              <c:multiLvlStrCache>
                <c:ptCount val="8"/>
                <c:lvl>
                  <c:pt idx="0">
                    <c:v>Lifetime use</c:v>
                  </c:pt>
                  <c:pt idx="1">
                    <c:v>Past 30 day use</c:v>
                  </c:pt>
                  <c:pt idx="2">
                    <c:v>Lifetime use</c:v>
                  </c:pt>
                  <c:pt idx="3">
                    <c:v>Past 30 day use</c:v>
                  </c:pt>
                  <c:pt idx="4">
                    <c:v>Lifetime use</c:v>
                  </c:pt>
                  <c:pt idx="5">
                    <c:v>Past 30 day use</c:v>
                  </c:pt>
                  <c:pt idx="6">
                    <c:v>Lifetime use</c:v>
                  </c:pt>
                  <c:pt idx="7">
                    <c:v>Past 30 day use</c:v>
                  </c:pt>
                </c:lvl>
                <c:lvl>
                  <c:pt idx="0">
                    <c:v>8th, 10th, and 12th combined</c:v>
                  </c:pt>
                  <c:pt idx="2">
                    <c:v>8th grade</c:v>
                  </c:pt>
                  <c:pt idx="4">
                    <c:v>10th grade</c:v>
                  </c:pt>
                  <c:pt idx="6">
                    <c:v>12th grade</c:v>
                  </c:pt>
                </c:lvl>
              </c:multiLvlStrCache>
            </c:multiLvlStrRef>
          </c:cat>
          <c:val>
            <c:numRef>
              <c:f>('ALC CHART'!$B$108:$B$109,'ALC CHART'!$D$108:$D$109,'ALC CHART'!$F$108:$F$109,'ALC CHART'!$H$108:$H$109)</c:f>
              <c:numCache>
                <c:formatCode>0.0%</c:formatCode>
                <c:ptCount val="8"/>
                <c:pt idx="0">
                  <c:v>0.45100000000000001</c:v>
                </c:pt>
                <c:pt idx="1">
                  <c:v>0.19700000000000001</c:v>
                </c:pt>
                <c:pt idx="2">
                  <c:v>0.27027027027027029</c:v>
                </c:pt>
                <c:pt idx="3">
                  <c:v>7.2446555819477343E-2</c:v>
                </c:pt>
                <c:pt idx="4">
                  <c:v>0.45812807881773399</c:v>
                </c:pt>
                <c:pt idx="5">
                  <c:v>0.16625310173697272</c:v>
                </c:pt>
                <c:pt idx="6">
                  <c:v>0.67678300455235207</c:v>
                </c:pt>
                <c:pt idx="7">
                  <c:v>0.39844961240310073</c:v>
                </c:pt>
              </c:numCache>
            </c:numRef>
          </c:val>
          <c:extLst>
            <c:ext xmlns:c16="http://schemas.microsoft.com/office/drawing/2014/chart" uri="{C3380CC4-5D6E-409C-BE32-E72D297353CC}">
              <c16:uniqueId val="{00000000-C564-6442-967D-F6B355430AED}"/>
            </c:ext>
          </c:extLst>
        </c:ser>
        <c:ser>
          <c:idx val="1"/>
          <c:order val="1"/>
          <c:tx>
            <c:v>United States (MTF, 2022)</c:v>
          </c:tx>
          <c:spPr>
            <a:solidFill>
              <a:srgbClr val="00B0F0"/>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'ALC CHART'!$A$119:$B$126</c:f>
              <c:multiLvlStrCache>
                <c:ptCount val="8"/>
                <c:lvl>
                  <c:pt idx="0">
                    <c:v>Lifetime use</c:v>
                  </c:pt>
                  <c:pt idx="1">
                    <c:v>Past 30 day use</c:v>
                  </c:pt>
                  <c:pt idx="2">
                    <c:v>Lifetime use</c:v>
                  </c:pt>
                  <c:pt idx="3">
                    <c:v>Past 30 day use</c:v>
                  </c:pt>
                  <c:pt idx="4">
                    <c:v>Lifetime use</c:v>
                  </c:pt>
                  <c:pt idx="5">
                    <c:v>Past 30 day use</c:v>
                  </c:pt>
                  <c:pt idx="6">
                    <c:v>Lifetime use</c:v>
                  </c:pt>
                  <c:pt idx="7">
                    <c:v>Past 30 day use</c:v>
                  </c:pt>
                </c:lvl>
                <c:lvl>
                  <c:pt idx="0">
                    <c:v>8th, 10th, and 12th combined</c:v>
                  </c:pt>
                  <c:pt idx="2">
                    <c:v>8th grade</c:v>
                  </c:pt>
                  <c:pt idx="4">
                    <c:v>10th grade</c:v>
                  </c:pt>
                  <c:pt idx="6">
                    <c:v>12th grade</c:v>
                  </c:pt>
                </c:lvl>
              </c:multiLvlStrCache>
            </c:multiLvlStrRef>
          </c:cat>
          <c:val>
            <c:numRef>
              <c:f>('ALC CHART'!$C$108:$C$109,'ALC CHART'!$E$108:$E$109,'ALC CHART'!$G$108:$G$109,'ALC CHART'!$I$108:$I$109)</c:f>
              <c:numCache>
                <c:formatCode>0.0%</c:formatCode>
                <c:ptCount val="8"/>
                <c:pt idx="0">
                  <c:v>0.41299999999999998</c:v>
                </c:pt>
                <c:pt idx="1">
                  <c:v>0.156</c:v>
                </c:pt>
                <c:pt idx="2">
                  <c:v>0.23100000000000001</c:v>
                </c:pt>
                <c:pt idx="3">
                  <c:v>0.06</c:v>
                </c:pt>
                <c:pt idx="4">
                  <c:v>0.41099999999999998</c:v>
                </c:pt>
                <c:pt idx="5">
                  <c:v>0.13600000000000001</c:v>
                </c:pt>
                <c:pt idx="6">
                  <c:v>0.61599999999999999</c:v>
                </c:pt>
                <c:pt idx="7">
                  <c:v>0.28399999999999997</c:v>
                </c:pt>
              </c:numCache>
            </c:numRef>
          </c:val>
          <c:extLst>
            <c:ext xmlns:c16="http://schemas.microsoft.com/office/drawing/2014/chart" uri="{C3380CC4-5D6E-409C-BE32-E72D297353CC}">
              <c16:uniqueId val="{00000001-C564-6442-967D-F6B355430AED}"/>
            </c:ext>
          </c:extLst>
        </c:ser>
        <c:dLbls>
          <c:showLegendKey val="0"/>
          <c:showVal val="0"/>
          <c:showCatName val="0"/>
          <c:showSerName val="0"/>
          <c:showPercent val="0"/>
          <c:showBubbleSize val="0"/>
        </c:dLbls>
        <c:gapWidth val="125"/>
        <c:axId val="1715552960"/>
        <c:axId val="1715529536"/>
      </c:barChart>
      <c:catAx>
        <c:axId val="1715552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715529536"/>
        <c:crosses val="autoZero"/>
        <c:auto val="1"/>
        <c:lblAlgn val="ctr"/>
        <c:lblOffset val="100"/>
        <c:noMultiLvlLbl val="0"/>
      </c:catAx>
      <c:valAx>
        <c:axId val="1715529536"/>
        <c:scaling>
          <c:orientation val="minMax"/>
          <c:max val="0.8"/>
        </c:scaling>
        <c:delete val="1"/>
        <c:axPos val="l"/>
        <c:numFmt formatCode="0.0%" sourceLinked="1"/>
        <c:majorTickMark val="out"/>
        <c:minorTickMark val="none"/>
        <c:tickLblPos val="nextTo"/>
        <c:crossAx val="1715552960"/>
        <c:crosses val="autoZero"/>
        <c:crossBetween val="between"/>
      </c:valAx>
      <c:spPr>
        <a:noFill/>
        <a:ln>
          <a:noFill/>
        </a:ln>
        <a:effectLst/>
      </c:spPr>
    </c:plotArea>
    <c:legend>
      <c:legendPos val="t"/>
      <c:layout>
        <c:manualLayout>
          <c:xMode val="edge"/>
          <c:yMode val="edge"/>
          <c:x val="0.12329376107707823"/>
          <c:y val="0.1855966133094489"/>
          <c:w val="0.75341247784584353"/>
          <c:h val="6.2499904309150339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a:solidFill>
                  <a:schemeClr val="tx1"/>
                </a:solidFill>
              </a:rPr>
              <a:t>Binge</a:t>
            </a:r>
            <a:r>
              <a:rPr lang="en-US" b="1" baseline="0">
                <a:solidFill>
                  <a:schemeClr val="tx1"/>
                </a:solidFill>
              </a:rPr>
              <a:t> drinking in the past two weeks over time, Hampshire County</a:t>
            </a:r>
            <a:endParaRPr lang="en-US" b="1">
              <a:solidFill>
                <a:schemeClr val="tx1"/>
              </a:solidFill>
            </a:endParaRP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lineChart>
        <c:grouping val="standard"/>
        <c:varyColors val="0"/>
        <c:ser>
          <c:idx val="0"/>
          <c:order val="0"/>
          <c:tx>
            <c:v>8th graders</c:v>
          </c:tx>
          <c:spPr>
            <a:ln w="28575" cap="rnd">
              <a:solidFill>
                <a:srgbClr val="7030A0"/>
              </a:solidFill>
              <a:round/>
            </a:ln>
            <a:effectLst/>
          </c:spPr>
          <c:marker>
            <c:symbol val="circle"/>
            <c:size val="5"/>
            <c:spPr>
              <a:solidFill>
                <a:srgbClr val="7030A0"/>
              </a:solidFill>
              <a:ln w="9525">
                <a:solidFill>
                  <a:srgbClr val="7030A0"/>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rgbClr val="7030A0"/>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Lit>
              <c:formatCode>General</c:formatCode>
              <c:ptCount val="3"/>
              <c:pt idx="0">
                <c:v>2019</c:v>
              </c:pt>
              <c:pt idx="1">
                <c:v>2021</c:v>
              </c:pt>
              <c:pt idx="2">
                <c:v>2023</c:v>
              </c:pt>
            </c:numLit>
          </c:cat>
          <c:val>
            <c:numRef>
              <c:f>'Substance use'!$B$32:$D$32</c:f>
              <c:numCache>
                <c:formatCode>0.0%</c:formatCode>
                <c:ptCount val="3"/>
                <c:pt idx="0">
                  <c:v>3.5999999999999997E-2</c:v>
                </c:pt>
                <c:pt idx="1">
                  <c:v>1.7000000000000001E-2</c:v>
                </c:pt>
                <c:pt idx="2">
                  <c:v>1.7000000000000001E-2</c:v>
                </c:pt>
              </c:numCache>
            </c:numRef>
          </c:val>
          <c:smooth val="0"/>
          <c:extLst>
            <c:ext xmlns:c16="http://schemas.microsoft.com/office/drawing/2014/chart" uri="{C3380CC4-5D6E-409C-BE32-E72D297353CC}">
              <c16:uniqueId val="{00000000-9575-6744-ABBE-F0B9D8C10DDA}"/>
            </c:ext>
          </c:extLst>
        </c:ser>
        <c:ser>
          <c:idx val="1"/>
          <c:order val="1"/>
          <c:tx>
            <c:v>10th graders</c:v>
          </c:tx>
          <c:spPr>
            <a:ln w="28575" cap="rnd">
              <a:solidFill>
                <a:srgbClr val="00B050"/>
              </a:solidFill>
              <a:round/>
            </a:ln>
            <a:effectLst/>
          </c:spPr>
          <c:marker>
            <c:symbol val="circle"/>
            <c:size val="5"/>
            <c:spPr>
              <a:solidFill>
                <a:srgbClr val="00B050"/>
              </a:solidFill>
              <a:ln w="9525">
                <a:solidFill>
                  <a:srgbClr val="00B050"/>
                </a:solidFill>
              </a:ln>
              <a:effectLst/>
            </c:spPr>
          </c:marker>
          <c:dLbls>
            <c:dLbl>
              <c:idx val="0"/>
              <c:layout>
                <c:manualLayout>
                  <c:x val="-7.7593285040340257E-2"/>
                  <c:y val="2.807017543859649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575-6744-ABBE-F0B9D8C10DDA}"/>
                </c:ext>
              </c:extLst>
            </c:dLbl>
            <c:dLbl>
              <c:idx val="1"/>
              <c:layout>
                <c:manualLayout>
                  <c:x val="-5.5995079679971149E-3"/>
                  <c:y val="3.50877192982456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575-6744-ABBE-F0B9D8C10DDA}"/>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rgbClr val="00B05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Lit>
              <c:formatCode>General</c:formatCode>
              <c:ptCount val="3"/>
              <c:pt idx="0">
                <c:v>2019</c:v>
              </c:pt>
              <c:pt idx="1">
                <c:v>2021</c:v>
              </c:pt>
              <c:pt idx="2">
                <c:v>2023</c:v>
              </c:pt>
            </c:numLit>
          </c:cat>
          <c:val>
            <c:numRef>
              <c:f>'Substance use'!$E$32:$G$32</c:f>
              <c:numCache>
                <c:formatCode>0.0%</c:formatCode>
                <c:ptCount val="3"/>
                <c:pt idx="0">
                  <c:v>0.123</c:v>
                </c:pt>
                <c:pt idx="1">
                  <c:v>0.05</c:v>
                </c:pt>
                <c:pt idx="2">
                  <c:v>0.06</c:v>
                </c:pt>
              </c:numCache>
            </c:numRef>
          </c:val>
          <c:smooth val="0"/>
          <c:extLst>
            <c:ext xmlns:c16="http://schemas.microsoft.com/office/drawing/2014/chart" uri="{C3380CC4-5D6E-409C-BE32-E72D297353CC}">
              <c16:uniqueId val="{00000003-9575-6744-ABBE-F0B9D8C10DDA}"/>
            </c:ext>
          </c:extLst>
        </c:ser>
        <c:ser>
          <c:idx val="2"/>
          <c:order val="2"/>
          <c:tx>
            <c:v>12th graders</c:v>
          </c:tx>
          <c:spPr>
            <a:ln w="28575" cap="rnd">
              <a:solidFill>
                <a:srgbClr val="FFC000"/>
              </a:solidFill>
              <a:round/>
            </a:ln>
            <a:effectLst/>
          </c:spPr>
          <c:marker>
            <c:symbol val="circle"/>
            <c:size val="5"/>
            <c:spPr>
              <a:solidFill>
                <a:srgbClr val="FFC000"/>
              </a:solidFill>
              <a:ln w="9525">
                <a:solidFill>
                  <a:srgbClr val="FFC000"/>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rgbClr val="FFC000"/>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Lit>
              <c:formatCode>General</c:formatCode>
              <c:ptCount val="3"/>
              <c:pt idx="0">
                <c:v>2019</c:v>
              </c:pt>
              <c:pt idx="1">
                <c:v>2021</c:v>
              </c:pt>
              <c:pt idx="2">
                <c:v>2023</c:v>
              </c:pt>
            </c:numLit>
          </c:cat>
          <c:val>
            <c:numRef>
              <c:f>'Substance use'!$H$32:$J$32</c:f>
              <c:numCache>
                <c:formatCode>0.0%</c:formatCode>
                <c:ptCount val="3"/>
                <c:pt idx="0">
                  <c:v>0.246</c:v>
                </c:pt>
                <c:pt idx="1">
                  <c:v>0.129</c:v>
                </c:pt>
                <c:pt idx="2">
                  <c:v>0.18</c:v>
                </c:pt>
              </c:numCache>
            </c:numRef>
          </c:val>
          <c:smooth val="0"/>
          <c:extLst>
            <c:ext xmlns:c16="http://schemas.microsoft.com/office/drawing/2014/chart" uri="{C3380CC4-5D6E-409C-BE32-E72D297353CC}">
              <c16:uniqueId val="{00000004-9575-6744-ABBE-F0B9D8C10DDA}"/>
            </c:ext>
          </c:extLst>
        </c:ser>
        <c:ser>
          <c:idx val="3"/>
          <c:order val="3"/>
          <c:tx>
            <c:v>8th, 10th, and 12th combined</c:v>
          </c:tx>
          <c:spPr>
            <a:ln w="38100" cap="rnd">
              <a:solidFill>
                <a:srgbClr val="FF40FF"/>
              </a:solidFill>
              <a:prstDash val="dash"/>
              <a:round/>
            </a:ln>
            <a:effectLst/>
          </c:spPr>
          <c:marker>
            <c:symbol val="square"/>
            <c:size val="6"/>
            <c:spPr>
              <a:solidFill>
                <a:srgbClr val="FF40FF"/>
              </a:solidFill>
              <a:ln w="38100">
                <a:solidFill>
                  <a:srgbClr val="FF40FF"/>
                </a:solidFill>
                <a:prstDash val="dash"/>
              </a:ln>
              <a:effectLst/>
            </c:spPr>
          </c:marker>
          <c:dLbls>
            <c:dLbl>
              <c:idx val="0"/>
              <c:layout>
                <c:manualLayout>
                  <c:x val="-8.3179356616433359E-2"/>
                  <c:y val="-5.26315789473683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575-6744-ABBE-F0B9D8C10DDA}"/>
                </c:ext>
              </c:extLst>
            </c:dLbl>
            <c:dLbl>
              <c:idx val="1"/>
              <c:layout>
                <c:manualLayout>
                  <c:x val="-3.331242746334942E-2"/>
                  <c:y val="-5.61403508771929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575-6744-ABBE-F0B9D8C10DDA}"/>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rgbClr val="FF40FF"/>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Lit>
              <c:formatCode>General</c:formatCode>
              <c:ptCount val="3"/>
              <c:pt idx="0">
                <c:v>2019</c:v>
              </c:pt>
              <c:pt idx="1">
                <c:v>2021</c:v>
              </c:pt>
              <c:pt idx="2">
                <c:v>2023</c:v>
              </c:pt>
            </c:numLit>
          </c:cat>
          <c:val>
            <c:numRef>
              <c:f>'Substance use'!$M$32:$O$32</c:f>
              <c:numCache>
                <c:formatCode>0.0%</c:formatCode>
                <c:ptCount val="3"/>
                <c:pt idx="0">
                  <c:v>0.128</c:v>
                </c:pt>
                <c:pt idx="1">
                  <c:v>6.0999999999999999E-2</c:v>
                </c:pt>
                <c:pt idx="2">
                  <c:v>7.8E-2</c:v>
                </c:pt>
              </c:numCache>
            </c:numRef>
          </c:val>
          <c:smooth val="0"/>
          <c:extLst>
            <c:ext xmlns:c16="http://schemas.microsoft.com/office/drawing/2014/chart" uri="{C3380CC4-5D6E-409C-BE32-E72D297353CC}">
              <c16:uniqueId val="{00000007-9575-6744-ABBE-F0B9D8C10DDA}"/>
            </c:ext>
          </c:extLst>
        </c:ser>
        <c:dLbls>
          <c:showLegendKey val="0"/>
          <c:showVal val="0"/>
          <c:showCatName val="0"/>
          <c:showSerName val="0"/>
          <c:showPercent val="0"/>
          <c:showBubbleSize val="0"/>
        </c:dLbls>
        <c:marker val="1"/>
        <c:smooth val="0"/>
        <c:axId val="982581376"/>
        <c:axId val="982557600"/>
      </c:lineChart>
      <c:catAx>
        <c:axId val="982581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982557600"/>
        <c:crosses val="autoZero"/>
        <c:auto val="1"/>
        <c:lblAlgn val="ctr"/>
        <c:lblOffset val="100"/>
        <c:noMultiLvlLbl val="0"/>
      </c:catAx>
      <c:valAx>
        <c:axId val="982557600"/>
        <c:scaling>
          <c:orientation val="minMax"/>
        </c:scaling>
        <c:delete val="1"/>
        <c:axPos val="l"/>
        <c:numFmt formatCode="0.0%" sourceLinked="1"/>
        <c:majorTickMark val="none"/>
        <c:minorTickMark val="none"/>
        <c:tickLblPos val="nextTo"/>
        <c:crossAx val="982581376"/>
        <c:crosses val="autoZero"/>
        <c:crossBetween val="between"/>
      </c:valAx>
      <c:spPr>
        <a:noFill/>
        <a:ln>
          <a:noFill/>
        </a:ln>
        <a:effectLst/>
      </c:spPr>
    </c:plotArea>
    <c:legend>
      <c:legendPos val="t"/>
      <c:layout>
        <c:manualLayout>
          <c:xMode val="edge"/>
          <c:yMode val="edge"/>
          <c:x val="0"/>
          <c:y val="0.17186694172253739"/>
          <c:w val="0.99698584445334304"/>
          <c:h val="0.14626065469253166"/>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dirty="0">
                <a:solidFill>
                  <a:schemeClr val="tx1"/>
                </a:solidFill>
              </a:rPr>
              <a:t>Past 30 day youth cannabis</a:t>
            </a:r>
            <a:r>
              <a:rPr lang="en-US" b="1" baseline="0" dirty="0">
                <a:solidFill>
                  <a:schemeClr val="tx1"/>
                </a:solidFill>
              </a:rPr>
              <a:t> use over time in Hampshire County</a:t>
            </a:r>
            <a:endParaRPr lang="en-US" b="1" dirty="0">
              <a:solidFill>
                <a:schemeClr val="tx1"/>
              </a:solidFill>
            </a:endParaRPr>
          </a:p>
        </c:rich>
      </c:tx>
      <c:layout>
        <c:manualLayout>
          <c:xMode val="edge"/>
          <c:yMode val="edge"/>
          <c:x val="0.14843900363749229"/>
          <c:y val="7.7487666800592197E-3"/>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lineChart>
        <c:grouping val="standard"/>
        <c:varyColors val="0"/>
        <c:ser>
          <c:idx val="0"/>
          <c:order val="0"/>
          <c:tx>
            <c:v>8th graders</c:v>
          </c:tx>
          <c:spPr>
            <a:ln w="28575" cap="rnd">
              <a:solidFill>
                <a:srgbClr val="7030A0"/>
              </a:solidFill>
              <a:round/>
            </a:ln>
            <a:effectLst/>
          </c:spPr>
          <c:marker>
            <c:symbol val="circle"/>
            <c:size val="5"/>
            <c:spPr>
              <a:solidFill>
                <a:srgbClr val="7030A0"/>
              </a:solidFill>
              <a:ln w="9525">
                <a:solidFill>
                  <a:srgbClr val="7030A0"/>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rgbClr val="7030A0"/>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Lit>
              <c:formatCode>General</c:formatCode>
              <c:ptCount val="3"/>
              <c:pt idx="0">
                <c:v>2019</c:v>
              </c:pt>
              <c:pt idx="1">
                <c:v>2021</c:v>
              </c:pt>
              <c:pt idx="2">
                <c:v>2023</c:v>
              </c:pt>
            </c:numLit>
          </c:cat>
          <c:val>
            <c:numRef>
              <c:f>'ALC CHART'!$B$84:$D$84</c:f>
              <c:numCache>
                <c:formatCode>0.0%</c:formatCode>
                <c:ptCount val="3"/>
                <c:pt idx="0">
                  <c:v>7.8E-2</c:v>
                </c:pt>
                <c:pt idx="1">
                  <c:v>2.7E-2</c:v>
                </c:pt>
                <c:pt idx="2">
                  <c:v>3.7999999999999999E-2</c:v>
                </c:pt>
              </c:numCache>
            </c:numRef>
          </c:val>
          <c:smooth val="0"/>
          <c:extLst>
            <c:ext xmlns:c16="http://schemas.microsoft.com/office/drawing/2014/chart" uri="{C3380CC4-5D6E-409C-BE32-E72D297353CC}">
              <c16:uniqueId val="{00000000-9811-8241-9321-BEF9BAD38B56}"/>
            </c:ext>
          </c:extLst>
        </c:ser>
        <c:ser>
          <c:idx val="1"/>
          <c:order val="1"/>
          <c:tx>
            <c:v>10th graders</c:v>
          </c:tx>
          <c:spPr>
            <a:ln w="28575" cap="rnd">
              <a:solidFill>
                <a:srgbClr val="00B050"/>
              </a:solidFill>
              <a:round/>
            </a:ln>
            <a:effectLst/>
          </c:spPr>
          <c:marker>
            <c:symbol val="circle"/>
            <c:size val="5"/>
            <c:spPr>
              <a:solidFill>
                <a:srgbClr val="00B050"/>
              </a:solidFill>
              <a:ln w="9525">
                <a:solidFill>
                  <a:srgbClr val="00B050"/>
                </a:solidFill>
              </a:ln>
              <a:effectLst/>
            </c:spPr>
          </c:marker>
          <c:dLbls>
            <c:dLbl>
              <c:idx val="0"/>
              <c:layout>
                <c:manualLayout>
                  <c:x val="-7.2088724584103508E-2"/>
                  <c:y val="-3.8596491228070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811-8241-9321-BEF9BAD38B56}"/>
                </c:ext>
              </c:extLst>
            </c:dLbl>
            <c:dLbl>
              <c:idx val="1"/>
              <c:layout>
                <c:manualLayout>
                  <c:x val="-1.2939001848428836E-2"/>
                  <c:y val="-3.85964912280701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811-8241-9321-BEF9BAD38B56}"/>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rgbClr val="00B05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Lit>
              <c:formatCode>General</c:formatCode>
              <c:ptCount val="3"/>
              <c:pt idx="0">
                <c:v>2019</c:v>
              </c:pt>
              <c:pt idx="1">
                <c:v>2021</c:v>
              </c:pt>
              <c:pt idx="2">
                <c:v>2023</c:v>
              </c:pt>
            </c:numLit>
          </c:cat>
          <c:val>
            <c:numRef>
              <c:f>'ALC CHART'!$E$84:$G$84</c:f>
              <c:numCache>
                <c:formatCode>0.0%</c:formatCode>
                <c:ptCount val="3"/>
                <c:pt idx="0">
                  <c:v>0.23</c:v>
                </c:pt>
                <c:pt idx="1">
                  <c:v>0.151</c:v>
                </c:pt>
                <c:pt idx="2">
                  <c:v>0.13800000000000001</c:v>
                </c:pt>
              </c:numCache>
            </c:numRef>
          </c:val>
          <c:smooth val="0"/>
          <c:extLst>
            <c:ext xmlns:c16="http://schemas.microsoft.com/office/drawing/2014/chart" uri="{C3380CC4-5D6E-409C-BE32-E72D297353CC}">
              <c16:uniqueId val="{00000003-9811-8241-9321-BEF9BAD38B56}"/>
            </c:ext>
          </c:extLst>
        </c:ser>
        <c:ser>
          <c:idx val="2"/>
          <c:order val="2"/>
          <c:tx>
            <c:v>12th graders</c:v>
          </c:tx>
          <c:spPr>
            <a:ln w="28575" cap="rnd">
              <a:solidFill>
                <a:srgbClr val="FFC000"/>
              </a:solidFill>
              <a:round/>
            </a:ln>
            <a:effectLst/>
          </c:spPr>
          <c:marker>
            <c:symbol val="circle"/>
            <c:size val="5"/>
            <c:spPr>
              <a:solidFill>
                <a:srgbClr val="FFC000"/>
              </a:solidFill>
              <a:ln w="9525">
                <a:solidFill>
                  <a:srgbClr val="FFC000"/>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rgbClr val="FFC000"/>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Lit>
              <c:formatCode>General</c:formatCode>
              <c:ptCount val="3"/>
              <c:pt idx="0">
                <c:v>2019</c:v>
              </c:pt>
              <c:pt idx="1">
                <c:v>2021</c:v>
              </c:pt>
              <c:pt idx="2">
                <c:v>2023</c:v>
              </c:pt>
            </c:numLit>
          </c:cat>
          <c:val>
            <c:numRef>
              <c:f>'ALC CHART'!$H$84:$J$84</c:f>
              <c:numCache>
                <c:formatCode>0.0%</c:formatCode>
                <c:ptCount val="3"/>
                <c:pt idx="0">
                  <c:v>0.374</c:v>
                </c:pt>
                <c:pt idx="1">
                  <c:v>0.251</c:v>
                </c:pt>
                <c:pt idx="2">
                  <c:v>0.32100000000000001</c:v>
                </c:pt>
              </c:numCache>
            </c:numRef>
          </c:val>
          <c:smooth val="0"/>
          <c:extLst>
            <c:ext xmlns:c16="http://schemas.microsoft.com/office/drawing/2014/chart" uri="{C3380CC4-5D6E-409C-BE32-E72D297353CC}">
              <c16:uniqueId val="{00000004-9811-8241-9321-BEF9BAD38B56}"/>
            </c:ext>
          </c:extLst>
        </c:ser>
        <c:ser>
          <c:idx val="3"/>
          <c:order val="3"/>
          <c:tx>
            <c:v>ALL youth</c:v>
          </c:tx>
          <c:spPr>
            <a:ln w="38100" cap="rnd">
              <a:solidFill>
                <a:srgbClr val="FF40FF"/>
              </a:solidFill>
              <a:prstDash val="dash"/>
              <a:round/>
            </a:ln>
            <a:effectLst/>
          </c:spPr>
          <c:marker>
            <c:symbol val="square"/>
            <c:size val="6"/>
            <c:spPr>
              <a:solidFill>
                <a:srgbClr val="FF40FF"/>
              </a:solidFill>
              <a:ln w="38100">
                <a:solidFill>
                  <a:srgbClr val="FF40FF"/>
                </a:solidFill>
                <a:prstDash val="dash"/>
              </a:ln>
              <a:effectLst/>
            </c:spPr>
          </c:marker>
          <c:dLbls>
            <c:dLbl>
              <c:idx val="0"/>
              <c:layout>
                <c:manualLayout>
                  <c:x val="-8.3179297597042512E-2"/>
                  <c:y val="2.45614035087719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811-8241-9321-BEF9BAD38B56}"/>
                </c:ext>
              </c:extLst>
            </c:dLbl>
            <c:dLbl>
              <c:idx val="1"/>
              <c:layout>
                <c:manualLayout>
                  <c:x val="-3.8817005545286505E-2"/>
                  <c:y val="3.15789473684209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811-8241-9321-BEF9BAD38B56}"/>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rgbClr val="FF40FF"/>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Lit>
              <c:formatCode>General</c:formatCode>
              <c:ptCount val="3"/>
              <c:pt idx="0">
                <c:v>2019</c:v>
              </c:pt>
              <c:pt idx="1">
                <c:v>2021</c:v>
              </c:pt>
              <c:pt idx="2">
                <c:v>2023</c:v>
              </c:pt>
            </c:numLit>
          </c:cat>
          <c:val>
            <c:numRef>
              <c:f>'ALC CHART'!$M$84:$O$84</c:f>
              <c:numCache>
                <c:formatCode>0.0%</c:formatCode>
                <c:ptCount val="3"/>
                <c:pt idx="0">
                  <c:v>0.216</c:v>
                </c:pt>
                <c:pt idx="1">
                  <c:v>0.13400000000000001</c:v>
                </c:pt>
                <c:pt idx="2">
                  <c:v>0.153</c:v>
                </c:pt>
              </c:numCache>
            </c:numRef>
          </c:val>
          <c:smooth val="0"/>
          <c:extLst>
            <c:ext xmlns:c16="http://schemas.microsoft.com/office/drawing/2014/chart" uri="{C3380CC4-5D6E-409C-BE32-E72D297353CC}">
              <c16:uniqueId val="{00000007-9811-8241-9321-BEF9BAD38B56}"/>
            </c:ext>
          </c:extLst>
        </c:ser>
        <c:dLbls>
          <c:showLegendKey val="0"/>
          <c:showVal val="0"/>
          <c:showCatName val="0"/>
          <c:showSerName val="0"/>
          <c:showPercent val="0"/>
          <c:showBubbleSize val="0"/>
        </c:dLbls>
        <c:marker val="1"/>
        <c:smooth val="0"/>
        <c:axId val="982581376"/>
        <c:axId val="982557600"/>
      </c:lineChart>
      <c:catAx>
        <c:axId val="982581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982557600"/>
        <c:crosses val="autoZero"/>
        <c:auto val="1"/>
        <c:lblAlgn val="ctr"/>
        <c:lblOffset val="100"/>
        <c:noMultiLvlLbl val="0"/>
      </c:catAx>
      <c:valAx>
        <c:axId val="982557600"/>
        <c:scaling>
          <c:orientation val="minMax"/>
        </c:scaling>
        <c:delete val="1"/>
        <c:axPos val="l"/>
        <c:numFmt formatCode="0.0%" sourceLinked="1"/>
        <c:majorTickMark val="none"/>
        <c:minorTickMark val="none"/>
        <c:tickLblPos val="nextTo"/>
        <c:crossAx val="982581376"/>
        <c:crosses val="autoZero"/>
        <c:crossBetween val="between"/>
      </c:valAx>
      <c:spPr>
        <a:noFill/>
        <a:ln>
          <a:noFill/>
        </a:ln>
        <a:effectLst/>
      </c:spPr>
    </c:plotArea>
    <c:legend>
      <c:legendPos val="t"/>
      <c:layout>
        <c:manualLayout>
          <c:xMode val="edge"/>
          <c:yMode val="edge"/>
          <c:x val="5.6827708164806472E-2"/>
          <c:y val="0.15143042537983445"/>
          <c:w val="0.89999996415910632"/>
          <c:h val="7.4720380873237194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acrossLinear" id="1">
  <a:schemeClr val="dk1">
    <a:tint val="88000"/>
  </a:schemeClr>
  <a:schemeClr val="dk1">
    <a:tint val="55000"/>
  </a:schemeClr>
  <a:schemeClr val="dk1">
    <a:tint val="78000"/>
  </a:schemeClr>
  <a:schemeClr val="dk1">
    <a:tint val="92000"/>
  </a:schemeClr>
  <a:schemeClr val="dk1">
    <a:tint val="70000"/>
  </a:schemeClr>
  <a:schemeClr val="dk1">
    <a:tint val="30000"/>
  </a:schemeClr>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0.58776</cdr:x>
      <cdr:y>0.47381</cdr:y>
    </cdr:from>
    <cdr:to>
      <cdr:x>0.75192</cdr:x>
      <cdr:y>0.57702</cdr:y>
    </cdr:to>
    <cdr:sp macro="" textlink="">
      <cdr:nvSpPr>
        <cdr:cNvPr id="3" name="TextBox 14">
          <a:extLst xmlns:a="http://schemas.openxmlformats.org/drawingml/2006/main">
            <a:ext uri="{FF2B5EF4-FFF2-40B4-BE49-F238E27FC236}">
              <a16:creationId xmlns:a16="http://schemas.microsoft.com/office/drawing/2014/main" id="{2E589EA7-C994-AD43-B081-5AFAC03A3016}"/>
            </a:ext>
          </a:extLst>
        </cdr:cNvPr>
        <cdr:cNvSpPr txBox="1"/>
      </cdr:nvSpPr>
      <cdr:spPr>
        <a:xfrm xmlns:a="http://schemas.openxmlformats.org/drawingml/2006/main">
          <a:off x="3018728" y="1695544"/>
          <a:ext cx="843148"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b="1" dirty="0">
              <a:solidFill>
                <a:srgbClr val="C00000"/>
              </a:solidFill>
            </a:rPr>
            <a:t>+24%</a:t>
          </a:r>
        </a:p>
      </cdr:txBody>
    </cdr:sp>
  </cdr:relSizeAnchor>
</c:userShapes>
</file>

<file path=ppt/drawings/drawing2.xml><?xml version="1.0" encoding="utf-8"?>
<c:userShapes xmlns:c="http://schemas.openxmlformats.org/drawingml/2006/chart">
  <cdr:relSizeAnchor xmlns:cdr="http://schemas.openxmlformats.org/drawingml/2006/chartDrawing">
    <cdr:from>
      <cdr:x>0.77212</cdr:x>
      <cdr:y>0.17186</cdr:y>
    </cdr:from>
    <cdr:to>
      <cdr:x>0.81668</cdr:x>
      <cdr:y>0.24255</cdr:y>
    </cdr:to>
    <cdr:sp macro="" textlink="">
      <cdr:nvSpPr>
        <cdr:cNvPr id="2" name="TextBox 7">
          <a:extLst xmlns:a="http://schemas.openxmlformats.org/drawingml/2006/main">
            <a:ext uri="{FF2B5EF4-FFF2-40B4-BE49-F238E27FC236}">
              <a16:creationId xmlns:a16="http://schemas.microsoft.com/office/drawing/2014/main" id="{B7F074BC-12F5-8B43-AF15-45061A49DF9A}"/>
            </a:ext>
          </a:extLst>
        </cdr:cNvPr>
        <cdr:cNvSpPr txBox="1"/>
      </cdr:nvSpPr>
      <cdr:spPr>
        <a:xfrm xmlns:a="http://schemas.openxmlformats.org/drawingml/2006/main">
          <a:off x="4448026" y="673516"/>
          <a:ext cx="256676" cy="276999"/>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dirty="0"/>
            <a:t>*</a:t>
          </a:r>
        </a:p>
      </cdr:txBody>
    </cdr:sp>
  </cdr:relSizeAnchor>
</c:userShapes>
</file>

<file path=ppt/drawings/drawing3.xml><?xml version="1.0" encoding="utf-8"?>
<c:userShapes xmlns:c="http://schemas.openxmlformats.org/drawingml/2006/chart">
  <cdr:relSizeAnchor xmlns:cdr="http://schemas.openxmlformats.org/drawingml/2006/chartDrawing">
    <cdr:from>
      <cdr:x>0.58176</cdr:x>
      <cdr:y>0.56305</cdr:y>
    </cdr:from>
    <cdr:to>
      <cdr:x>0.75454</cdr:x>
      <cdr:y>0.65679</cdr:y>
    </cdr:to>
    <cdr:sp macro="" textlink="">
      <cdr:nvSpPr>
        <cdr:cNvPr id="2" name="TextBox 13">
          <a:extLst xmlns:a="http://schemas.openxmlformats.org/drawingml/2006/main">
            <a:ext uri="{FF2B5EF4-FFF2-40B4-BE49-F238E27FC236}">
              <a16:creationId xmlns:a16="http://schemas.microsoft.com/office/drawing/2014/main" id="{BC63A215-EBE3-9A46-90E1-558E82C56850}"/>
            </a:ext>
          </a:extLst>
        </cdr:cNvPr>
        <cdr:cNvSpPr txBox="1"/>
      </cdr:nvSpPr>
      <cdr:spPr>
        <a:xfrm xmlns:a="http://schemas.openxmlformats.org/drawingml/2006/main">
          <a:off x="2838759" y="2218435"/>
          <a:ext cx="843148"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b="1" dirty="0">
              <a:solidFill>
                <a:srgbClr val="C00000"/>
              </a:solidFill>
            </a:rPr>
            <a:t>+40%</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D8817B-CDDF-A24A-86A5-81AE9B8814A6}" type="datetimeFigureOut">
              <a:rPr lang="en-US" smtClean="0"/>
              <a:t>12/5/23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548F06-209B-CB44-8E2E-B2EB7875A057}" type="slidenum">
              <a:rPr lang="en-US" smtClean="0"/>
              <a:t>‹#›</a:t>
            </a:fld>
            <a:endParaRPr lang="en-US"/>
          </a:p>
        </p:txBody>
      </p:sp>
    </p:spTree>
    <p:extLst>
      <p:ext uri="{BB962C8B-B14F-4D97-AF65-F5344CB8AC3E}">
        <p14:creationId xmlns:p14="http://schemas.microsoft.com/office/powerpoint/2010/main" val="18923823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Name!</a:t>
            </a:r>
          </a:p>
        </p:txBody>
      </p:sp>
      <p:sp>
        <p:nvSpPr>
          <p:cNvPr id="4" name="Slide Number Placeholder 3"/>
          <p:cNvSpPr>
            <a:spLocks noGrp="1"/>
          </p:cNvSpPr>
          <p:nvPr>
            <p:ph type="sldNum" sz="quarter" idx="5"/>
          </p:nvPr>
        </p:nvSpPr>
        <p:spPr/>
        <p:txBody>
          <a:bodyPr/>
          <a:lstStyle/>
          <a:p>
            <a:fld id="{8F548F06-209B-CB44-8E2E-B2EB7875A057}" type="slidenum">
              <a:rPr lang="en-US" smtClean="0"/>
              <a:t>1</a:t>
            </a:fld>
            <a:endParaRPr lang="en-US"/>
          </a:p>
        </p:txBody>
      </p:sp>
    </p:spTree>
    <p:extLst>
      <p:ext uri="{BB962C8B-B14F-4D97-AF65-F5344CB8AC3E}">
        <p14:creationId xmlns:p14="http://schemas.microsoft.com/office/powerpoint/2010/main" val="19619507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F548F06-209B-CB44-8E2E-B2EB7875A057}" type="slidenum">
              <a:rPr lang="en-US" smtClean="0"/>
              <a:t>16</a:t>
            </a:fld>
            <a:endParaRPr lang="en-US"/>
          </a:p>
        </p:txBody>
      </p:sp>
    </p:spTree>
    <p:extLst>
      <p:ext uri="{BB962C8B-B14F-4D97-AF65-F5344CB8AC3E}">
        <p14:creationId xmlns:p14="http://schemas.microsoft.com/office/powerpoint/2010/main" val="1048282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F548F06-209B-CB44-8E2E-B2EB7875A057}" type="slidenum">
              <a:rPr lang="en-US" smtClean="0"/>
              <a:t>3</a:t>
            </a:fld>
            <a:endParaRPr lang="en-US"/>
          </a:p>
        </p:txBody>
      </p:sp>
    </p:spTree>
    <p:extLst>
      <p:ext uri="{BB962C8B-B14F-4D97-AF65-F5344CB8AC3E}">
        <p14:creationId xmlns:p14="http://schemas.microsoft.com/office/powerpoint/2010/main" val="2530860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I jump into talking about substance use, I just want to say that one of the hard things about providing countywide results is that they’re averages across districts, and that means you can’t see important differences among districts that do exist.</a:t>
            </a:r>
          </a:p>
          <a:p>
            <a:r>
              <a:rPr lang="en-US" dirty="0"/>
              <a:t>And there are substantial differences in youth substance use and related outcomes among districts, and it’s important to consider how community norms differ among towns in our region, and what the implications are for youth use.</a:t>
            </a:r>
          </a:p>
          <a:p>
            <a:endParaRPr lang="en-US" dirty="0"/>
          </a:p>
          <a:p>
            <a:r>
              <a:rPr lang="en-US" dirty="0"/>
              <a:t>You can see here…</a:t>
            </a:r>
          </a:p>
          <a:p>
            <a:endParaRPr lang="en-US" dirty="0"/>
          </a:p>
          <a:p>
            <a:r>
              <a:rPr lang="en-US" dirty="0"/>
              <a:t>So as I’m presenting results, try to think about what you know about your own local community and how youth substance use rates may be higher or lower than the countywide rates I’m showing you.</a:t>
            </a:r>
          </a:p>
        </p:txBody>
      </p:sp>
      <p:sp>
        <p:nvSpPr>
          <p:cNvPr id="4" name="Slide Number Placeholder 3"/>
          <p:cNvSpPr>
            <a:spLocks noGrp="1"/>
          </p:cNvSpPr>
          <p:nvPr>
            <p:ph type="sldNum" sz="quarter" idx="5"/>
          </p:nvPr>
        </p:nvSpPr>
        <p:spPr/>
        <p:txBody>
          <a:bodyPr/>
          <a:lstStyle/>
          <a:p>
            <a:fld id="{8F548F06-209B-CB44-8E2E-B2EB7875A057}" type="slidenum">
              <a:rPr lang="en-US" smtClean="0"/>
              <a:t>5</a:t>
            </a:fld>
            <a:endParaRPr lang="en-US"/>
          </a:p>
        </p:txBody>
      </p:sp>
    </p:spTree>
    <p:extLst>
      <p:ext uri="{BB962C8B-B14F-4D97-AF65-F5344CB8AC3E}">
        <p14:creationId xmlns:p14="http://schemas.microsoft.com/office/powerpoint/2010/main" val="13647156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for each substance, I’m going to show two charts: the one on the left shows use rates over time, and the one on the right shows Hampshire County rates compared to national averages.</a:t>
            </a:r>
          </a:p>
        </p:txBody>
      </p:sp>
      <p:sp>
        <p:nvSpPr>
          <p:cNvPr id="4" name="Slide Number Placeholder 3"/>
          <p:cNvSpPr>
            <a:spLocks noGrp="1"/>
          </p:cNvSpPr>
          <p:nvPr>
            <p:ph type="sldNum" sz="quarter" idx="5"/>
          </p:nvPr>
        </p:nvSpPr>
        <p:spPr/>
        <p:txBody>
          <a:bodyPr/>
          <a:lstStyle/>
          <a:p>
            <a:fld id="{8F548F06-209B-CB44-8E2E-B2EB7875A057}" type="slidenum">
              <a:rPr lang="en-US" smtClean="0"/>
              <a:t>6</a:t>
            </a:fld>
            <a:endParaRPr lang="en-US"/>
          </a:p>
        </p:txBody>
      </p:sp>
    </p:spTree>
    <p:extLst>
      <p:ext uri="{BB962C8B-B14F-4D97-AF65-F5344CB8AC3E}">
        <p14:creationId xmlns:p14="http://schemas.microsoft.com/office/powerpoint/2010/main" val="621724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F548F06-209B-CB44-8E2E-B2EB7875A057}" type="slidenum">
              <a:rPr lang="en-US" smtClean="0"/>
              <a:t>7</a:t>
            </a:fld>
            <a:endParaRPr lang="en-US"/>
          </a:p>
        </p:txBody>
      </p:sp>
    </p:spTree>
    <p:extLst>
      <p:ext uri="{BB962C8B-B14F-4D97-AF65-F5344CB8AC3E}">
        <p14:creationId xmlns:p14="http://schemas.microsoft.com/office/powerpoint/2010/main" val="38538098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5"/>
          </p:nvPr>
        </p:nvSpPr>
        <p:spPr/>
        <p:txBody>
          <a:bodyPr/>
          <a:lstStyle/>
          <a:p>
            <a:fld id="{8F548F06-209B-CB44-8E2E-B2EB7875A057}" type="slidenum">
              <a:rPr lang="en-US" smtClean="0"/>
              <a:t>8</a:t>
            </a:fld>
            <a:endParaRPr lang="en-US"/>
          </a:p>
        </p:txBody>
      </p:sp>
    </p:spTree>
    <p:extLst>
      <p:ext uri="{BB962C8B-B14F-4D97-AF65-F5344CB8AC3E}">
        <p14:creationId xmlns:p14="http://schemas.microsoft.com/office/powerpoint/2010/main" val="911514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if you encounter a young person who is under the influence of these substances, just remember that there’s a decent chance that they’re getting the message from home that maybe it’s not so bad to drink or use weed. And those norms at home have a big impact on kids.</a:t>
            </a:r>
          </a:p>
        </p:txBody>
      </p:sp>
      <p:sp>
        <p:nvSpPr>
          <p:cNvPr id="4" name="Slide Number Placeholder 3"/>
          <p:cNvSpPr>
            <a:spLocks noGrp="1"/>
          </p:cNvSpPr>
          <p:nvPr>
            <p:ph type="sldNum" sz="quarter" idx="5"/>
          </p:nvPr>
        </p:nvSpPr>
        <p:spPr/>
        <p:txBody>
          <a:bodyPr/>
          <a:lstStyle/>
          <a:p>
            <a:fld id="{8F548F06-209B-CB44-8E2E-B2EB7875A057}" type="slidenum">
              <a:rPr lang="en-US" smtClean="0"/>
              <a:t>9</a:t>
            </a:fld>
            <a:endParaRPr lang="en-US"/>
          </a:p>
        </p:txBody>
      </p:sp>
    </p:spTree>
    <p:extLst>
      <p:ext uri="{BB962C8B-B14F-4D97-AF65-F5344CB8AC3E}">
        <p14:creationId xmlns:p14="http://schemas.microsoft.com/office/powerpoint/2010/main" val="15874606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F548F06-209B-CB44-8E2E-B2EB7875A057}" type="slidenum">
              <a:rPr lang="en-US" smtClean="0"/>
              <a:t>10</a:t>
            </a:fld>
            <a:endParaRPr lang="en-US"/>
          </a:p>
        </p:txBody>
      </p:sp>
    </p:spTree>
    <p:extLst>
      <p:ext uri="{BB962C8B-B14F-4D97-AF65-F5344CB8AC3E}">
        <p14:creationId xmlns:p14="http://schemas.microsoft.com/office/powerpoint/2010/main" val="24766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Bar chart shows rates of mental health outcomes, and anxiety and depression are common among our youth. </a:t>
            </a:r>
          </a:p>
          <a:p>
            <a:r>
              <a:rPr lang="en-US" dirty="0"/>
              <a:t>The good news is that we’ve tracked rates of depression over time for a while now, and although rates are objectively high, they peaked during the pandemic in 2021 and have fallen slightly into 2023.</a:t>
            </a:r>
          </a:p>
          <a:p>
            <a:endParaRPr lang="en-US" dirty="0"/>
          </a:p>
          <a:p>
            <a:r>
              <a:rPr lang="en-US" dirty="0"/>
              <a:t>The bad news is that trans and nonbinary youth…</a:t>
            </a:r>
          </a:p>
          <a:p>
            <a:r>
              <a:rPr lang="en-US" dirty="0"/>
              <a:t>82% of trans youth report anxiety</a:t>
            </a:r>
          </a:p>
          <a:p>
            <a:endParaRPr lang="en-US" dirty="0"/>
          </a:p>
          <a:p>
            <a:endParaRPr lang="en-US" dirty="0"/>
          </a:p>
        </p:txBody>
      </p:sp>
      <p:sp>
        <p:nvSpPr>
          <p:cNvPr id="4" name="Slide Number Placeholder 3"/>
          <p:cNvSpPr>
            <a:spLocks noGrp="1"/>
          </p:cNvSpPr>
          <p:nvPr>
            <p:ph type="sldNum" sz="quarter" idx="5"/>
          </p:nvPr>
        </p:nvSpPr>
        <p:spPr/>
        <p:txBody>
          <a:bodyPr/>
          <a:lstStyle/>
          <a:p>
            <a:fld id="{8F548F06-209B-CB44-8E2E-B2EB7875A057}" type="slidenum">
              <a:rPr lang="en-US" smtClean="0"/>
              <a:t>15</a:t>
            </a:fld>
            <a:endParaRPr lang="en-US"/>
          </a:p>
        </p:txBody>
      </p:sp>
    </p:spTree>
    <p:extLst>
      <p:ext uri="{BB962C8B-B14F-4D97-AF65-F5344CB8AC3E}">
        <p14:creationId xmlns:p14="http://schemas.microsoft.com/office/powerpoint/2010/main" val="3042213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12/5/23</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337213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12/5/23</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852949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12/5/23</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9554868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12/5/23</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701618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12/5/23</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847017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12/5/23</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873966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12/5/23</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943989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12/5/23</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97337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12/5/23</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201025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12/5/23</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423084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12/5/23</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86258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12/5/23</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087722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12/5/23</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1680536787"/>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14" r:id="rId5"/>
    <p:sldLayoutId id="2147483715" r:id="rId6"/>
    <p:sldLayoutId id="2147483721" r:id="rId7"/>
    <p:sldLayoutId id="2147483716" r:id="rId8"/>
    <p:sldLayoutId id="2147483717" r:id="rId9"/>
    <p:sldLayoutId id="2147483718" r:id="rId10"/>
    <p:sldLayoutId id="2147483719" r:id="rId11"/>
    <p:sldLayoutId id="2147483720" r:id="rId12"/>
  </p:sldLayoutIdLst>
  <p:txStyles>
    <p:titleStyle>
      <a:lvl1pPr algn="l" defTabSz="914400" rtl="0" eaLnBrk="1" latinLnBrk="0" hangingPunct="1">
        <a:lnSpc>
          <a:spcPct val="90000"/>
        </a:lnSpc>
        <a:spcBef>
          <a:spcPct val="0"/>
        </a:spcBef>
        <a:buNone/>
        <a:defRPr sz="4400" i="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11.xml.rels><?xml version="1.0" encoding="UTF-8" standalone="yes"?>
<Relationships xmlns="http://schemas.openxmlformats.org/package/2006/relationships"><Relationship Id="rId3" Type="http://schemas.openxmlformats.org/officeDocument/2006/relationships/hyperlink" Target="https://nida.nih.gov/research-topics/trends-statistics/monitoring-future" TargetMode="External"/><Relationship Id="rId2" Type="http://schemas.openxmlformats.org/officeDocument/2006/relationships/chart" Target="../charts/chart11.xml"/><Relationship Id="rId1" Type="http://schemas.openxmlformats.org/officeDocument/2006/relationships/slideLayout" Target="../slideLayouts/slideLayout2.xml"/><Relationship Id="rId4" Type="http://schemas.openxmlformats.org/officeDocument/2006/relationships/chart" Target="../charts/chart12.xml"/></Relationships>
</file>

<file path=ppt/slides/_rels/slide12.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hyperlink" Target="https://nida.nih.gov/research-topics/trends-statistics/monitoring-future" TargetMode="External"/><Relationship Id="rId1" Type="http://schemas.openxmlformats.org/officeDocument/2006/relationships/slideLayout" Target="../slideLayouts/slideLayout2.xml"/><Relationship Id="rId4" Type="http://schemas.openxmlformats.org/officeDocument/2006/relationships/chart" Target="../charts/chart14.xml"/></Relationships>
</file>

<file path=ppt/slides/_rels/slide13.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hyperlink" Target="https://nida.nih.gov/research-topics/trends-statistics/monitoring-future" TargetMode="External"/><Relationship Id="rId1" Type="http://schemas.openxmlformats.org/officeDocument/2006/relationships/slideLayout" Target="../slideLayouts/slideLayout2.xml"/><Relationship Id="rId4" Type="http://schemas.openxmlformats.org/officeDocument/2006/relationships/chart" Target="../charts/char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nida.nih.gov/research-topics/trends-statistics/monitoring-future" TargetMode="External"/><Relationship Id="rId4" Type="http://schemas.openxmlformats.org/officeDocument/2006/relationships/chart" Target="../charts/chart7.xml"/></Relationships>
</file>

<file path=ppt/slides/_rels/slide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chart" Target="../charts/chart10.xml"/><Relationship Id="rId4" Type="http://schemas.openxmlformats.org/officeDocument/2006/relationships/hyperlink" Target="https://nida.nih.gov/research-topics/trends-statistics/monitoring-future"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95DA1D8-E874-4205-B6D5-557E0C072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splash of colors on a white surface">
            <a:extLst>
              <a:ext uri="{FF2B5EF4-FFF2-40B4-BE49-F238E27FC236}">
                <a16:creationId xmlns:a16="http://schemas.microsoft.com/office/drawing/2014/main" id="{498333E7-4803-D17A-1A7E-9838EA23AC9F}"/>
              </a:ext>
            </a:extLst>
          </p:cNvPr>
          <p:cNvPicPr>
            <a:picLocks noChangeAspect="1"/>
          </p:cNvPicPr>
          <p:nvPr/>
        </p:nvPicPr>
        <p:blipFill rotWithShape="1">
          <a:blip r:embed="rId3"/>
          <a:srcRect t="2397" b="22603"/>
          <a:stretch/>
        </p:blipFill>
        <p:spPr>
          <a:xfrm>
            <a:off x="20" y="10"/>
            <a:ext cx="12191980" cy="6857990"/>
          </a:xfrm>
          <a:custGeom>
            <a:avLst/>
            <a:gdLst/>
            <a:ahLst/>
            <a:cxnLst/>
            <a:rect l="l" t="t" r="r" b="b"/>
            <a:pathLst>
              <a:path w="12192000" h="6858000">
                <a:moveTo>
                  <a:pt x="5712609" y="3740816"/>
                </a:moveTo>
                <a:cubicBezTo>
                  <a:pt x="5738974" y="3758821"/>
                  <a:pt x="5765337" y="3776826"/>
                  <a:pt x="5791702" y="3794831"/>
                </a:cubicBezTo>
                <a:cubicBezTo>
                  <a:pt x="5776911" y="3790330"/>
                  <a:pt x="5760836" y="3785829"/>
                  <a:pt x="5745403" y="3781327"/>
                </a:cubicBezTo>
                <a:cubicBezTo>
                  <a:pt x="5732542" y="3770394"/>
                  <a:pt x="5719038" y="3760108"/>
                  <a:pt x="5706178" y="3748531"/>
                </a:cubicBezTo>
                <a:cubicBezTo>
                  <a:pt x="5708106" y="3745959"/>
                  <a:pt x="5710678" y="3743389"/>
                  <a:pt x="5712609" y="3740816"/>
                </a:cubicBezTo>
                <a:close/>
                <a:moveTo>
                  <a:pt x="6185882" y="2838635"/>
                </a:moveTo>
                <a:cubicBezTo>
                  <a:pt x="6344070" y="2946665"/>
                  <a:pt x="6502257" y="3055338"/>
                  <a:pt x="6660444" y="3163369"/>
                </a:cubicBezTo>
                <a:cubicBezTo>
                  <a:pt x="6657871" y="3165941"/>
                  <a:pt x="6655942" y="3168513"/>
                  <a:pt x="6653370" y="3171086"/>
                </a:cubicBezTo>
                <a:cubicBezTo>
                  <a:pt x="6479751" y="3079774"/>
                  <a:pt x="6315776" y="2978175"/>
                  <a:pt x="6185882" y="2838635"/>
                </a:cubicBezTo>
                <a:close/>
                <a:moveTo>
                  <a:pt x="0" y="0"/>
                </a:moveTo>
                <a:lnTo>
                  <a:pt x="12192000" y="0"/>
                </a:lnTo>
                <a:lnTo>
                  <a:pt x="12192000" y="3164490"/>
                </a:lnTo>
                <a:lnTo>
                  <a:pt x="11988395" y="3196744"/>
                </a:lnTo>
                <a:cubicBezTo>
                  <a:pt x="11473771" y="3266864"/>
                  <a:pt x="10861963" y="3302908"/>
                  <a:pt x="10185568" y="3253395"/>
                </a:cubicBezTo>
                <a:cubicBezTo>
                  <a:pt x="10116120" y="3248250"/>
                  <a:pt x="10050531" y="3245034"/>
                  <a:pt x="9983655" y="3242463"/>
                </a:cubicBezTo>
                <a:cubicBezTo>
                  <a:pt x="9392061" y="3216097"/>
                  <a:pt x="8811401" y="3203236"/>
                  <a:pt x="8566404" y="3171728"/>
                </a:cubicBezTo>
                <a:cubicBezTo>
                  <a:pt x="8374779" y="3146650"/>
                  <a:pt x="7394792" y="2934448"/>
                  <a:pt x="7107354" y="2755040"/>
                </a:cubicBezTo>
                <a:cubicBezTo>
                  <a:pt x="6813486" y="2571132"/>
                  <a:pt x="6536339" y="2367932"/>
                  <a:pt x="6260475" y="2164090"/>
                </a:cubicBezTo>
                <a:cubicBezTo>
                  <a:pt x="6140870" y="2075993"/>
                  <a:pt x="6013549" y="1995614"/>
                  <a:pt x="5905518" y="1894658"/>
                </a:cubicBezTo>
                <a:cubicBezTo>
                  <a:pt x="5797490" y="1793059"/>
                  <a:pt x="5694605" y="1687600"/>
                  <a:pt x="5577572" y="1593717"/>
                </a:cubicBezTo>
                <a:cubicBezTo>
                  <a:pt x="5544133" y="1566709"/>
                  <a:pt x="5510696" y="1537773"/>
                  <a:pt x="5461824" y="1533271"/>
                </a:cubicBezTo>
                <a:cubicBezTo>
                  <a:pt x="5450893" y="1531985"/>
                  <a:pt x="5439318" y="1532628"/>
                  <a:pt x="5428386" y="1533913"/>
                </a:cubicBezTo>
                <a:cubicBezTo>
                  <a:pt x="5416169" y="1535200"/>
                  <a:pt x="5406523" y="1541630"/>
                  <a:pt x="5402021" y="1552562"/>
                </a:cubicBezTo>
                <a:cubicBezTo>
                  <a:pt x="5397521" y="1564781"/>
                  <a:pt x="5405238" y="1571853"/>
                  <a:pt x="5414239" y="1578283"/>
                </a:cubicBezTo>
                <a:cubicBezTo>
                  <a:pt x="5420670" y="1582785"/>
                  <a:pt x="5427099" y="1589859"/>
                  <a:pt x="5435459" y="1591144"/>
                </a:cubicBezTo>
                <a:cubicBezTo>
                  <a:pt x="5488833" y="1598861"/>
                  <a:pt x="5508766" y="1638086"/>
                  <a:pt x="5533844" y="1672809"/>
                </a:cubicBezTo>
                <a:cubicBezTo>
                  <a:pt x="5544776" y="1687600"/>
                  <a:pt x="5556350" y="1699175"/>
                  <a:pt x="5536417" y="1720394"/>
                </a:cubicBezTo>
                <a:cubicBezTo>
                  <a:pt x="5519055" y="1739042"/>
                  <a:pt x="5537059" y="1748689"/>
                  <a:pt x="5555063" y="1753834"/>
                </a:cubicBezTo>
                <a:cubicBezTo>
                  <a:pt x="5580142" y="1760906"/>
                  <a:pt x="5609722" y="1759621"/>
                  <a:pt x="5638015" y="1782770"/>
                </a:cubicBezTo>
                <a:cubicBezTo>
                  <a:pt x="5531915" y="1784699"/>
                  <a:pt x="5486902" y="1723611"/>
                  <a:pt x="5438676" y="1667022"/>
                </a:cubicBezTo>
                <a:cubicBezTo>
                  <a:pt x="5420670" y="1646446"/>
                  <a:pt x="5408453" y="1622010"/>
                  <a:pt x="5393019" y="1598861"/>
                </a:cubicBezTo>
                <a:cubicBezTo>
                  <a:pt x="5373728" y="1570568"/>
                  <a:pt x="5351221" y="1569281"/>
                  <a:pt x="5322928" y="1594359"/>
                </a:cubicBezTo>
                <a:cubicBezTo>
                  <a:pt x="5297850" y="1616865"/>
                  <a:pt x="5285633" y="1614937"/>
                  <a:pt x="5277274" y="1584070"/>
                </a:cubicBezTo>
                <a:cubicBezTo>
                  <a:pt x="5264412" y="1535843"/>
                  <a:pt x="5234831" y="1501763"/>
                  <a:pt x="5184674" y="1484401"/>
                </a:cubicBezTo>
                <a:cubicBezTo>
                  <a:pt x="5179209" y="1482471"/>
                  <a:pt x="5173101" y="1479417"/>
                  <a:pt x="5167072" y="1478372"/>
                </a:cubicBezTo>
                <a:cubicBezTo>
                  <a:pt x="5161044" y="1477327"/>
                  <a:pt x="5155097" y="1478292"/>
                  <a:pt x="5149951" y="1484401"/>
                </a:cubicBezTo>
                <a:cubicBezTo>
                  <a:pt x="5140950" y="1494688"/>
                  <a:pt x="5148664" y="1506907"/>
                  <a:pt x="5155097" y="1515909"/>
                </a:cubicBezTo>
                <a:cubicBezTo>
                  <a:pt x="5166670" y="1531985"/>
                  <a:pt x="5176959" y="1547417"/>
                  <a:pt x="5181461" y="1566709"/>
                </a:cubicBezTo>
                <a:cubicBezTo>
                  <a:pt x="5184674" y="1579570"/>
                  <a:pt x="5187891" y="1593717"/>
                  <a:pt x="5178887" y="1603361"/>
                </a:cubicBezTo>
                <a:cubicBezTo>
                  <a:pt x="5141592" y="1644516"/>
                  <a:pt x="5168600" y="1663807"/>
                  <a:pt x="5200752" y="1685671"/>
                </a:cubicBezTo>
                <a:cubicBezTo>
                  <a:pt x="5245120" y="1715251"/>
                  <a:pt x="5262482" y="1758976"/>
                  <a:pt x="5252195" y="1811063"/>
                </a:cubicBezTo>
                <a:cubicBezTo>
                  <a:pt x="5248335" y="1832284"/>
                  <a:pt x="5250909" y="1845143"/>
                  <a:pt x="5277274" y="1844501"/>
                </a:cubicBezTo>
                <a:cubicBezTo>
                  <a:pt x="5287560" y="1844501"/>
                  <a:pt x="5290133" y="1851575"/>
                  <a:pt x="5293993" y="1859290"/>
                </a:cubicBezTo>
                <a:cubicBezTo>
                  <a:pt x="5376299" y="2041270"/>
                  <a:pt x="5495262" y="2200743"/>
                  <a:pt x="5634802" y="2347356"/>
                </a:cubicBezTo>
                <a:cubicBezTo>
                  <a:pt x="5747976" y="2466318"/>
                  <a:pt x="5872725" y="2573704"/>
                  <a:pt x="6001975" y="2677877"/>
                </a:cubicBezTo>
                <a:cubicBezTo>
                  <a:pt x="6005832" y="2681092"/>
                  <a:pt x="6009691" y="2684949"/>
                  <a:pt x="6011621" y="2691379"/>
                </a:cubicBezTo>
                <a:cubicBezTo>
                  <a:pt x="5950533" y="2678520"/>
                  <a:pt x="5897804" y="2652154"/>
                  <a:pt x="5847002" y="2622575"/>
                </a:cubicBezTo>
                <a:cubicBezTo>
                  <a:pt x="5711965" y="2544125"/>
                  <a:pt x="5598147" y="2442525"/>
                  <a:pt x="5483045" y="2342854"/>
                </a:cubicBezTo>
                <a:cubicBezTo>
                  <a:pt x="5412953" y="2281765"/>
                  <a:pt x="5340933" y="2222606"/>
                  <a:pt x="5263769" y="2168592"/>
                </a:cubicBezTo>
                <a:cubicBezTo>
                  <a:pt x="5250909" y="2159588"/>
                  <a:pt x="5241905" y="2148014"/>
                  <a:pt x="5232904" y="2136439"/>
                </a:cubicBezTo>
                <a:cubicBezTo>
                  <a:pt x="5227759" y="2130010"/>
                  <a:pt x="5221329" y="2124222"/>
                  <a:pt x="5211040" y="2126795"/>
                </a:cubicBezTo>
                <a:cubicBezTo>
                  <a:pt x="5198180" y="2130010"/>
                  <a:pt x="5196893" y="2139654"/>
                  <a:pt x="5195606" y="2149301"/>
                </a:cubicBezTo>
                <a:cubicBezTo>
                  <a:pt x="5191749" y="2180166"/>
                  <a:pt x="5200108" y="2207817"/>
                  <a:pt x="5216185" y="2234181"/>
                </a:cubicBezTo>
                <a:cubicBezTo>
                  <a:pt x="5257983" y="2301699"/>
                  <a:pt x="5319713" y="2353786"/>
                  <a:pt x="5383373" y="2403300"/>
                </a:cubicBezTo>
                <a:cubicBezTo>
                  <a:pt x="5465682" y="2466961"/>
                  <a:pt x="5545418" y="2533193"/>
                  <a:pt x="5618083" y="2605857"/>
                </a:cubicBezTo>
                <a:cubicBezTo>
                  <a:pt x="5623226" y="2611001"/>
                  <a:pt x="5632871" y="2614216"/>
                  <a:pt x="5629656" y="2629005"/>
                </a:cubicBezTo>
                <a:cubicBezTo>
                  <a:pt x="5584001" y="2594925"/>
                  <a:pt x="5540917" y="2561487"/>
                  <a:pt x="5497192" y="2529334"/>
                </a:cubicBezTo>
                <a:cubicBezTo>
                  <a:pt x="5454108" y="2497183"/>
                  <a:pt x="5410380" y="2465031"/>
                  <a:pt x="5367298" y="2433523"/>
                </a:cubicBezTo>
                <a:cubicBezTo>
                  <a:pt x="5357008" y="2425806"/>
                  <a:pt x="5346076" y="2414874"/>
                  <a:pt x="5331288" y="2424520"/>
                </a:cubicBezTo>
                <a:cubicBezTo>
                  <a:pt x="5315856" y="2434165"/>
                  <a:pt x="5317785" y="2450242"/>
                  <a:pt x="5321643" y="2463101"/>
                </a:cubicBezTo>
                <a:cubicBezTo>
                  <a:pt x="5333859" y="2501041"/>
                  <a:pt x="5355081" y="2534479"/>
                  <a:pt x="5383373" y="2564059"/>
                </a:cubicBezTo>
                <a:cubicBezTo>
                  <a:pt x="5479829" y="2661801"/>
                  <a:pt x="5591073" y="2746038"/>
                  <a:pt x="5694605" y="2837349"/>
                </a:cubicBezTo>
                <a:cubicBezTo>
                  <a:pt x="5750548" y="2886864"/>
                  <a:pt x="5801990" y="2939593"/>
                  <a:pt x="5850861" y="2994249"/>
                </a:cubicBezTo>
                <a:cubicBezTo>
                  <a:pt x="5861793" y="3006469"/>
                  <a:pt x="5861149" y="3018043"/>
                  <a:pt x="5857934" y="3032189"/>
                </a:cubicBezTo>
                <a:cubicBezTo>
                  <a:pt x="5845076" y="3089421"/>
                  <a:pt x="5865008" y="3108711"/>
                  <a:pt x="5929311" y="3097780"/>
                </a:cubicBezTo>
                <a:cubicBezTo>
                  <a:pt x="5949246" y="3094563"/>
                  <a:pt x="5962750" y="3097780"/>
                  <a:pt x="5974966" y="3111282"/>
                </a:cubicBezTo>
                <a:cubicBezTo>
                  <a:pt x="6122866" y="3278472"/>
                  <a:pt x="6297771" y="3419297"/>
                  <a:pt x="6488753" y="3544689"/>
                </a:cubicBezTo>
                <a:cubicBezTo>
                  <a:pt x="6566560" y="3595488"/>
                  <a:pt x="6646940" y="3643718"/>
                  <a:pt x="6728605" y="3688730"/>
                </a:cubicBezTo>
                <a:cubicBezTo>
                  <a:pt x="6728605" y="3691945"/>
                  <a:pt x="6728605" y="3695804"/>
                  <a:pt x="6728605" y="3699019"/>
                </a:cubicBezTo>
                <a:cubicBezTo>
                  <a:pt x="6727962" y="3703519"/>
                  <a:pt x="6727320" y="3706091"/>
                  <a:pt x="6726677" y="3709950"/>
                </a:cubicBezTo>
                <a:cubicBezTo>
                  <a:pt x="6611573" y="3640502"/>
                  <a:pt x="6497754" y="3569125"/>
                  <a:pt x="6386510" y="3493890"/>
                </a:cubicBezTo>
                <a:cubicBezTo>
                  <a:pt x="6084927" y="3290048"/>
                  <a:pt x="5796845" y="3071415"/>
                  <a:pt x="5504264" y="2857926"/>
                </a:cubicBezTo>
                <a:cubicBezTo>
                  <a:pt x="5405879" y="2785906"/>
                  <a:pt x="5328073" y="2693952"/>
                  <a:pt x="5239333" y="2612929"/>
                </a:cubicBezTo>
                <a:cubicBezTo>
                  <a:pt x="5180174" y="2558915"/>
                  <a:pt x="5123586" y="2502328"/>
                  <a:pt x="5054783" y="2457958"/>
                </a:cubicBezTo>
                <a:cubicBezTo>
                  <a:pt x="5026489" y="2439952"/>
                  <a:pt x="4996909" y="2423876"/>
                  <a:pt x="4958969" y="2428378"/>
                </a:cubicBezTo>
                <a:cubicBezTo>
                  <a:pt x="4944180" y="2430308"/>
                  <a:pt x="4927460" y="2434165"/>
                  <a:pt x="4922316" y="2450884"/>
                </a:cubicBezTo>
                <a:cubicBezTo>
                  <a:pt x="4917814" y="2467603"/>
                  <a:pt x="4931318" y="2475320"/>
                  <a:pt x="4943538" y="2482393"/>
                </a:cubicBezTo>
                <a:cubicBezTo>
                  <a:pt x="4946752" y="2484322"/>
                  <a:pt x="4949967" y="2486895"/>
                  <a:pt x="4953183" y="2486895"/>
                </a:cubicBezTo>
                <a:cubicBezTo>
                  <a:pt x="5014271" y="2490752"/>
                  <a:pt x="5028418" y="2539623"/>
                  <a:pt x="5057355" y="2574991"/>
                </a:cubicBezTo>
                <a:cubicBezTo>
                  <a:pt x="5066357" y="2585923"/>
                  <a:pt x="5066999" y="2596854"/>
                  <a:pt x="5057355" y="2609714"/>
                </a:cubicBezTo>
                <a:cubicBezTo>
                  <a:pt x="5039991" y="2632863"/>
                  <a:pt x="5052210" y="2643152"/>
                  <a:pt x="5075359" y="2649582"/>
                </a:cubicBezTo>
                <a:cubicBezTo>
                  <a:pt x="5098507" y="2656013"/>
                  <a:pt x="5123586" y="2657941"/>
                  <a:pt x="5148664" y="2672732"/>
                </a:cubicBezTo>
                <a:cubicBezTo>
                  <a:pt x="5108797" y="2684949"/>
                  <a:pt x="5081147" y="2672090"/>
                  <a:pt x="5055425" y="2656013"/>
                </a:cubicBezTo>
                <a:cubicBezTo>
                  <a:pt x="4997552" y="2620646"/>
                  <a:pt x="4960257" y="2568559"/>
                  <a:pt x="4924888" y="2515188"/>
                </a:cubicBezTo>
                <a:cubicBezTo>
                  <a:pt x="4917814" y="2504899"/>
                  <a:pt x="4912027" y="2493324"/>
                  <a:pt x="4902382" y="2484965"/>
                </a:cubicBezTo>
                <a:cubicBezTo>
                  <a:pt x="4884376" y="2468246"/>
                  <a:pt x="4865085" y="2466318"/>
                  <a:pt x="4843224" y="2486895"/>
                </a:cubicBezTo>
                <a:cubicBezTo>
                  <a:pt x="4814285" y="2513902"/>
                  <a:pt x="4803998" y="2511973"/>
                  <a:pt x="4794352" y="2477250"/>
                </a:cubicBezTo>
                <a:cubicBezTo>
                  <a:pt x="4781490" y="2430308"/>
                  <a:pt x="4752554" y="2397512"/>
                  <a:pt x="4703040" y="2380151"/>
                </a:cubicBezTo>
                <a:cubicBezTo>
                  <a:pt x="4692753" y="2376292"/>
                  <a:pt x="4681821" y="2371147"/>
                  <a:pt x="4670890" y="2379507"/>
                </a:cubicBezTo>
                <a:cubicBezTo>
                  <a:pt x="4659315" y="2389153"/>
                  <a:pt x="4667030" y="2398798"/>
                  <a:pt x="4671532" y="2407802"/>
                </a:cubicBezTo>
                <a:cubicBezTo>
                  <a:pt x="4677962" y="2421948"/>
                  <a:pt x="4685679" y="2436095"/>
                  <a:pt x="4691466" y="2450884"/>
                </a:cubicBezTo>
                <a:cubicBezTo>
                  <a:pt x="4701755" y="2474677"/>
                  <a:pt x="4703685" y="2499756"/>
                  <a:pt x="4684393" y="2522904"/>
                </a:cubicBezTo>
                <a:cubicBezTo>
                  <a:pt x="4670245" y="2539623"/>
                  <a:pt x="4671532" y="2550555"/>
                  <a:pt x="4690181" y="2562130"/>
                </a:cubicBezTo>
                <a:cubicBezTo>
                  <a:pt x="4749983" y="2598140"/>
                  <a:pt x="4787922" y="2645081"/>
                  <a:pt x="4767344" y="2718387"/>
                </a:cubicBezTo>
                <a:cubicBezTo>
                  <a:pt x="4764130" y="2728676"/>
                  <a:pt x="4767988" y="2738965"/>
                  <a:pt x="4780205" y="2738321"/>
                </a:cubicBezTo>
                <a:cubicBezTo>
                  <a:pt x="4807214" y="2736393"/>
                  <a:pt x="4811713" y="2753112"/>
                  <a:pt x="4819430" y="2770474"/>
                </a:cubicBezTo>
                <a:cubicBezTo>
                  <a:pt x="4894666" y="2937020"/>
                  <a:pt x="5003339" y="3082346"/>
                  <a:pt x="5128730" y="3218670"/>
                </a:cubicBezTo>
                <a:cubicBezTo>
                  <a:pt x="5252837" y="3353709"/>
                  <a:pt x="5392376" y="3474599"/>
                  <a:pt x="5540917" y="3590345"/>
                </a:cubicBezTo>
                <a:cubicBezTo>
                  <a:pt x="5499119" y="3586487"/>
                  <a:pt x="5445104" y="3562695"/>
                  <a:pt x="5393019" y="3535044"/>
                </a:cubicBezTo>
                <a:cubicBezTo>
                  <a:pt x="5255410" y="3461095"/>
                  <a:pt x="5142235" y="3360781"/>
                  <a:pt x="5027131" y="3262397"/>
                </a:cubicBezTo>
                <a:cubicBezTo>
                  <a:pt x="4946752" y="3193592"/>
                  <a:pt x="4868302" y="3122858"/>
                  <a:pt x="4778275" y="3063697"/>
                </a:cubicBezTo>
                <a:cubicBezTo>
                  <a:pt x="4767988" y="3057268"/>
                  <a:pt x="4760914" y="3048908"/>
                  <a:pt x="4755127" y="3038619"/>
                </a:cubicBezTo>
                <a:cubicBezTo>
                  <a:pt x="4749983" y="3029617"/>
                  <a:pt x="4742265" y="3021258"/>
                  <a:pt x="4728763" y="3025115"/>
                </a:cubicBezTo>
                <a:cubicBezTo>
                  <a:pt x="4715259" y="3029617"/>
                  <a:pt x="4713973" y="3041192"/>
                  <a:pt x="4713973" y="3051481"/>
                </a:cubicBezTo>
                <a:cubicBezTo>
                  <a:pt x="4715902" y="3090063"/>
                  <a:pt x="4726833" y="3124786"/>
                  <a:pt x="4750625" y="3155652"/>
                </a:cubicBezTo>
                <a:cubicBezTo>
                  <a:pt x="4796924" y="3217385"/>
                  <a:pt x="4858656" y="3265612"/>
                  <a:pt x="4920386" y="3313839"/>
                </a:cubicBezTo>
                <a:cubicBezTo>
                  <a:pt x="5005911" y="3380072"/>
                  <a:pt x="5085005" y="3452092"/>
                  <a:pt x="5156382" y="3532472"/>
                </a:cubicBezTo>
                <a:cubicBezTo>
                  <a:pt x="5104940" y="3493247"/>
                  <a:pt x="5053495" y="3453378"/>
                  <a:pt x="5001409" y="3414153"/>
                </a:cubicBezTo>
                <a:cubicBezTo>
                  <a:pt x="4962184" y="3384574"/>
                  <a:pt x="4921673" y="3356279"/>
                  <a:pt x="4881806" y="3327343"/>
                </a:cubicBezTo>
                <a:cubicBezTo>
                  <a:pt x="4872159" y="3320270"/>
                  <a:pt x="4861870" y="3312554"/>
                  <a:pt x="4848368" y="3322198"/>
                </a:cubicBezTo>
                <a:cubicBezTo>
                  <a:pt x="4836149" y="3330558"/>
                  <a:pt x="4838079" y="3342777"/>
                  <a:pt x="4840652" y="3354351"/>
                </a:cubicBezTo>
                <a:cubicBezTo>
                  <a:pt x="4850297" y="3400006"/>
                  <a:pt x="4877304" y="3436659"/>
                  <a:pt x="4910742" y="3469454"/>
                </a:cubicBezTo>
                <a:cubicBezTo>
                  <a:pt x="4951252" y="3508679"/>
                  <a:pt x="4993695" y="3545976"/>
                  <a:pt x="5037419" y="3583272"/>
                </a:cubicBezTo>
                <a:cubicBezTo>
                  <a:pt x="4990479" y="3572983"/>
                  <a:pt x="4943538" y="3562695"/>
                  <a:pt x="4896595" y="3554336"/>
                </a:cubicBezTo>
                <a:cubicBezTo>
                  <a:pt x="4917814" y="3628927"/>
                  <a:pt x="4967328" y="3643718"/>
                  <a:pt x="5011699" y="3655292"/>
                </a:cubicBezTo>
                <a:cubicBezTo>
                  <a:pt x="5071502" y="3670081"/>
                  <a:pt x="5128730" y="3688730"/>
                  <a:pt x="5185319" y="3709950"/>
                </a:cubicBezTo>
                <a:cubicBezTo>
                  <a:pt x="5209111" y="3731170"/>
                  <a:pt x="5232904" y="3751748"/>
                  <a:pt x="5256052" y="3773610"/>
                </a:cubicBezTo>
                <a:cubicBezTo>
                  <a:pt x="5279845" y="3796118"/>
                  <a:pt x="5302352" y="3818624"/>
                  <a:pt x="5324859" y="3842415"/>
                </a:cubicBezTo>
                <a:cubicBezTo>
                  <a:pt x="5340933" y="3859776"/>
                  <a:pt x="5360224" y="3874568"/>
                  <a:pt x="5341576" y="3904146"/>
                </a:cubicBezTo>
                <a:cubicBezTo>
                  <a:pt x="5333217" y="3917650"/>
                  <a:pt x="5387873" y="3990958"/>
                  <a:pt x="5405238" y="3995458"/>
                </a:cubicBezTo>
                <a:cubicBezTo>
                  <a:pt x="5407809" y="3996100"/>
                  <a:pt x="5410380" y="3996745"/>
                  <a:pt x="5412310" y="3996745"/>
                </a:cubicBezTo>
                <a:cubicBezTo>
                  <a:pt x="5449607" y="3994173"/>
                  <a:pt x="5457967" y="4016036"/>
                  <a:pt x="5458608" y="4043687"/>
                </a:cubicBezTo>
                <a:cubicBezTo>
                  <a:pt x="5459252" y="4070693"/>
                  <a:pt x="5452823" y="4104131"/>
                  <a:pt x="5503621" y="4090627"/>
                </a:cubicBezTo>
                <a:cubicBezTo>
                  <a:pt x="5509408" y="4089342"/>
                  <a:pt x="5510696" y="4093199"/>
                  <a:pt x="5513266" y="4097701"/>
                </a:cubicBezTo>
                <a:cubicBezTo>
                  <a:pt x="5568568" y="4212804"/>
                  <a:pt x="5661808" y="4301543"/>
                  <a:pt x="5753762" y="4390282"/>
                </a:cubicBezTo>
                <a:cubicBezTo>
                  <a:pt x="5758907" y="4394784"/>
                  <a:pt x="5764052" y="4399285"/>
                  <a:pt x="5769195" y="4403786"/>
                </a:cubicBezTo>
                <a:cubicBezTo>
                  <a:pt x="5672741" y="4381280"/>
                  <a:pt x="5354436" y="4352342"/>
                  <a:pt x="5261196" y="4361989"/>
                </a:cubicBezTo>
                <a:cubicBezTo>
                  <a:pt x="5178245" y="4370349"/>
                  <a:pt x="4709472" y="4230167"/>
                  <a:pt x="4612374" y="4147215"/>
                </a:cubicBezTo>
                <a:cubicBezTo>
                  <a:pt x="4598869" y="4212161"/>
                  <a:pt x="4627806" y="4237882"/>
                  <a:pt x="4650956" y="4267463"/>
                </a:cubicBezTo>
                <a:cubicBezTo>
                  <a:pt x="4683749" y="4309260"/>
                  <a:pt x="4688895" y="4338840"/>
                  <a:pt x="4627162" y="4372278"/>
                </a:cubicBezTo>
                <a:cubicBezTo>
                  <a:pt x="4450327" y="4467447"/>
                  <a:pt x="4452257" y="4470662"/>
                  <a:pt x="4618160" y="4599911"/>
                </a:cubicBezTo>
                <a:cubicBezTo>
                  <a:pt x="4625877" y="4605700"/>
                  <a:pt x="4622019" y="4624347"/>
                  <a:pt x="4623948" y="4637209"/>
                </a:cubicBezTo>
                <a:cubicBezTo>
                  <a:pt x="4580863" y="4656500"/>
                  <a:pt x="4530064" y="4606343"/>
                  <a:pt x="4478622" y="4660357"/>
                </a:cubicBezTo>
                <a:cubicBezTo>
                  <a:pt x="4700468" y="4897637"/>
                  <a:pt x="5038064" y="5123344"/>
                  <a:pt x="5344150" y="5301466"/>
                </a:cubicBezTo>
                <a:cubicBezTo>
                  <a:pt x="5096581" y="5359982"/>
                  <a:pt x="4948037" y="5154210"/>
                  <a:pt x="4766058" y="5180574"/>
                </a:cubicBezTo>
                <a:cubicBezTo>
                  <a:pt x="4675390" y="5244877"/>
                  <a:pt x="4945465" y="5349050"/>
                  <a:pt x="4687609" y="5379273"/>
                </a:cubicBezTo>
                <a:cubicBezTo>
                  <a:pt x="4799496" y="5435860"/>
                  <a:pt x="4882449" y="5491161"/>
                  <a:pt x="4959611" y="5556107"/>
                </a:cubicBezTo>
                <a:cubicBezTo>
                  <a:pt x="5096581" y="5672497"/>
                  <a:pt x="5123586" y="5749662"/>
                  <a:pt x="5060571" y="5905920"/>
                </a:cubicBezTo>
                <a:cubicBezTo>
                  <a:pt x="5018773" y="6008805"/>
                  <a:pt x="4958326" y="6103332"/>
                  <a:pt x="5011699" y="6226152"/>
                </a:cubicBezTo>
                <a:cubicBezTo>
                  <a:pt x="5048351" y="6310389"/>
                  <a:pt x="5034204" y="6365690"/>
                  <a:pt x="4895308" y="6327750"/>
                </a:cubicBezTo>
                <a:cubicBezTo>
                  <a:pt x="4745482" y="6287240"/>
                  <a:pt x="4688895" y="6363118"/>
                  <a:pt x="4726833" y="6510373"/>
                </a:cubicBezTo>
                <a:cubicBezTo>
                  <a:pt x="4751269" y="6604900"/>
                  <a:pt x="4725546" y="6634480"/>
                  <a:pt x="4622661" y="6623548"/>
                </a:cubicBezTo>
                <a:cubicBezTo>
                  <a:pt x="4508843" y="6611330"/>
                  <a:pt x="4400814" y="6549598"/>
                  <a:pt x="4259989" y="6579179"/>
                </a:cubicBezTo>
                <a:cubicBezTo>
                  <a:pt x="4358453" y="6729972"/>
                  <a:pt x="4554892" y="6711403"/>
                  <a:pt x="4690343" y="6814255"/>
                </a:cubicBezTo>
                <a:lnTo>
                  <a:pt x="4735334" y="6858000"/>
                </a:lnTo>
                <a:lnTo>
                  <a:pt x="4496011" y="6858000"/>
                </a:lnTo>
                <a:lnTo>
                  <a:pt x="4440632" y="6851514"/>
                </a:lnTo>
                <a:cubicBezTo>
                  <a:pt x="4410700" y="6846400"/>
                  <a:pt x="4381522" y="6839608"/>
                  <a:pt x="4352585" y="6830605"/>
                </a:cubicBezTo>
                <a:cubicBezTo>
                  <a:pt x="4304358" y="6815816"/>
                  <a:pt x="4251629" y="6801027"/>
                  <a:pt x="4224621" y="6850539"/>
                </a:cubicBezTo>
                <a:lnTo>
                  <a:pt x="4223115" y="6858000"/>
                </a:lnTo>
                <a:lnTo>
                  <a:pt x="0" y="6858000"/>
                </a:lnTo>
                <a:close/>
              </a:path>
            </a:pathLst>
          </a:custGeom>
        </p:spPr>
      </p:pic>
      <p:sp>
        <p:nvSpPr>
          <p:cNvPr id="2" name="Title 1">
            <a:extLst>
              <a:ext uri="{FF2B5EF4-FFF2-40B4-BE49-F238E27FC236}">
                <a16:creationId xmlns:a16="http://schemas.microsoft.com/office/drawing/2014/main" id="{D1F5ED78-CF42-874B-BB0E-16B22D6DCA9F}"/>
              </a:ext>
            </a:extLst>
          </p:cNvPr>
          <p:cNvSpPr>
            <a:spLocks noGrp="1"/>
          </p:cNvSpPr>
          <p:nvPr>
            <p:ph type="ctrTitle"/>
          </p:nvPr>
        </p:nvSpPr>
        <p:spPr>
          <a:xfrm>
            <a:off x="6385394" y="3994813"/>
            <a:ext cx="5581136" cy="1701570"/>
          </a:xfrm>
        </p:spPr>
        <p:txBody>
          <a:bodyPr anchor="b">
            <a:normAutofit fontScale="90000"/>
          </a:bodyPr>
          <a:lstStyle/>
          <a:p>
            <a:r>
              <a:rPr lang="en-US" sz="4400" b="1" i="0" dirty="0">
                <a:latin typeface="Century Gothic" panose="020B0502020202020204" pitchFamily="34" charset="0"/>
              </a:rPr>
              <a:t>Youth substance use and mental health in Hampshire County</a:t>
            </a:r>
          </a:p>
        </p:txBody>
      </p:sp>
      <p:sp>
        <p:nvSpPr>
          <p:cNvPr id="3" name="Subtitle 2">
            <a:extLst>
              <a:ext uri="{FF2B5EF4-FFF2-40B4-BE49-F238E27FC236}">
                <a16:creationId xmlns:a16="http://schemas.microsoft.com/office/drawing/2014/main" id="{2A3E7668-169E-8845-B2D6-319142B76347}"/>
              </a:ext>
            </a:extLst>
          </p:cNvPr>
          <p:cNvSpPr>
            <a:spLocks noGrp="1"/>
          </p:cNvSpPr>
          <p:nvPr>
            <p:ph type="subTitle" idx="1"/>
          </p:nvPr>
        </p:nvSpPr>
        <p:spPr>
          <a:xfrm>
            <a:off x="6385394" y="5753138"/>
            <a:ext cx="5581135" cy="646785"/>
          </a:xfrm>
        </p:spPr>
        <p:txBody>
          <a:bodyPr>
            <a:normAutofit/>
          </a:bodyPr>
          <a:lstStyle/>
          <a:p>
            <a:r>
              <a:rPr lang="en-US" sz="2000" dirty="0"/>
              <a:t>A brief overview of 2023 PNAS FINDINGS</a:t>
            </a:r>
          </a:p>
        </p:txBody>
      </p:sp>
      <p:pic>
        <p:nvPicPr>
          <p:cNvPr id="10" name="Picture 9" descr="A yellow star with a person in the middle&#10;&#10;Description automatically generated">
            <a:extLst>
              <a:ext uri="{FF2B5EF4-FFF2-40B4-BE49-F238E27FC236}">
                <a16:creationId xmlns:a16="http://schemas.microsoft.com/office/drawing/2014/main" id="{C255576E-803D-3D45-A37F-FD94756C6447}"/>
              </a:ext>
            </a:extLst>
          </p:cNvPr>
          <p:cNvPicPr>
            <a:picLocks noChangeAspect="1"/>
          </p:cNvPicPr>
          <p:nvPr/>
        </p:nvPicPr>
        <p:blipFill>
          <a:blip r:embed="rId4"/>
          <a:stretch>
            <a:fillRect/>
          </a:stretch>
        </p:blipFill>
        <p:spPr>
          <a:xfrm>
            <a:off x="8082322" y="741923"/>
            <a:ext cx="3451033" cy="2211341"/>
          </a:xfrm>
          <a:prstGeom prst="rect">
            <a:avLst/>
          </a:prstGeom>
        </p:spPr>
      </p:pic>
      <p:pic>
        <p:nvPicPr>
          <p:cNvPr id="98" name="Picture 97" descr="A close-up of a logo&#10;&#10;Description automatically generated">
            <a:extLst>
              <a:ext uri="{FF2B5EF4-FFF2-40B4-BE49-F238E27FC236}">
                <a16:creationId xmlns:a16="http://schemas.microsoft.com/office/drawing/2014/main" id="{E3A21304-C212-C249-BB30-1B27CBE5D916}"/>
              </a:ext>
            </a:extLst>
          </p:cNvPr>
          <p:cNvPicPr>
            <a:picLocks noChangeAspect="1"/>
          </p:cNvPicPr>
          <p:nvPr/>
        </p:nvPicPr>
        <p:blipFill>
          <a:blip r:embed="rId5"/>
          <a:stretch>
            <a:fillRect/>
          </a:stretch>
        </p:blipFill>
        <p:spPr>
          <a:xfrm>
            <a:off x="148281" y="6018230"/>
            <a:ext cx="3279730" cy="763386"/>
          </a:xfrm>
          <a:prstGeom prst="rect">
            <a:avLst/>
          </a:prstGeom>
        </p:spPr>
      </p:pic>
    </p:spTree>
    <p:extLst>
      <p:ext uri="{BB962C8B-B14F-4D97-AF65-F5344CB8AC3E}">
        <p14:creationId xmlns:p14="http://schemas.microsoft.com/office/powerpoint/2010/main" val="2895778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D11FD0E-2D27-4A5A-949D-222E61ECB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1BC8109F-B452-45EE-8BB3-65433C0396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rgbClr val="93A94E">
              <a:alpha val="20000"/>
            </a:srgb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56FBD8F6-4DB1-3447-9620-22D5E27CCC2C}"/>
              </a:ext>
            </a:extLst>
          </p:cNvPr>
          <p:cNvSpPr>
            <a:spLocks noGrp="1"/>
          </p:cNvSpPr>
          <p:nvPr>
            <p:ph type="title"/>
          </p:nvPr>
        </p:nvSpPr>
        <p:spPr>
          <a:xfrm>
            <a:off x="5991225" y="279400"/>
            <a:ext cx="5362576" cy="1892300"/>
          </a:xfrm>
        </p:spPr>
        <p:txBody>
          <a:bodyPr>
            <a:normAutofit/>
          </a:bodyPr>
          <a:lstStyle/>
          <a:p>
            <a:r>
              <a:rPr lang="en-US" b="1" i="0">
                <a:latin typeface="Century Gothic" panose="020B0502020202020204" pitchFamily="34" charset="0"/>
              </a:rPr>
              <a:t>Driving under the influence</a:t>
            </a:r>
            <a:endParaRPr lang="en-US" b="1" i="0" dirty="0">
              <a:latin typeface="Century Gothic" panose="020B0502020202020204" pitchFamily="34" charset="0"/>
            </a:endParaRPr>
          </a:p>
        </p:txBody>
      </p:sp>
      <p:grpSp>
        <p:nvGrpSpPr>
          <p:cNvPr id="8" name="Group 7">
            <a:extLst>
              <a:ext uri="{FF2B5EF4-FFF2-40B4-BE49-F238E27FC236}">
                <a16:creationId xmlns:a16="http://schemas.microsoft.com/office/drawing/2014/main" id="{6D6C4005-125A-0D44-A4E0-BC86AC23DAD3}"/>
              </a:ext>
            </a:extLst>
          </p:cNvPr>
          <p:cNvGrpSpPr/>
          <p:nvPr/>
        </p:nvGrpSpPr>
        <p:grpSpPr>
          <a:xfrm rot="20956673">
            <a:off x="1317036" y="2544107"/>
            <a:ext cx="4391822" cy="3286305"/>
            <a:chOff x="878305" y="1744580"/>
            <a:chExt cx="3741821" cy="2370221"/>
          </a:xfrm>
          <a:solidFill>
            <a:schemeClr val="accent1">
              <a:lumMod val="40000"/>
              <a:lumOff val="60000"/>
            </a:schemeClr>
          </a:solidFill>
        </p:grpSpPr>
        <p:sp>
          <p:nvSpPr>
            <p:cNvPr id="9" name="Alternate Process 8">
              <a:extLst>
                <a:ext uri="{FF2B5EF4-FFF2-40B4-BE49-F238E27FC236}">
                  <a16:creationId xmlns:a16="http://schemas.microsoft.com/office/drawing/2014/main" id="{F2D3FD86-75EC-9A4D-ACCA-5BD55B675422}"/>
                </a:ext>
              </a:extLst>
            </p:cNvPr>
            <p:cNvSpPr/>
            <p:nvPr/>
          </p:nvSpPr>
          <p:spPr>
            <a:xfrm>
              <a:off x="878305" y="1744580"/>
              <a:ext cx="3741821" cy="2370221"/>
            </a:xfrm>
            <a:prstGeom prst="flowChartAlternateProcess">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EAEAE489-7D44-2447-9BB0-F64BFC9C823E}"/>
                </a:ext>
              </a:extLst>
            </p:cNvPr>
            <p:cNvSpPr txBox="1"/>
            <p:nvPr/>
          </p:nvSpPr>
          <p:spPr>
            <a:xfrm>
              <a:off x="984824" y="1936615"/>
              <a:ext cx="3537095" cy="1981184"/>
            </a:xfrm>
            <a:prstGeom prst="rect">
              <a:avLst/>
            </a:prstGeom>
            <a:noFill/>
          </p:spPr>
          <p:txBody>
            <a:bodyPr wrap="square" rtlCol="0">
              <a:spAutoFit/>
            </a:bodyPr>
            <a:lstStyle/>
            <a:p>
              <a:pPr algn="ctr"/>
              <a:r>
                <a:rPr lang="en-US" b="1" dirty="0"/>
                <a:t>9.2% of youth who drank alcohol in the past 30 days report that they drove after doing so at least once.</a:t>
              </a:r>
            </a:p>
            <a:p>
              <a:pPr algn="ctr"/>
              <a:r>
                <a:rPr lang="en-US" dirty="0"/>
                <a:t>(among those who can drive).</a:t>
              </a:r>
            </a:p>
            <a:p>
              <a:pPr algn="ctr"/>
              <a:endParaRPr lang="en-US" sz="1050" dirty="0"/>
            </a:p>
            <a:p>
              <a:pPr algn="ctr"/>
              <a:r>
                <a:rPr lang="en-US" dirty="0"/>
                <a:t>10.3% of </a:t>
              </a:r>
              <a:r>
                <a:rPr lang="en-US" i="1" dirty="0"/>
                <a:t>all</a:t>
              </a:r>
              <a:r>
                <a:rPr lang="en-US" dirty="0"/>
                <a:t> youth (regardless of whether they drank) report getting in a car with a driver who had been drinking at least once in the past 30 days.</a:t>
              </a:r>
            </a:p>
          </p:txBody>
        </p:sp>
      </p:grpSp>
      <p:pic>
        <p:nvPicPr>
          <p:cNvPr id="12" name="Graphic 11" descr="Convertible with solid fill">
            <a:extLst>
              <a:ext uri="{FF2B5EF4-FFF2-40B4-BE49-F238E27FC236}">
                <a16:creationId xmlns:a16="http://schemas.microsoft.com/office/drawing/2014/main" id="{CEBE97AC-C50E-F548-9496-129F5BB48A8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674011" y="491761"/>
            <a:ext cx="2468315" cy="2468315"/>
          </a:xfrm>
          <a:prstGeom prst="rect">
            <a:avLst/>
          </a:prstGeom>
        </p:spPr>
      </p:pic>
      <p:grpSp>
        <p:nvGrpSpPr>
          <p:cNvPr id="14" name="Group 13">
            <a:extLst>
              <a:ext uri="{FF2B5EF4-FFF2-40B4-BE49-F238E27FC236}">
                <a16:creationId xmlns:a16="http://schemas.microsoft.com/office/drawing/2014/main" id="{AE0E54D4-373A-8145-A0E2-DDC327BE7A26}"/>
              </a:ext>
            </a:extLst>
          </p:cNvPr>
          <p:cNvGrpSpPr/>
          <p:nvPr/>
        </p:nvGrpSpPr>
        <p:grpSpPr>
          <a:xfrm rot="965386">
            <a:off x="5907816" y="2476293"/>
            <a:ext cx="4717755" cy="3387421"/>
            <a:chOff x="888096" y="1744176"/>
            <a:chExt cx="3741821" cy="2607556"/>
          </a:xfrm>
        </p:grpSpPr>
        <p:sp>
          <p:nvSpPr>
            <p:cNvPr id="15" name="Alternate Process 14">
              <a:extLst>
                <a:ext uri="{FF2B5EF4-FFF2-40B4-BE49-F238E27FC236}">
                  <a16:creationId xmlns:a16="http://schemas.microsoft.com/office/drawing/2014/main" id="{0FE908B8-1565-CB47-BBDB-A13E0FC19FA7}"/>
                </a:ext>
              </a:extLst>
            </p:cNvPr>
            <p:cNvSpPr/>
            <p:nvPr/>
          </p:nvSpPr>
          <p:spPr>
            <a:xfrm rot="21316023">
              <a:off x="888096" y="1744176"/>
              <a:ext cx="3741821" cy="2607556"/>
            </a:xfrm>
            <a:prstGeom prst="flowChartAlternateProces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6" name="TextBox 15">
              <a:extLst>
                <a:ext uri="{FF2B5EF4-FFF2-40B4-BE49-F238E27FC236}">
                  <a16:creationId xmlns:a16="http://schemas.microsoft.com/office/drawing/2014/main" id="{C215D136-CAC2-B447-B2AF-75A54D05B545}"/>
                </a:ext>
              </a:extLst>
            </p:cNvPr>
            <p:cNvSpPr txBox="1"/>
            <p:nvPr/>
          </p:nvSpPr>
          <p:spPr>
            <a:xfrm rot="21321913">
              <a:off x="1048315" y="1928513"/>
              <a:ext cx="3537095" cy="2203347"/>
            </a:xfrm>
            <a:prstGeom prst="rect">
              <a:avLst/>
            </a:prstGeom>
            <a:noFill/>
          </p:spPr>
          <p:txBody>
            <a:bodyPr wrap="square" rtlCol="0">
              <a:spAutoFit/>
            </a:bodyPr>
            <a:lstStyle/>
            <a:p>
              <a:pPr algn="ctr"/>
              <a:r>
                <a:rPr lang="en-US" b="1" u="sng" dirty="0">
                  <a:solidFill>
                    <a:srgbClr val="FF0000"/>
                  </a:solidFill>
                </a:rPr>
                <a:t>37.1%</a:t>
              </a:r>
              <a:r>
                <a:rPr lang="en-US" b="1" dirty="0"/>
                <a:t>  of youth who used cannabis in the past 30 days report that they drove after doing so at least once</a:t>
              </a:r>
            </a:p>
            <a:p>
              <a:pPr algn="ctr"/>
              <a:r>
                <a:rPr lang="en-US" dirty="0"/>
                <a:t>(among those who can drive).</a:t>
              </a:r>
            </a:p>
            <a:p>
              <a:pPr algn="ctr"/>
              <a:endParaRPr lang="en-US" dirty="0"/>
            </a:p>
            <a:p>
              <a:pPr algn="ctr"/>
              <a:r>
                <a:rPr lang="en-US" dirty="0"/>
                <a:t>13.5% of </a:t>
              </a:r>
              <a:r>
                <a:rPr lang="en-US" i="1" dirty="0"/>
                <a:t>all </a:t>
              </a:r>
              <a:r>
                <a:rPr lang="en-US" dirty="0"/>
                <a:t>youth (regardless of whether they used cannabis) report getting in a car with a driver who had been using cannabis at least once in the past 30 days.</a:t>
              </a:r>
            </a:p>
          </p:txBody>
        </p:sp>
      </p:grpSp>
    </p:spTree>
    <p:extLst>
      <p:ext uri="{BB962C8B-B14F-4D97-AF65-F5344CB8AC3E}">
        <p14:creationId xmlns:p14="http://schemas.microsoft.com/office/powerpoint/2010/main" val="2345158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788653A4-380B-AF41-9955-7ED3C2E57639}"/>
              </a:ext>
            </a:extLst>
          </p:cNvPr>
          <p:cNvGraphicFramePr>
            <a:graphicFrameLocks/>
          </p:cNvGraphicFramePr>
          <p:nvPr>
            <p:extLst>
              <p:ext uri="{D42A27DB-BD31-4B8C-83A1-F6EECF244321}">
                <p14:modId xmlns:p14="http://schemas.microsoft.com/office/powerpoint/2010/main" val="3204237629"/>
              </p:ext>
            </p:extLst>
          </p:nvPr>
        </p:nvGraphicFramePr>
        <p:xfrm>
          <a:off x="532138" y="2388825"/>
          <a:ext cx="5325765" cy="36195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BCE14B92-45DE-A54D-BD75-D4CE63364767}"/>
              </a:ext>
            </a:extLst>
          </p:cNvPr>
          <p:cNvSpPr txBox="1"/>
          <p:nvPr/>
        </p:nvSpPr>
        <p:spPr>
          <a:xfrm>
            <a:off x="5994541" y="6092765"/>
            <a:ext cx="6138219" cy="369332"/>
          </a:xfrm>
          <a:prstGeom prst="rect">
            <a:avLst/>
          </a:prstGeom>
          <a:noFill/>
        </p:spPr>
        <p:txBody>
          <a:bodyPr wrap="none" rtlCol="0">
            <a:spAutoFit/>
          </a:bodyPr>
          <a:lstStyle/>
          <a:p>
            <a:r>
              <a:rPr lang="en-US" sz="900" dirty="0"/>
              <a:t>*MTF refers to </a:t>
            </a:r>
            <a:r>
              <a:rPr lang="en-US" sz="900" dirty="0">
                <a:hlinkClick r:id="rId3"/>
              </a:rPr>
              <a:t>Monitoring the Future</a:t>
            </a:r>
            <a:r>
              <a:rPr lang="en-US" sz="900" dirty="0"/>
              <a:t>, a national surveillance survey administered out of </a:t>
            </a:r>
          </a:p>
          <a:p>
            <a:r>
              <a:rPr lang="en-US" sz="900" dirty="0"/>
              <a:t>the University of Michigan and funded by the National Institute on Drug Abuse, National Institutes of Health.</a:t>
            </a:r>
          </a:p>
        </p:txBody>
      </p:sp>
      <p:grpSp>
        <p:nvGrpSpPr>
          <p:cNvPr id="6" name="Group 5">
            <a:extLst>
              <a:ext uri="{FF2B5EF4-FFF2-40B4-BE49-F238E27FC236}">
                <a16:creationId xmlns:a16="http://schemas.microsoft.com/office/drawing/2014/main" id="{B044B68C-0EB3-1E49-B6C8-78999DC164F7}"/>
              </a:ext>
            </a:extLst>
          </p:cNvPr>
          <p:cNvGrpSpPr/>
          <p:nvPr/>
        </p:nvGrpSpPr>
        <p:grpSpPr>
          <a:xfrm>
            <a:off x="5831529" y="2053472"/>
            <a:ext cx="5828840" cy="3969843"/>
            <a:chOff x="6045792" y="2386507"/>
            <a:chExt cx="5940885" cy="3969843"/>
          </a:xfrm>
        </p:grpSpPr>
        <p:graphicFrame>
          <p:nvGraphicFramePr>
            <p:cNvPr id="7" name="Chart 6">
              <a:extLst>
                <a:ext uri="{FF2B5EF4-FFF2-40B4-BE49-F238E27FC236}">
                  <a16:creationId xmlns:a16="http://schemas.microsoft.com/office/drawing/2014/main" id="{B7ED3904-04E6-0142-A122-4DE146888D64}"/>
                </a:ext>
              </a:extLst>
            </p:cNvPr>
            <p:cNvGraphicFramePr>
              <a:graphicFrameLocks/>
            </p:cNvGraphicFramePr>
            <p:nvPr>
              <p:extLst>
                <p:ext uri="{D42A27DB-BD31-4B8C-83A1-F6EECF244321}">
                  <p14:modId xmlns:p14="http://schemas.microsoft.com/office/powerpoint/2010/main" val="2056471719"/>
                </p:ext>
              </p:extLst>
            </p:nvPr>
          </p:nvGraphicFramePr>
          <p:xfrm>
            <a:off x="6045792" y="2386507"/>
            <a:ext cx="5940885" cy="3969843"/>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a:extLst>
                <a:ext uri="{FF2B5EF4-FFF2-40B4-BE49-F238E27FC236}">
                  <a16:creationId xmlns:a16="http://schemas.microsoft.com/office/drawing/2014/main" id="{B7F074BC-12F5-8B43-AF15-45061A49DF9A}"/>
                </a:ext>
              </a:extLst>
            </p:cNvPr>
            <p:cNvSpPr txBox="1"/>
            <p:nvPr/>
          </p:nvSpPr>
          <p:spPr>
            <a:xfrm>
              <a:off x="10867523" y="3599328"/>
              <a:ext cx="261610" cy="276999"/>
            </a:xfrm>
            <a:prstGeom prst="rect">
              <a:avLst/>
            </a:prstGeom>
            <a:noFill/>
          </p:spPr>
          <p:txBody>
            <a:bodyPr wrap="none" rtlCol="0">
              <a:spAutoFit/>
            </a:bodyPr>
            <a:lstStyle/>
            <a:p>
              <a:r>
                <a:rPr lang="en-US" sz="1200" dirty="0"/>
                <a:t>*</a:t>
              </a:r>
            </a:p>
          </p:txBody>
        </p:sp>
      </p:grpSp>
      <p:sp>
        <p:nvSpPr>
          <p:cNvPr id="9" name="TextBox 8">
            <a:extLst>
              <a:ext uri="{FF2B5EF4-FFF2-40B4-BE49-F238E27FC236}">
                <a16:creationId xmlns:a16="http://schemas.microsoft.com/office/drawing/2014/main" id="{7229A9BC-8B83-C745-88CF-6973EC9469B5}"/>
              </a:ext>
            </a:extLst>
          </p:cNvPr>
          <p:cNvSpPr txBox="1"/>
          <p:nvPr/>
        </p:nvSpPr>
        <p:spPr>
          <a:xfrm>
            <a:off x="344952" y="6092765"/>
            <a:ext cx="5325765" cy="369332"/>
          </a:xfrm>
          <a:prstGeom prst="rect">
            <a:avLst/>
          </a:prstGeom>
          <a:noFill/>
        </p:spPr>
        <p:txBody>
          <a:bodyPr wrap="square" rtlCol="0">
            <a:spAutoFit/>
          </a:bodyPr>
          <a:lstStyle/>
          <a:p>
            <a:r>
              <a:rPr lang="en-US" sz="900" dirty="0"/>
              <a:t>Sample sizes for Hampshire County sample: 8</a:t>
            </a:r>
            <a:r>
              <a:rPr lang="en-US" sz="900" baseline="30000" dirty="0"/>
              <a:t>th</a:t>
            </a:r>
            <a:r>
              <a:rPr lang="en-US" sz="900" dirty="0"/>
              <a:t> grade n = 863; 10</a:t>
            </a:r>
            <a:r>
              <a:rPr lang="en-US" sz="900" baseline="30000" dirty="0"/>
              <a:t>th</a:t>
            </a:r>
            <a:r>
              <a:rPr lang="en-US" sz="900" dirty="0"/>
              <a:t> grade n = 822; 12</a:t>
            </a:r>
            <a:r>
              <a:rPr lang="en-US" sz="900" baseline="30000" dirty="0"/>
              <a:t>th</a:t>
            </a:r>
            <a:r>
              <a:rPr lang="en-US" sz="900" dirty="0"/>
              <a:t> grade n = 662</a:t>
            </a:r>
          </a:p>
        </p:txBody>
      </p:sp>
      <p:sp>
        <p:nvSpPr>
          <p:cNvPr id="10" name="Title 1">
            <a:extLst>
              <a:ext uri="{FF2B5EF4-FFF2-40B4-BE49-F238E27FC236}">
                <a16:creationId xmlns:a16="http://schemas.microsoft.com/office/drawing/2014/main" id="{72AE81F0-51E8-2747-A5FE-246F1372089D}"/>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i="1" kern="1200">
                <a:solidFill>
                  <a:schemeClr val="tx1"/>
                </a:solidFill>
                <a:latin typeface="+mj-lt"/>
                <a:ea typeface="+mj-ea"/>
                <a:cs typeface="+mj-cs"/>
              </a:defRPr>
            </a:lvl1pPr>
          </a:lstStyle>
          <a:p>
            <a:r>
              <a:rPr lang="en-US" b="1" i="0" dirty="0">
                <a:latin typeface="Century Gothic" panose="020B0502020202020204" pitchFamily="34" charset="0"/>
              </a:rPr>
              <a:t>Vaping</a:t>
            </a:r>
          </a:p>
        </p:txBody>
      </p:sp>
      <p:sp>
        <p:nvSpPr>
          <p:cNvPr id="11" name="Content Placeholder 2">
            <a:extLst>
              <a:ext uri="{FF2B5EF4-FFF2-40B4-BE49-F238E27FC236}">
                <a16:creationId xmlns:a16="http://schemas.microsoft.com/office/drawing/2014/main" id="{F7583E43-E2A7-EF49-B327-F1FD71955C3A}"/>
              </a:ext>
            </a:extLst>
          </p:cNvPr>
          <p:cNvSpPr txBox="1">
            <a:spLocks/>
          </p:cNvSpPr>
          <p:nvPr/>
        </p:nvSpPr>
        <p:spPr>
          <a:xfrm>
            <a:off x="532138" y="1489911"/>
            <a:ext cx="11127724" cy="13255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dirty="0"/>
              <a:t>Hampshire County youth are reporting relatively lower levels of vaping nicotine, both over time and in comparison with national averages. Vaping rates are particularly low among 8</a:t>
            </a:r>
            <a:r>
              <a:rPr lang="en-US" sz="1800" baseline="30000" dirty="0"/>
              <a:t>th</a:t>
            </a:r>
            <a:r>
              <a:rPr lang="en-US" sz="1800" dirty="0"/>
              <a:t> and 10</a:t>
            </a:r>
            <a:r>
              <a:rPr lang="en-US" sz="1800" baseline="30000" dirty="0"/>
              <a:t>th</a:t>
            </a:r>
            <a:r>
              <a:rPr lang="en-US" sz="1800" dirty="0"/>
              <a:t> graders.</a:t>
            </a:r>
          </a:p>
        </p:txBody>
      </p:sp>
    </p:spTree>
    <p:extLst>
      <p:ext uri="{BB962C8B-B14F-4D97-AF65-F5344CB8AC3E}">
        <p14:creationId xmlns:p14="http://schemas.microsoft.com/office/powerpoint/2010/main" val="31812777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2AE81F0-51E8-2747-A5FE-246F1372089D}"/>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i="1" kern="1200">
                <a:solidFill>
                  <a:schemeClr val="tx1"/>
                </a:solidFill>
                <a:latin typeface="+mj-lt"/>
                <a:ea typeface="+mj-ea"/>
                <a:cs typeface="+mj-cs"/>
              </a:defRPr>
            </a:lvl1pPr>
          </a:lstStyle>
          <a:p>
            <a:r>
              <a:rPr lang="en-US" b="1" i="0" dirty="0">
                <a:latin typeface="Century Gothic" panose="020B0502020202020204" pitchFamily="34" charset="0"/>
              </a:rPr>
              <a:t>Smoking</a:t>
            </a:r>
          </a:p>
        </p:txBody>
      </p:sp>
      <p:sp>
        <p:nvSpPr>
          <p:cNvPr id="12" name="Content Placeholder 2">
            <a:extLst>
              <a:ext uri="{FF2B5EF4-FFF2-40B4-BE49-F238E27FC236}">
                <a16:creationId xmlns:a16="http://schemas.microsoft.com/office/drawing/2014/main" id="{48AAD547-1A2B-974C-9860-B630A7E12E1D}"/>
              </a:ext>
            </a:extLst>
          </p:cNvPr>
          <p:cNvSpPr txBox="1">
            <a:spLocks/>
          </p:cNvSpPr>
          <p:nvPr/>
        </p:nvSpPr>
        <p:spPr>
          <a:xfrm>
            <a:off x="617865" y="1463520"/>
            <a:ext cx="10956267" cy="141211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dirty="0"/>
              <a:t>Smoking rates have gradually fallen over time among Hampshire County youth, although rates tend to be similar between 2021 and 2023. </a:t>
            </a:r>
          </a:p>
          <a:p>
            <a:r>
              <a:rPr lang="en-US" sz="1800" dirty="0"/>
              <a:t>Lifetime smoking rates are lower in Hampshire County compared to national averages for 8</a:t>
            </a:r>
            <a:r>
              <a:rPr lang="en-US" sz="1800" baseline="30000" dirty="0"/>
              <a:t>th</a:t>
            </a:r>
            <a:r>
              <a:rPr lang="en-US" sz="1800" dirty="0"/>
              <a:t> and 10</a:t>
            </a:r>
            <a:r>
              <a:rPr lang="en-US" sz="1800" baseline="30000" dirty="0"/>
              <a:t>th</a:t>
            </a:r>
            <a:r>
              <a:rPr lang="en-US" sz="1800" dirty="0"/>
              <a:t> graders. However, for 12</a:t>
            </a:r>
            <a:r>
              <a:rPr lang="en-US" sz="1800" baseline="30000" dirty="0"/>
              <a:t>th</a:t>
            </a:r>
            <a:r>
              <a:rPr lang="en-US" sz="1800" dirty="0"/>
              <a:t> graders, both lifetime and past 30 day smoking rates are higher in Hampshire County compared to national averages.</a:t>
            </a:r>
          </a:p>
        </p:txBody>
      </p:sp>
      <p:sp>
        <p:nvSpPr>
          <p:cNvPr id="13" name="TextBox 12">
            <a:extLst>
              <a:ext uri="{FF2B5EF4-FFF2-40B4-BE49-F238E27FC236}">
                <a16:creationId xmlns:a16="http://schemas.microsoft.com/office/drawing/2014/main" id="{26F43A55-6A1A-F24E-B1AE-8758EE7F41D0}"/>
              </a:ext>
            </a:extLst>
          </p:cNvPr>
          <p:cNvSpPr txBox="1"/>
          <p:nvPr/>
        </p:nvSpPr>
        <p:spPr>
          <a:xfrm>
            <a:off x="6095999" y="6335647"/>
            <a:ext cx="6138219" cy="369332"/>
          </a:xfrm>
          <a:prstGeom prst="rect">
            <a:avLst/>
          </a:prstGeom>
          <a:noFill/>
        </p:spPr>
        <p:txBody>
          <a:bodyPr wrap="none" rtlCol="0">
            <a:spAutoFit/>
          </a:bodyPr>
          <a:lstStyle/>
          <a:p>
            <a:r>
              <a:rPr lang="en-US" sz="900" dirty="0"/>
              <a:t>*MTF refers to </a:t>
            </a:r>
            <a:r>
              <a:rPr lang="en-US" sz="900" dirty="0">
                <a:hlinkClick r:id="rId2"/>
              </a:rPr>
              <a:t>Monitoring the Future</a:t>
            </a:r>
            <a:r>
              <a:rPr lang="en-US" sz="900" dirty="0"/>
              <a:t>, a national surveillance survey administered out of </a:t>
            </a:r>
          </a:p>
          <a:p>
            <a:r>
              <a:rPr lang="en-US" sz="900" dirty="0"/>
              <a:t>the University of Michigan and funded by the National Institute on Drug Abuse, National Institutes of Health.</a:t>
            </a:r>
          </a:p>
        </p:txBody>
      </p:sp>
      <p:sp>
        <p:nvSpPr>
          <p:cNvPr id="14" name="TextBox 13">
            <a:extLst>
              <a:ext uri="{FF2B5EF4-FFF2-40B4-BE49-F238E27FC236}">
                <a16:creationId xmlns:a16="http://schemas.microsoft.com/office/drawing/2014/main" id="{57B9CD95-E1EA-9D42-A203-FC5501A48F00}"/>
              </a:ext>
            </a:extLst>
          </p:cNvPr>
          <p:cNvSpPr txBox="1"/>
          <p:nvPr/>
        </p:nvSpPr>
        <p:spPr>
          <a:xfrm>
            <a:off x="446410" y="6335647"/>
            <a:ext cx="5323325" cy="369332"/>
          </a:xfrm>
          <a:prstGeom prst="rect">
            <a:avLst/>
          </a:prstGeom>
          <a:noFill/>
        </p:spPr>
        <p:txBody>
          <a:bodyPr wrap="square" rtlCol="0">
            <a:spAutoFit/>
          </a:bodyPr>
          <a:lstStyle/>
          <a:p>
            <a:r>
              <a:rPr lang="en-US" sz="900" dirty="0"/>
              <a:t>Sample sizes for Hampshire County sample: 8</a:t>
            </a:r>
            <a:r>
              <a:rPr lang="en-US" sz="900" baseline="30000" dirty="0"/>
              <a:t>th</a:t>
            </a:r>
            <a:r>
              <a:rPr lang="en-US" sz="900" dirty="0"/>
              <a:t> grade n = 863; 10</a:t>
            </a:r>
            <a:r>
              <a:rPr lang="en-US" sz="900" baseline="30000" dirty="0"/>
              <a:t>th</a:t>
            </a:r>
            <a:r>
              <a:rPr lang="en-US" sz="900" dirty="0"/>
              <a:t> grade n = 822; 12</a:t>
            </a:r>
            <a:r>
              <a:rPr lang="en-US" sz="900" baseline="30000" dirty="0"/>
              <a:t>th</a:t>
            </a:r>
            <a:r>
              <a:rPr lang="en-US" sz="900" dirty="0"/>
              <a:t> grade n = 662</a:t>
            </a:r>
          </a:p>
        </p:txBody>
      </p:sp>
      <p:graphicFrame>
        <p:nvGraphicFramePr>
          <p:cNvPr id="15" name="Chart 14">
            <a:extLst>
              <a:ext uri="{FF2B5EF4-FFF2-40B4-BE49-F238E27FC236}">
                <a16:creationId xmlns:a16="http://schemas.microsoft.com/office/drawing/2014/main" id="{BBBA21B7-092F-4A44-8EB0-B978671D17CE}"/>
              </a:ext>
            </a:extLst>
          </p:cNvPr>
          <p:cNvGraphicFramePr>
            <a:graphicFrameLocks/>
          </p:cNvGraphicFramePr>
          <p:nvPr>
            <p:extLst>
              <p:ext uri="{D42A27DB-BD31-4B8C-83A1-F6EECF244321}">
                <p14:modId xmlns:p14="http://schemas.microsoft.com/office/powerpoint/2010/main" val="1780223471"/>
              </p:ext>
            </p:extLst>
          </p:nvPr>
        </p:nvGraphicFramePr>
        <p:xfrm>
          <a:off x="6200172" y="2842649"/>
          <a:ext cx="5525127" cy="349185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a:extLst>
              <a:ext uri="{FF2B5EF4-FFF2-40B4-BE49-F238E27FC236}">
                <a16:creationId xmlns:a16="http://schemas.microsoft.com/office/drawing/2014/main" id="{6740CAD9-E611-8D4D-89DD-4DEE3901426F}"/>
              </a:ext>
            </a:extLst>
          </p:cNvPr>
          <p:cNvGraphicFramePr>
            <a:graphicFrameLocks/>
          </p:cNvGraphicFramePr>
          <p:nvPr>
            <p:extLst>
              <p:ext uri="{D42A27DB-BD31-4B8C-83A1-F6EECF244321}">
                <p14:modId xmlns:p14="http://schemas.microsoft.com/office/powerpoint/2010/main" val="1500578582"/>
              </p:ext>
            </p:extLst>
          </p:nvPr>
        </p:nvGraphicFramePr>
        <p:xfrm>
          <a:off x="515780" y="2895308"/>
          <a:ext cx="5580219" cy="338316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07927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2AE81F0-51E8-2747-A5FE-246F1372089D}"/>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i="1" kern="1200">
                <a:solidFill>
                  <a:schemeClr val="tx1"/>
                </a:solidFill>
                <a:latin typeface="+mj-lt"/>
                <a:ea typeface="+mj-ea"/>
                <a:cs typeface="+mj-cs"/>
              </a:defRPr>
            </a:lvl1pPr>
          </a:lstStyle>
          <a:p>
            <a:r>
              <a:rPr lang="en-US" b="1" i="0" dirty="0">
                <a:latin typeface="Century Gothic" panose="020B0502020202020204" pitchFamily="34" charset="0"/>
              </a:rPr>
              <a:t>Unprescribed Rx drugs</a:t>
            </a:r>
          </a:p>
        </p:txBody>
      </p:sp>
      <p:sp>
        <p:nvSpPr>
          <p:cNvPr id="8" name="Content Placeholder 2">
            <a:extLst>
              <a:ext uri="{FF2B5EF4-FFF2-40B4-BE49-F238E27FC236}">
                <a16:creationId xmlns:a16="http://schemas.microsoft.com/office/drawing/2014/main" id="{83A97CB2-810B-9D4A-9653-A8E05099335E}"/>
              </a:ext>
            </a:extLst>
          </p:cNvPr>
          <p:cNvSpPr txBox="1">
            <a:spLocks/>
          </p:cNvSpPr>
          <p:nvPr/>
        </p:nvSpPr>
        <p:spPr>
          <a:xfrm>
            <a:off x="617866" y="1687048"/>
            <a:ext cx="11127724" cy="14121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dirty="0"/>
              <a:t>Since 2019, past 30 day youth use of unprescribed prescription drugs is down ~50%.</a:t>
            </a:r>
          </a:p>
          <a:p>
            <a:r>
              <a:rPr lang="en-US" sz="1800" dirty="0"/>
              <a:t>Among 12</a:t>
            </a:r>
            <a:r>
              <a:rPr lang="en-US" sz="1800" baseline="30000" dirty="0"/>
              <a:t>th</a:t>
            </a:r>
            <a:r>
              <a:rPr lang="en-US" sz="1800" dirty="0"/>
              <a:t> graders, rates of lifetime use are lower in Hampshire County compared to the national average, whereas past 30 day use rates are similar.</a:t>
            </a:r>
          </a:p>
        </p:txBody>
      </p:sp>
      <p:sp>
        <p:nvSpPr>
          <p:cNvPr id="9" name="TextBox 8">
            <a:extLst>
              <a:ext uri="{FF2B5EF4-FFF2-40B4-BE49-F238E27FC236}">
                <a16:creationId xmlns:a16="http://schemas.microsoft.com/office/drawing/2014/main" id="{0420CBF1-5573-F147-866C-DF0C19F2716B}"/>
              </a:ext>
            </a:extLst>
          </p:cNvPr>
          <p:cNvSpPr txBox="1"/>
          <p:nvPr/>
        </p:nvSpPr>
        <p:spPr>
          <a:xfrm>
            <a:off x="6134636" y="6258373"/>
            <a:ext cx="6138219" cy="369332"/>
          </a:xfrm>
          <a:prstGeom prst="rect">
            <a:avLst/>
          </a:prstGeom>
          <a:noFill/>
        </p:spPr>
        <p:txBody>
          <a:bodyPr wrap="none" rtlCol="0">
            <a:spAutoFit/>
          </a:bodyPr>
          <a:lstStyle/>
          <a:p>
            <a:r>
              <a:rPr lang="en-US" sz="900" dirty="0"/>
              <a:t>*MTF refers to </a:t>
            </a:r>
            <a:r>
              <a:rPr lang="en-US" sz="900" dirty="0">
                <a:hlinkClick r:id="rId2"/>
              </a:rPr>
              <a:t>Monitoring the Future</a:t>
            </a:r>
            <a:r>
              <a:rPr lang="en-US" sz="900" dirty="0"/>
              <a:t>, a national surveillance survey administered out of </a:t>
            </a:r>
          </a:p>
          <a:p>
            <a:r>
              <a:rPr lang="en-US" sz="900" dirty="0"/>
              <a:t>the University of Michigan and funded by the National Institute on Drug Abuse, National Institutes of Health.</a:t>
            </a:r>
          </a:p>
        </p:txBody>
      </p:sp>
      <p:sp>
        <p:nvSpPr>
          <p:cNvPr id="11" name="TextBox 10">
            <a:extLst>
              <a:ext uri="{FF2B5EF4-FFF2-40B4-BE49-F238E27FC236}">
                <a16:creationId xmlns:a16="http://schemas.microsoft.com/office/drawing/2014/main" id="{7E9B81B1-B81F-9740-B5FB-295006D447EC}"/>
              </a:ext>
            </a:extLst>
          </p:cNvPr>
          <p:cNvSpPr txBox="1"/>
          <p:nvPr/>
        </p:nvSpPr>
        <p:spPr>
          <a:xfrm>
            <a:off x="667456" y="6269601"/>
            <a:ext cx="5282584" cy="369332"/>
          </a:xfrm>
          <a:prstGeom prst="rect">
            <a:avLst/>
          </a:prstGeom>
          <a:noFill/>
        </p:spPr>
        <p:txBody>
          <a:bodyPr wrap="square" rtlCol="0">
            <a:spAutoFit/>
          </a:bodyPr>
          <a:lstStyle/>
          <a:p>
            <a:r>
              <a:rPr lang="en-US" sz="900" dirty="0"/>
              <a:t>Sample sizes for Hampshire County sample: 8</a:t>
            </a:r>
            <a:r>
              <a:rPr lang="en-US" sz="900" baseline="30000" dirty="0"/>
              <a:t>th</a:t>
            </a:r>
            <a:r>
              <a:rPr lang="en-US" sz="900" dirty="0"/>
              <a:t> grade n = 863; 10</a:t>
            </a:r>
            <a:r>
              <a:rPr lang="en-US" sz="900" baseline="30000" dirty="0"/>
              <a:t>th</a:t>
            </a:r>
            <a:r>
              <a:rPr lang="en-US" sz="900" dirty="0"/>
              <a:t> grade n = 822; 12</a:t>
            </a:r>
            <a:r>
              <a:rPr lang="en-US" sz="900" baseline="30000" dirty="0"/>
              <a:t>th</a:t>
            </a:r>
            <a:r>
              <a:rPr lang="en-US" sz="900" dirty="0"/>
              <a:t> grade n = 662</a:t>
            </a:r>
          </a:p>
        </p:txBody>
      </p:sp>
      <p:graphicFrame>
        <p:nvGraphicFramePr>
          <p:cNvPr id="17" name="Chart 16">
            <a:extLst>
              <a:ext uri="{FF2B5EF4-FFF2-40B4-BE49-F238E27FC236}">
                <a16:creationId xmlns:a16="http://schemas.microsoft.com/office/drawing/2014/main" id="{4678A777-BB01-2F43-BB4B-ED19A1510A84}"/>
              </a:ext>
            </a:extLst>
          </p:cNvPr>
          <p:cNvGraphicFramePr>
            <a:graphicFrameLocks/>
          </p:cNvGraphicFramePr>
          <p:nvPr>
            <p:extLst>
              <p:ext uri="{D42A27DB-BD31-4B8C-83A1-F6EECF244321}">
                <p14:modId xmlns:p14="http://schemas.microsoft.com/office/powerpoint/2010/main" val="1043112183"/>
              </p:ext>
            </p:extLst>
          </p:nvPr>
        </p:nvGraphicFramePr>
        <p:xfrm>
          <a:off x="6728055" y="2803868"/>
          <a:ext cx="4572000" cy="352669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Chart 17">
            <a:extLst>
              <a:ext uri="{FF2B5EF4-FFF2-40B4-BE49-F238E27FC236}">
                <a16:creationId xmlns:a16="http://schemas.microsoft.com/office/drawing/2014/main" id="{7F810154-47F6-874B-BEE9-72B4C6111A7B}"/>
              </a:ext>
            </a:extLst>
          </p:cNvPr>
          <p:cNvGraphicFramePr>
            <a:graphicFrameLocks/>
          </p:cNvGraphicFramePr>
          <p:nvPr>
            <p:extLst>
              <p:ext uri="{D42A27DB-BD31-4B8C-83A1-F6EECF244321}">
                <p14:modId xmlns:p14="http://schemas.microsoft.com/office/powerpoint/2010/main" val="4210492063"/>
              </p:ext>
            </p:extLst>
          </p:nvPr>
        </p:nvGraphicFramePr>
        <p:xfrm>
          <a:off x="485047" y="2699693"/>
          <a:ext cx="5945036" cy="352669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7992916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Graphic 1">
            <a:extLst>
              <a:ext uri="{FF2B5EF4-FFF2-40B4-BE49-F238E27FC236}">
                <a16:creationId xmlns:a16="http://schemas.microsoft.com/office/drawing/2014/main" id="{0D57E7FA-E8FC-45AC-868F-CDC814493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2599854" y="527562"/>
            <a:ext cx="6992292" cy="5102484"/>
          </a:xfrm>
          <a:custGeom>
            <a:avLst/>
            <a:gdLst/>
            <a:ahLst/>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useBgFill="1">
        <p:nvSpPr>
          <p:cNvPr id="10" name="Rectangle 9">
            <a:extLst>
              <a:ext uri="{FF2B5EF4-FFF2-40B4-BE49-F238E27FC236}">
                <a16:creationId xmlns:a16="http://schemas.microsoft.com/office/drawing/2014/main" id="{ED894347-C9A9-4BFD-8A6D-05A2B0CDDF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284ED281-4082-46F9-86EE-D78901367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
            <a:ext cx="9379192" cy="4251280"/>
          </a:xfrm>
          <a:custGeom>
            <a:avLst/>
            <a:gdLst>
              <a:gd name="connsiteX0" fmla="*/ 9379192 w 9379192"/>
              <a:gd name="connsiteY0" fmla="*/ 3752527 h 3752527"/>
              <a:gd name="connsiteX1" fmla="*/ 3293459 w 9379192"/>
              <a:gd name="connsiteY1" fmla="*/ 3752527 h 3752527"/>
              <a:gd name="connsiteX2" fmla="*/ 3297156 w 9379192"/>
              <a:gd name="connsiteY2" fmla="*/ 3752055 h 3752527"/>
              <a:gd name="connsiteX3" fmla="*/ 3642095 w 9379192"/>
              <a:gd name="connsiteY3" fmla="*/ 3690141 h 3752527"/>
              <a:gd name="connsiteX4" fmla="*/ 2307659 w 9379192"/>
              <a:gd name="connsiteY4" fmla="*/ 3500267 h 3752527"/>
              <a:gd name="connsiteX5" fmla="*/ 2383194 w 9379192"/>
              <a:gd name="connsiteY5" fmla="*/ 3475501 h 3752527"/>
              <a:gd name="connsiteX6" fmla="*/ 2237161 w 9379192"/>
              <a:gd name="connsiteY6" fmla="*/ 3376437 h 3752527"/>
              <a:gd name="connsiteX7" fmla="*/ 1637924 w 9379192"/>
              <a:gd name="connsiteY7" fmla="*/ 3219585 h 3752527"/>
              <a:gd name="connsiteX8" fmla="*/ 2383194 w 9379192"/>
              <a:gd name="connsiteY8" fmla="*/ 2955415 h 3752527"/>
              <a:gd name="connsiteX9" fmla="*/ 1542249 w 9379192"/>
              <a:gd name="connsiteY9" fmla="*/ 2596307 h 3752527"/>
              <a:gd name="connsiteX10" fmla="*/ 1114221 w 9379192"/>
              <a:gd name="connsiteY10" fmla="*/ 2509625 h 3752527"/>
              <a:gd name="connsiteX11" fmla="*/ 2524191 w 9379192"/>
              <a:gd name="connsiteY11" fmla="*/ 2059708 h 3752527"/>
              <a:gd name="connsiteX12" fmla="*/ 238027 w 9379192"/>
              <a:gd name="connsiteY12" fmla="*/ 1836815 h 3752527"/>
              <a:gd name="connsiteX13" fmla="*/ 424343 w 9379192"/>
              <a:gd name="connsiteY13" fmla="*/ 1746006 h 3752527"/>
              <a:gd name="connsiteX14" fmla="*/ 1844384 w 9379192"/>
              <a:gd name="connsiteY14" fmla="*/ 1770772 h 3752527"/>
              <a:gd name="connsiteX15" fmla="*/ 2081058 w 9379192"/>
              <a:gd name="connsiteY15" fmla="*/ 1700602 h 3752527"/>
              <a:gd name="connsiteX16" fmla="*/ 1844384 w 9379192"/>
              <a:gd name="connsiteY16" fmla="*/ 1589154 h 3752527"/>
              <a:gd name="connsiteX17" fmla="*/ 922869 w 9379192"/>
              <a:gd name="connsiteY17" fmla="*/ 1506601 h 3752527"/>
              <a:gd name="connsiteX18" fmla="*/ 681160 w 9379192"/>
              <a:gd name="connsiteY18" fmla="*/ 1320855 h 3752527"/>
              <a:gd name="connsiteX19" fmla="*/ 273276 w 9379192"/>
              <a:gd name="connsiteY19" fmla="*/ 1106216 h 3752527"/>
              <a:gd name="connsiteX20" fmla="*/ 555269 w 9379192"/>
              <a:gd name="connsiteY20" fmla="*/ 928727 h 3752527"/>
              <a:gd name="connsiteX21" fmla="*/ 97029 w 9379192"/>
              <a:gd name="connsiteY21" fmla="*/ 664555 h 3752527"/>
              <a:gd name="connsiteX22" fmla="*/ 227955 w 9379192"/>
              <a:gd name="connsiteY22" fmla="*/ 317831 h 3752527"/>
              <a:gd name="connsiteX23" fmla="*/ 998402 w 9379192"/>
              <a:gd name="connsiteY23" fmla="*/ 235277 h 3752527"/>
              <a:gd name="connsiteX24" fmla="*/ 2030701 w 9379192"/>
              <a:gd name="connsiteY24" fmla="*/ 115575 h 3752527"/>
              <a:gd name="connsiteX25" fmla="*/ 3068036 w 9379192"/>
              <a:gd name="connsiteY25" fmla="*/ 12383 h 3752527"/>
              <a:gd name="connsiteX26" fmla="*/ 4105370 w 9379192"/>
              <a:gd name="connsiteY26" fmla="*/ 12383 h 3752527"/>
              <a:gd name="connsiteX27" fmla="*/ 4402472 w 9379192"/>
              <a:gd name="connsiteY27" fmla="*/ 20638 h 3752527"/>
              <a:gd name="connsiteX28" fmla="*/ 4407507 w 9379192"/>
              <a:gd name="connsiteY28" fmla="*/ 20638 h 3752527"/>
              <a:gd name="connsiteX29" fmla="*/ 5696622 w 9379192"/>
              <a:gd name="connsiteY29" fmla="*/ 57788 h 3752527"/>
              <a:gd name="connsiteX30" fmla="*/ 6175004 w 9379192"/>
              <a:gd name="connsiteY30" fmla="*/ 61915 h 3752527"/>
              <a:gd name="connsiteX31" fmla="*/ 7212339 w 9379192"/>
              <a:gd name="connsiteY31" fmla="*/ 66042 h 3752527"/>
              <a:gd name="connsiteX32" fmla="*/ 8244638 w 9379192"/>
              <a:gd name="connsiteY32" fmla="*/ 49532 h 3752527"/>
              <a:gd name="connsiteX33" fmla="*/ 9292044 w 9379192"/>
              <a:gd name="connsiteY33" fmla="*/ 0 h 3752527"/>
              <a:gd name="connsiteX34" fmla="*/ 9379192 w 9379192"/>
              <a:gd name="connsiteY34" fmla="*/ 2762 h 3752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9379192" h="3752527">
                <a:moveTo>
                  <a:pt x="9379192" y="3752527"/>
                </a:moveTo>
                <a:lnTo>
                  <a:pt x="3293459" y="3752527"/>
                </a:lnTo>
                <a:lnTo>
                  <a:pt x="3297156" y="3752055"/>
                </a:lnTo>
                <a:cubicBezTo>
                  <a:pt x="3412975" y="3736577"/>
                  <a:pt x="3551454" y="3714906"/>
                  <a:pt x="3642095" y="3690141"/>
                </a:cubicBezTo>
                <a:cubicBezTo>
                  <a:pt x="3380244" y="3686012"/>
                  <a:pt x="2347945" y="3529162"/>
                  <a:pt x="2307659" y="3500267"/>
                </a:cubicBezTo>
                <a:cubicBezTo>
                  <a:pt x="2327803" y="3492012"/>
                  <a:pt x="2358017" y="3483757"/>
                  <a:pt x="2383194" y="3475501"/>
                </a:cubicBezTo>
                <a:cubicBezTo>
                  <a:pt x="2327803" y="3450736"/>
                  <a:pt x="2282482" y="3421842"/>
                  <a:pt x="2237161" y="3376437"/>
                </a:cubicBezTo>
                <a:cubicBezTo>
                  <a:pt x="2091129" y="3223714"/>
                  <a:pt x="1844384" y="3277374"/>
                  <a:pt x="1637924" y="3219585"/>
                </a:cubicBezTo>
                <a:cubicBezTo>
                  <a:pt x="1768850" y="2897627"/>
                  <a:pt x="2116307" y="3017329"/>
                  <a:pt x="2383194" y="2955415"/>
                </a:cubicBezTo>
                <a:cubicBezTo>
                  <a:pt x="1683245" y="2765541"/>
                  <a:pt x="1819207" y="2666477"/>
                  <a:pt x="1542249" y="2596307"/>
                </a:cubicBezTo>
                <a:cubicBezTo>
                  <a:pt x="1194791" y="2509625"/>
                  <a:pt x="1114221" y="2509625"/>
                  <a:pt x="1114221" y="2509625"/>
                </a:cubicBezTo>
                <a:cubicBezTo>
                  <a:pt x="1522105" y="2245455"/>
                  <a:pt x="2010559" y="2530264"/>
                  <a:pt x="2524191" y="2059708"/>
                </a:cubicBezTo>
                <a:cubicBezTo>
                  <a:pt x="2030701" y="1993667"/>
                  <a:pt x="555269" y="1960645"/>
                  <a:pt x="238027" y="1836815"/>
                </a:cubicBezTo>
                <a:cubicBezTo>
                  <a:pt x="358880" y="1882219"/>
                  <a:pt x="368952" y="1746006"/>
                  <a:pt x="424343" y="1746006"/>
                </a:cubicBezTo>
                <a:cubicBezTo>
                  <a:pt x="892655" y="1741879"/>
                  <a:pt x="1371037" y="1820305"/>
                  <a:pt x="1844384" y="1770772"/>
                </a:cubicBezTo>
                <a:cubicBezTo>
                  <a:pt x="1929989" y="1766645"/>
                  <a:pt x="2065951" y="1803793"/>
                  <a:pt x="2081058" y="1700602"/>
                </a:cubicBezTo>
                <a:cubicBezTo>
                  <a:pt x="2096164" y="1572644"/>
                  <a:pt x="1919919" y="1601537"/>
                  <a:pt x="1844384" y="1589154"/>
                </a:cubicBezTo>
                <a:cubicBezTo>
                  <a:pt x="1537212" y="1547877"/>
                  <a:pt x="1235076" y="1531367"/>
                  <a:pt x="922869" y="1506601"/>
                </a:cubicBezTo>
                <a:cubicBezTo>
                  <a:pt x="791943" y="1494218"/>
                  <a:pt x="630804" y="1518984"/>
                  <a:pt x="681160" y="1320855"/>
                </a:cubicBezTo>
                <a:cubicBezTo>
                  <a:pt x="640874" y="1130983"/>
                  <a:pt x="399166" y="1197025"/>
                  <a:pt x="273276" y="1106216"/>
                </a:cubicBezTo>
                <a:cubicBezTo>
                  <a:pt x="333703" y="998897"/>
                  <a:pt x="504913" y="1073196"/>
                  <a:pt x="555269" y="928727"/>
                </a:cubicBezTo>
                <a:cubicBezTo>
                  <a:pt x="313560" y="974131"/>
                  <a:pt x="338738" y="660428"/>
                  <a:pt x="97029" y="664555"/>
                </a:cubicBezTo>
                <a:cubicBezTo>
                  <a:pt x="-104395" y="478810"/>
                  <a:pt x="41638" y="388001"/>
                  <a:pt x="227955" y="317831"/>
                </a:cubicBezTo>
                <a:cubicBezTo>
                  <a:pt x="469664" y="231150"/>
                  <a:pt x="736551" y="251788"/>
                  <a:pt x="998402" y="235277"/>
                </a:cubicBezTo>
                <a:cubicBezTo>
                  <a:pt x="1345860" y="198128"/>
                  <a:pt x="1678209" y="111447"/>
                  <a:pt x="2030701" y="115575"/>
                </a:cubicBezTo>
                <a:cubicBezTo>
                  <a:pt x="2363052" y="28893"/>
                  <a:pt x="2730650" y="123829"/>
                  <a:pt x="3068036" y="12383"/>
                </a:cubicBezTo>
                <a:cubicBezTo>
                  <a:pt x="3410457" y="12383"/>
                  <a:pt x="3757914" y="12383"/>
                  <a:pt x="4105370" y="12383"/>
                </a:cubicBezTo>
                <a:cubicBezTo>
                  <a:pt x="4206084" y="16510"/>
                  <a:pt x="4301759" y="16510"/>
                  <a:pt x="4402472" y="20638"/>
                </a:cubicBezTo>
                <a:cubicBezTo>
                  <a:pt x="4402472" y="20638"/>
                  <a:pt x="4407507" y="20638"/>
                  <a:pt x="4407507" y="20638"/>
                </a:cubicBezTo>
                <a:cubicBezTo>
                  <a:pt x="4840570" y="33022"/>
                  <a:pt x="5268596" y="41276"/>
                  <a:pt x="5696622" y="57788"/>
                </a:cubicBezTo>
                <a:cubicBezTo>
                  <a:pt x="5857761" y="57788"/>
                  <a:pt x="6013864" y="61915"/>
                  <a:pt x="6175004" y="61915"/>
                </a:cubicBezTo>
                <a:cubicBezTo>
                  <a:pt x="6517425" y="82553"/>
                  <a:pt x="6864883" y="94936"/>
                  <a:pt x="7212339" y="66042"/>
                </a:cubicBezTo>
                <a:cubicBezTo>
                  <a:pt x="7559796" y="90809"/>
                  <a:pt x="7897182" y="74298"/>
                  <a:pt x="8244638" y="49532"/>
                </a:cubicBezTo>
                <a:cubicBezTo>
                  <a:pt x="8597130" y="78426"/>
                  <a:pt x="8944587" y="37149"/>
                  <a:pt x="9292044" y="0"/>
                </a:cubicBezTo>
                <a:lnTo>
                  <a:pt x="9379192" y="2762"/>
                </a:lnTo>
                <a:close/>
              </a:path>
            </a:pathLst>
          </a:custGeom>
          <a:solidFill>
            <a:srgbClr val="93A94E">
              <a:alpha val="20000"/>
            </a:srgbClr>
          </a:solidFill>
          <a:ln w="32707" cap="flat">
            <a:noFill/>
            <a:prstDash val="solid"/>
            <a:miter/>
          </a:ln>
        </p:spPr>
        <p:txBody>
          <a:bodyPr wrap="square" rtlCol="0" anchor="ctr">
            <a:noAutofit/>
          </a:bodyPr>
          <a:lstStyle/>
          <a:p>
            <a:endParaRPr lang="en-US"/>
          </a:p>
        </p:txBody>
      </p:sp>
      <p:sp>
        <p:nvSpPr>
          <p:cNvPr id="14" name="Freeform: Shape 13">
            <a:extLst>
              <a:ext uri="{FF2B5EF4-FFF2-40B4-BE49-F238E27FC236}">
                <a16:creationId xmlns:a16="http://schemas.microsoft.com/office/drawing/2014/main" id="{5531D9B7-48AB-4407-A9E8-13391FCB2E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9902" flipV="1">
            <a:off x="5210629" y="4242714"/>
            <a:ext cx="7104297" cy="3137347"/>
          </a:xfrm>
          <a:custGeom>
            <a:avLst/>
            <a:gdLst>
              <a:gd name="connsiteX0" fmla="*/ 6772629 w 7104297"/>
              <a:gd name="connsiteY0" fmla="*/ 3137347 h 3137347"/>
              <a:gd name="connsiteX1" fmla="*/ 7104297 w 7104297"/>
              <a:gd name="connsiteY1" fmla="*/ 1081624 h 3137347"/>
              <a:gd name="connsiteX2" fmla="*/ 400225 w 7104297"/>
              <a:gd name="connsiteY2" fmla="*/ 0 h 3137347"/>
              <a:gd name="connsiteX3" fmla="*/ 277738 w 7104297"/>
              <a:gd name="connsiteY3" fmla="*/ 5048 h 3137347"/>
              <a:gd name="connsiteX4" fmla="*/ 0 w 7104297"/>
              <a:gd name="connsiteY4" fmla="*/ 23585 h 3137347"/>
              <a:gd name="connsiteX5" fmla="*/ 296410 w 7104297"/>
              <a:gd name="connsiteY5" fmla="*/ 136472 h 3137347"/>
              <a:gd name="connsiteX6" fmla="*/ 396403 w 7104297"/>
              <a:gd name="connsiteY6" fmla="*/ 445861 h 3137347"/>
              <a:gd name="connsiteX7" fmla="*/ 760665 w 7104297"/>
              <a:gd name="connsiteY7" fmla="*/ 621461 h 3137347"/>
              <a:gd name="connsiteX8" fmla="*/ 996368 w 7104297"/>
              <a:gd name="connsiteY8" fmla="*/ 684176 h 3137347"/>
              <a:gd name="connsiteX9" fmla="*/ 1535617 w 7104297"/>
              <a:gd name="connsiteY9" fmla="*/ 776157 h 3137347"/>
              <a:gd name="connsiteX10" fmla="*/ 1614185 w 7104297"/>
              <a:gd name="connsiteY10" fmla="*/ 926671 h 3137347"/>
              <a:gd name="connsiteX11" fmla="*/ 1682037 w 7104297"/>
              <a:gd name="connsiteY11" fmla="*/ 1093909 h 3137347"/>
              <a:gd name="connsiteX12" fmla="*/ 1824886 w 7104297"/>
              <a:gd name="connsiteY12" fmla="*/ 1202614 h 3137347"/>
              <a:gd name="connsiteX13" fmla="*/ 714243 w 7104297"/>
              <a:gd name="connsiteY13" fmla="*/ 1185890 h 3137347"/>
              <a:gd name="connsiteX14" fmla="*/ 1967733 w 7104297"/>
              <a:gd name="connsiteY14" fmla="*/ 1537090 h 3137347"/>
              <a:gd name="connsiteX15" fmla="*/ 1857026 w 7104297"/>
              <a:gd name="connsiteY15" fmla="*/ 1675062 h 3137347"/>
              <a:gd name="connsiteX16" fmla="*/ 2542697 w 7104297"/>
              <a:gd name="connsiteY16" fmla="*/ 1863205 h 3137347"/>
              <a:gd name="connsiteX17" fmla="*/ 2174863 w 7104297"/>
              <a:gd name="connsiteY17" fmla="*/ 1884109 h 3137347"/>
              <a:gd name="connsiteX18" fmla="*/ 4314015 w 7104297"/>
              <a:gd name="connsiteY18" fmla="*/ 2670128 h 3137347"/>
              <a:gd name="connsiteX19" fmla="*/ 5430784 w 7104297"/>
              <a:gd name="connsiteY19" fmla="*/ 2889725 h 3137347"/>
              <a:gd name="connsiteX20" fmla="*/ 6613344 w 7104297"/>
              <a:gd name="connsiteY20" fmla="*/ 3108822 h 31373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104297" h="3137347">
                <a:moveTo>
                  <a:pt x="6772629" y="3137347"/>
                </a:moveTo>
                <a:lnTo>
                  <a:pt x="7104297" y="1081624"/>
                </a:lnTo>
                <a:lnTo>
                  <a:pt x="400225" y="0"/>
                </a:lnTo>
                <a:lnTo>
                  <a:pt x="277738" y="5048"/>
                </a:lnTo>
                <a:cubicBezTo>
                  <a:pt x="185423" y="9801"/>
                  <a:pt x="92851" y="15745"/>
                  <a:pt x="0" y="23585"/>
                </a:cubicBezTo>
                <a:cubicBezTo>
                  <a:pt x="96424" y="149013"/>
                  <a:pt x="221416" y="44490"/>
                  <a:pt x="296410" y="136472"/>
                </a:cubicBezTo>
                <a:cubicBezTo>
                  <a:pt x="224986" y="328795"/>
                  <a:pt x="253557" y="433318"/>
                  <a:pt x="396403" y="445861"/>
                </a:cubicBezTo>
                <a:cubicBezTo>
                  <a:pt x="535682" y="458403"/>
                  <a:pt x="685672" y="391507"/>
                  <a:pt x="760665" y="621461"/>
                </a:cubicBezTo>
                <a:cubicBezTo>
                  <a:pt x="782093" y="692537"/>
                  <a:pt x="914229" y="671633"/>
                  <a:pt x="996368" y="684176"/>
                </a:cubicBezTo>
                <a:cubicBezTo>
                  <a:pt x="1174926" y="713442"/>
                  <a:pt x="1364202" y="684176"/>
                  <a:pt x="1535617" y="776157"/>
                </a:cubicBezTo>
                <a:cubicBezTo>
                  <a:pt x="1603471" y="809604"/>
                  <a:pt x="1649896" y="834690"/>
                  <a:pt x="1614185" y="926671"/>
                </a:cubicBezTo>
                <a:cubicBezTo>
                  <a:pt x="1578472" y="1022833"/>
                  <a:pt x="1624898" y="1056279"/>
                  <a:pt x="1682037" y="1093909"/>
                </a:cubicBezTo>
                <a:cubicBezTo>
                  <a:pt x="1724892" y="1123175"/>
                  <a:pt x="1789173" y="1114814"/>
                  <a:pt x="1824886" y="1202614"/>
                </a:cubicBezTo>
                <a:cubicBezTo>
                  <a:pt x="1449909" y="1190070"/>
                  <a:pt x="1085647" y="1118994"/>
                  <a:pt x="714243" y="1185890"/>
                </a:cubicBezTo>
                <a:cubicBezTo>
                  <a:pt x="1121358" y="1353128"/>
                  <a:pt x="1567759" y="1344765"/>
                  <a:pt x="1967733" y="1537090"/>
                </a:cubicBezTo>
                <a:cubicBezTo>
                  <a:pt x="1953448" y="1603986"/>
                  <a:pt x="1860597" y="1574718"/>
                  <a:pt x="1857026" y="1675062"/>
                </a:cubicBezTo>
                <a:cubicBezTo>
                  <a:pt x="2067727" y="1779586"/>
                  <a:pt x="2321284" y="1708508"/>
                  <a:pt x="2542697" y="1863205"/>
                </a:cubicBezTo>
                <a:cubicBezTo>
                  <a:pt x="2414134" y="1934281"/>
                  <a:pt x="2296285" y="1817213"/>
                  <a:pt x="2174863" y="1884109"/>
                </a:cubicBezTo>
                <a:cubicBezTo>
                  <a:pt x="2214147" y="1984452"/>
                  <a:pt x="3992607" y="2603233"/>
                  <a:pt x="4314015" y="2670128"/>
                </a:cubicBezTo>
                <a:cubicBezTo>
                  <a:pt x="4559090" y="2721868"/>
                  <a:pt x="4976921" y="2803592"/>
                  <a:pt x="5430784" y="2889725"/>
                </a:cubicBezTo>
                <a:cubicBezTo>
                  <a:pt x="5827914" y="2965093"/>
                  <a:pt x="6252633" y="3043836"/>
                  <a:pt x="6613344" y="3108822"/>
                </a:cubicBezTo>
                <a:close/>
              </a:path>
            </a:pathLst>
          </a:custGeom>
          <a:solidFill>
            <a:srgbClr val="93A94E">
              <a:alpha val="20000"/>
            </a:srgb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4C33C6AD-2771-8449-8A9D-9AD76999AF8B}"/>
              </a:ext>
            </a:extLst>
          </p:cNvPr>
          <p:cNvSpPr>
            <a:spLocks noGrp="1"/>
          </p:cNvSpPr>
          <p:nvPr>
            <p:ph type="title"/>
          </p:nvPr>
        </p:nvSpPr>
        <p:spPr>
          <a:xfrm>
            <a:off x="838200" y="937845"/>
            <a:ext cx="6696453" cy="3643679"/>
          </a:xfrm>
        </p:spPr>
        <p:txBody>
          <a:bodyPr vert="horz" lIns="91440" tIns="45720" rIns="91440" bIns="45720" rtlCol="0" anchor="b">
            <a:normAutofit/>
          </a:bodyPr>
          <a:lstStyle/>
          <a:p>
            <a:r>
              <a:rPr lang="en-US" sz="6000" b="1" i="0" dirty="0">
                <a:latin typeface="Century Gothic" panose="020B0502020202020204" pitchFamily="34" charset="0"/>
              </a:rPr>
              <a:t>Youth mental health</a:t>
            </a:r>
          </a:p>
        </p:txBody>
      </p:sp>
    </p:spTree>
    <p:extLst>
      <p:ext uri="{BB962C8B-B14F-4D97-AF65-F5344CB8AC3E}">
        <p14:creationId xmlns:p14="http://schemas.microsoft.com/office/powerpoint/2010/main" val="3054813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8ED06-B279-244E-8608-08537E4BADFA}"/>
              </a:ext>
            </a:extLst>
          </p:cNvPr>
          <p:cNvSpPr>
            <a:spLocks noGrp="1"/>
          </p:cNvSpPr>
          <p:nvPr>
            <p:ph type="title"/>
          </p:nvPr>
        </p:nvSpPr>
        <p:spPr/>
        <p:txBody>
          <a:bodyPr/>
          <a:lstStyle/>
          <a:p>
            <a:r>
              <a:rPr lang="en-US" b="1" i="0" dirty="0">
                <a:latin typeface="Century Gothic" panose="020B0502020202020204" pitchFamily="34" charset="0"/>
              </a:rPr>
              <a:t>Mental health</a:t>
            </a:r>
          </a:p>
        </p:txBody>
      </p:sp>
      <p:grpSp>
        <p:nvGrpSpPr>
          <p:cNvPr id="3" name="Group 2">
            <a:extLst>
              <a:ext uri="{FF2B5EF4-FFF2-40B4-BE49-F238E27FC236}">
                <a16:creationId xmlns:a16="http://schemas.microsoft.com/office/drawing/2014/main" id="{A511574F-A65D-7048-9CC4-B6B836C0C88B}"/>
              </a:ext>
            </a:extLst>
          </p:cNvPr>
          <p:cNvGrpSpPr/>
          <p:nvPr/>
        </p:nvGrpSpPr>
        <p:grpSpPr>
          <a:xfrm>
            <a:off x="7899400" y="1892300"/>
            <a:ext cx="3556000" cy="3530600"/>
            <a:chOff x="7899400" y="1892300"/>
            <a:chExt cx="3556000" cy="3530600"/>
          </a:xfrm>
        </p:grpSpPr>
        <p:cxnSp>
          <p:nvCxnSpPr>
            <p:cNvPr id="7" name="Straight Arrow Connector 6">
              <a:extLst>
                <a:ext uri="{FF2B5EF4-FFF2-40B4-BE49-F238E27FC236}">
                  <a16:creationId xmlns:a16="http://schemas.microsoft.com/office/drawing/2014/main" id="{4E498D5D-8091-2441-A802-B02355A89A3F}"/>
                </a:ext>
              </a:extLst>
            </p:cNvPr>
            <p:cNvCxnSpPr/>
            <p:nvPr/>
          </p:nvCxnSpPr>
          <p:spPr>
            <a:xfrm flipV="1">
              <a:off x="9677400" y="1892300"/>
              <a:ext cx="0" cy="3530600"/>
            </a:xfrm>
            <a:prstGeom prst="straightConnector1">
              <a:avLst/>
            </a:prstGeom>
            <a:ln w="57150">
              <a:solidFill>
                <a:srgbClr val="FF0000">
                  <a:alpha val="20000"/>
                </a:srgbClr>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BFF50FC9-2CD6-D343-932C-8B6567D49D56}"/>
                </a:ext>
              </a:extLst>
            </p:cNvPr>
            <p:cNvSpPr txBox="1"/>
            <p:nvPr/>
          </p:nvSpPr>
          <p:spPr>
            <a:xfrm>
              <a:off x="7899400" y="2318772"/>
              <a:ext cx="3556000" cy="2677656"/>
            </a:xfrm>
            <a:prstGeom prst="rect">
              <a:avLst/>
            </a:prstGeom>
            <a:noFill/>
          </p:spPr>
          <p:txBody>
            <a:bodyPr wrap="square" rtlCol="0">
              <a:spAutoFit/>
            </a:bodyPr>
            <a:lstStyle/>
            <a:p>
              <a:pPr algn="ctr"/>
              <a:r>
                <a:rPr lang="en-US" sz="2400" b="1" dirty="0"/>
                <a:t>Trans and non-binary youth, LGB youth, girls, and Latino youth are disproportionately affected by these mental health challenges.</a:t>
              </a:r>
            </a:p>
          </p:txBody>
        </p:sp>
      </p:grpSp>
      <p:graphicFrame>
        <p:nvGraphicFramePr>
          <p:cNvPr id="9" name="Chart 8">
            <a:extLst>
              <a:ext uri="{FF2B5EF4-FFF2-40B4-BE49-F238E27FC236}">
                <a16:creationId xmlns:a16="http://schemas.microsoft.com/office/drawing/2014/main" id="{909EC61C-6BCB-B14B-8D42-20A23018314C}"/>
              </a:ext>
            </a:extLst>
          </p:cNvPr>
          <p:cNvGraphicFramePr>
            <a:graphicFrameLocks/>
          </p:cNvGraphicFramePr>
          <p:nvPr>
            <p:extLst>
              <p:ext uri="{D42A27DB-BD31-4B8C-83A1-F6EECF244321}">
                <p14:modId xmlns:p14="http://schemas.microsoft.com/office/powerpoint/2010/main" val="3242168818"/>
              </p:ext>
            </p:extLst>
          </p:nvPr>
        </p:nvGraphicFramePr>
        <p:xfrm>
          <a:off x="838198" y="2197100"/>
          <a:ext cx="6654789" cy="3873500"/>
        </p:xfrm>
        <a:graphic>
          <a:graphicData uri="http://schemas.openxmlformats.org/drawingml/2006/chart">
            <c:chart xmlns:c="http://schemas.openxmlformats.org/drawingml/2006/chart" xmlns:r="http://schemas.openxmlformats.org/officeDocument/2006/relationships" r:id="rId3"/>
          </a:graphicData>
        </a:graphic>
      </p:graphicFrame>
      <p:grpSp>
        <p:nvGrpSpPr>
          <p:cNvPr id="22" name="Group 21">
            <a:extLst>
              <a:ext uri="{FF2B5EF4-FFF2-40B4-BE49-F238E27FC236}">
                <a16:creationId xmlns:a16="http://schemas.microsoft.com/office/drawing/2014/main" id="{33F010DF-5169-9344-96AF-52CFFF92B982}"/>
              </a:ext>
            </a:extLst>
          </p:cNvPr>
          <p:cNvGrpSpPr/>
          <p:nvPr/>
        </p:nvGrpSpPr>
        <p:grpSpPr>
          <a:xfrm>
            <a:off x="2034860" y="1690688"/>
            <a:ext cx="2864642" cy="2193441"/>
            <a:chOff x="2034860" y="1690688"/>
            <a:chExt cx="2864642" cy="2193441"/>
          </a:xfrm>
        </p:grpSpPr>
        <p:grpSp>
          <p:nvGrpSpPr>
            <p:cNvPr id="13" name="Group 12">
              <a:extLst>
                <a:ext uri="{FF2B5EF4-FFF2-40B4-BE49-F238E27FC236}">
                  <a16:creationId xmlns:a16="http://schemas.microsoft.com/office/drawing/2014/main" id="{2E326935-CD1D-9C43-96EA-6209544D9C36}"/>
                </a:ext>
              </a:extLst>
            </p:cNvPr>
            <p:cNvGrpSpPr/>
            <p:nvPr/>
          </p:nvGrpSpPr>
          <p:grpSpPr>
            <a:xfrm>
              <a:off x="2034860" y="1690688"/>
              <a:ext cx="2864642" cy="642735"/>
              <a:chOff x="2318198" y="1690688"/>
              <a:chExt cx="2864642" cy="642735"/>
            </a:xfrm>
          </p:grpSpPr>
          <p:sp>
            <p:nvSpPr>
              <p:cNvPr id="6" name="10-Point Star 5">
                <a:extLst>
                  <a:ext uri="{FF2B5EF4-FFF2-40B4-BE49-F238E27FC236}">
                    <a16:creationId xmlns:a16="http://schemas.microsoft.com/office/drawing/2014/main" id="{C68F3E21-0BFB-C744-815F-B209D18A56E2}"/>
                  </a:ext>
                </a:extLst>
              </p:cNvPr>
              <p:cNvSpPr/>
              <p:nvPr/>
            </p:nvSpPr>
            <p:spPr>
              <a:xfrm>
                <a:off x="2318198" y="1827011"/>
                <a:ext cx="605304" cy="506412"/>
              </a:xfrm>
              <a:prstGeom prst="star10">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rgbClr val="FF0000"/>
                    </a:solidFill>
                  </a:rPr>
                  <a:t>82%</a:t>
                </a:r>
              </a:p>
            </p:txBody>
          </p:sp>
          <p:sp>
            <p:nvSpPr>
              <p:cNvPr id="10" name="TextBox 9">
                <a:extLst>
                  <a:ext uri="{FF2B5EF4-FFF2-40B4-BE49-F238E27FC236}">
                    <a16:creationId xmlns:a16="http://schemas.microsoft.com/office/drawing/2014/main" id="{B8F5AD3B-DDD1-144A-BE04-5645733D64E3}"/>
                  </a:ext>
                </a:extLst>
              </p:cNvPr>
              <p:cNvSpPr txBox="1"/>
              <p:nvPr/>
            </p:nvSpPr>
            <p:spPr>
              <a:xfrm>
                <a:off x="3013656" y="1690688"/>
                <a:ext cx="2169184" cy="276999"/>
              </a:xfrm>
              <a:prstGeom prst="rect">
                <a:avLst/>
              </a:prstGeom>
              <a:noFill/>
            </p:spPr>
            <p:txBody>
              <a:bodyPr wrap="none" rtlCol="0">
                <a:spAutoFit/>
              </a:bodyPr>
              <a:lstStyle/>
              <a:p>
                <a:r>
                  <a:rPr lang="en-US" sz="1200" b="1" dirty="0">
                    <a:solidFill>
                      <a:srgbClr val="FF0000"/>
                    </a:solidFill>
                  </a:rPr>
                  <a:t>Trans and nonbinary youth</a:t>
                </a:r>
              </a:p>
            </p:txBody>
          </p:sp>
          <p:cxnSp>
            <p:nvCxnSpPr>
              <p:cNvPr id="12" name="Straight Arrow Connector 11">
                <a:extLst>
                  <a:ext uri="{FF2B5EF4-FFF2-40B4-BE49-F238E27FC236}">
                    <a16:creationId xmlns:a16="http://schemas.microsoft.com/office/drawing/2014/main" id="{800905DA-C40E-2542-ADB2-D95F994CAB31}"/>
                  </a:ext>
                </a:extLst>
              </p:cNvPr>
              <p:cNvCxnSpPr>
                <a:cxnSpLocks/>
              </p:cNvCxnSpPr>
              <p:nvPr/>
            </p:nvCxnSpPr>
            <p:spPr>
              <a:xfrm flipH="1">
                <a:off x="2846537" y="1829188"/>
                <a:ext cx="205756" cy="4618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a16="http://schemas.microsoft.com/office/drawing/2014/main" id="{2459C443-FF22-9945-BD59-E43BB0A450F5}"/>
                </a:ext>
              </a:extLst>
            </p:cNvPr>
            <p:cNvGrpSpPr/>
            <p:nvPr/>
          </p:nvGrpSpPr>
          <p:grpSpPr>
            <a:xfrm>
              <a:off x="2034860" y="3336232"/>
              <a:ext cx="1224770" cy="547897"/>
              <a:chOff x="2318198" y="1690688"/>
              <a:chExt cx="1224770" cy="547897"/>
            </a:xfrm>
          </p:grpSpPr>
          <p:sp>
            <p:nvSpPr>
              <p:cNvPr id="15" name="10-Point Star 14">
                <a:extLst>
                  <a:ext uri="{FF2B5EF4-FFF2-40B4-BE49-F238E27FC236}">
                    <a16:creationId xmlns:a16="http://schemas.microsoft.com/office/drawing/2014/main" id="{4A2DCA8A-46D2-0840-8AF4-E0D73F7A7738}"/>
                  </a:ext>
                </a:extLst>
              </p:cNvPr>
              <p:cNvSpPr/>
              <p:nvPr/>
            </p:nvSpPr>
            <p:spPr>
              <a:xfrm>
                <a:off x="2318198" y="1827011"/>
                <a:ext cx="605304" cy="411574"/>
              </a:xfrm>
              <a:prstGeom prst="star10">
                <a:avLst/>
              </a:prstGeom>
              <a:solidFill>
                <a:schemeClr val="accent1">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rgbClr val="FF0000"/>
                    </a:solidFill>
                  </a:rPr>
                  <a:t>32%</a:t>
                </a:r>
              </a:p>
            </p:txBody>
          </p:sp>
          <p:sp>
            <p:nvSpPr>
              <p:cNvPr id="16" name="TextBox 15">
                <a:extLst>
                  <a:ext uri="{FF2B5EF4-FFF2-40B4-BE49-F238E27FC236}">
                    <a16:creationId xmlns:a16="http://schemas.microsoft.com/office/drawing/2014/main" id="{81CE6068-9187-2143-B8D9-2661318D9FCD}"/>
                  </a:ext>
                </a:extLst>
              </p:cNvPr>
              <p:cNvSpPr txBox="1"/>
              <p:nvPr/>
            </p:nvSpPr>
            <p:spPr>
              <a:xfrm>
                <a:off x="3013656" y="1690688"/>
                <a:ext cx="529312" cy="276999"/>
              </a:xfrm>
              <a:prstGeom prst="rect">
                <a:avLst/>
              </a:prstGeom>
              <a:noFill/>
            </p:spPr>
            <p:txBody>
              <a:bodyPr wrap="none" rtlCol="0">
                <a:spAutoFit/>
              </a:bodyPr>
              <a:lstStyle/>
              <a:p>
                <a:r>
                  <a:rPr lang="en-US" sz="1200" b="1" dirty="0">
                    <a:solidFill>
                      <a:srgbClr val="FF0000"/>
                    </a:solidFill>
                  </a:rPr>
                  <a:t>Boys</a:t>
                </a:r>
              </a:p>
            </p:txBody>
          </p:sp>
          <p:cxnSp>
            <p:nvCxnSpPr>
              <p:cNvPr id="17" name="Straight Arrow Connector 16">
                <a:extLst>
                  <a:ext uri="{FF2B5EF4-FFF2-40B4-BE49-F238E27FC236}">
                    <a16:creationId xmlns:a16="http://schemas.microsoft.com/office/drawing/2014/main" id="{DC4E93CD-A369-504A-AFD9-1219AF0EA0FC}"/>
                  </a:ext>
                </a:extLst>
              </p:cNvPr>
              <p:cNvCxnSpPr>
                <a:cxnSpLocks/>
              </p:cNvCxnSpPr>
              <p:nvPr/>
            </p:nvCxnSpPr>
            <p:spPr>
              <a:xfrm flipH="1">
                <a:off x="2846537" y="1829188"/>
                <a:ext cx="205756" cy="4618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8" name="Group 17">
              <a:extLst>
                <a:ext uri="{FF2B5EF4-FFF2-40B4-BE49-F238E27FC236}">
                  <a16:creationId xmlns:a16="http://schemas.microsoft.com/office/drawing/2014/main" id="{9CCA9CB2-8013-C048-84C1-6954BAF11752}"/>
                </a:ext>
              </a:extLst>
            </p:cNvPr>
            <p:cNvGrpSpPr/>
            <p:nvPr/>
          </p:nvGrpSpPr>
          <p:grpSpPr>
            <a:xfrm>
              <a:off x="2034860" y="2373929"/>
              <a:ext cx="1264350" cy="411574"/>
              <a:chOff x="2318198" y="1909002"/>
              <a:chExt cx="1264350" cy="411574"/>
            </a:xfrm>
          </p:grpSpPr>
          <p:sp>
            <p:nvSpPr>
              <p:cNvPr id="19" name="10-Point Star 18">
                <a:extLst>
                  <a:ext uri="{FF2B5EF4-FFF2-40B4-BE49-F238E27FC236}">
                    <a16:creationId xmlns:a16="http://schemas.microsoft.com/office/drawing/2014/main" id="{F36CF11D-FA94-7E4E-A070-E8D7278214D3}"/>
                  </a:ext>
                </a:extLst>
              </p:cNvPr>
              <p:cNvSpPr/>
              <p:nvPr/>
            </p:nvSpPr>
            <p:spPr>
              <a:xfrm>
                <a:off x="2318198" y="1909002"/>
                <a:ext cx="605304" cy="411574"/>
              </a:xfrm>
              <a:prstGeom prst="star10">
                <a:avLst/>
              </a:prstGeom>
              <a:solidFill>
                <a:schemeClr val="accent1">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rgbClr val="FF0000"/>
                    </a:solidFill>
                  </a:rPr>
                  <a:t>66%</a:t>
                </a:r>
              </a:p>
            </p:txBody>
          </p:sp>
          <p:sp>
            <p:nvSpPr>
              <p:cNvPr id="20" name="TextBox 19">
                <a:extLst>
                  <a:ext uri="{FF2B5EF4-FFF2-40B4-BE49-F238E27FC236}">
                    <a16:creationId xmlns:a16="http://schemas.microsoft.com/office/drawing/2014/main" id="{9D2CFB9C-BBAE-4F45-A132-13DD47F1A2E4}"/>
                  </a:ext>
                </a:extLst>
              </p:cNvPr>
              <p:cNvSpPr txBox="1"/>
              <p:nvPr/>
            </p:nvSpPr>
            <p:spPr>
              <a:xfrm>
                <a:off x="3077281" y="1981249"/>
                <a:ext cx="505267" cy="276999"/>
              </a:xfrm>
              <a:prstGeom prst="rect">
                <a:avLst/>
              </a:prstGeom>
              <a:noFill/>
            </p:spPr>
            <p:txBody>
              <a:bodyPr wrap="none" rtlCol="0">
                <a:spAutoFit/>
              </a:bodyPr>
              <a:lstStyle/>
              <a:p>
                <a:r>
                  <a:rPr lang="en-US" sz="1200" b="1" dirty="0">
                    <a:solidFill>
                      <a:srgbClr val="FF0000"/>
                    </a:solidFill>
                  </a:rPr>
                  <a:t>Girls</a:t>
                </a:r>
              </a:p>
            </p:txBody>
          </p:sp>
          <p:cxnSp>
            <p:nvCxnSpPr>
              <p:cNvPr id="21" name="Straight Arrow Connector 20">
                <a:extLst>
                  <a:ext uri="{FF2B5EF4-FFF2-40B4-BE49-F238E27FC236}">
                    <a16:creationId xmlns:a16="http://schemas.microsoft.com/office/drawing/2014/main" id="{2560B69B-A132-C94D-8E7C-341EB52C07C7}"/>
                  </a:ext>
                </a:extLst>
              </p:cNvPr>
              <p:cNvCxnSpPr>
                <a:cxnSpLocks/>
              </p:cNvCxnSpPr>
              <p:nvPr/>
            </p:nvCxnSpPr>
            <p:spPr>
              <a:xfrm flipH="1">
                <a:off x="2932974" y="2102846"/>
                <a:ext cx="205756" cy="4618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440066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dissolve">
                                      <p:cBhvr>
                                        <p:cTn id="13"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8DED6BC-9A3E-48D4-AD7C-A56D63F547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780058"/>
            <a:ext cx="3781618" cy="2899147"/>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93A94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F06AA0C-94BD-DE4F-B8E0-1AE8E3EE53D9}"/>
              </a:ext>
            </a:extLst>
          </p:cNvPr>
          <p:cNvSpPr>
            <a:spLocks noGrp="1"/>
          </p:cNvSpPr>
          <p:nvPr>
            <p:ph type="title"/>
          </p:nvPr>
        </p:nvSpPr>
        <p:spPr>
          <a:xfrm>
            <a:off x="1000941" y="2620477"/>
            <a:ext cx="3355747" cy="1497475"/>
          </a:xfrm>
        </p:spPr>
        <p:txBody>
          <a:bodyPr>
            <a:noAutofit/>
          </a:bodyPr>
          <a:lstStyle/>
          <a:p>
            <a:r>
              <a:rPr lang="en-US" sz="2800" i="0" dirty="0">
                <a:latin typeface="Century Gothic" panose="020B0502020202020204" pitchFamily="34" charset="0"/>
              </a:rPr>
              <a:t>Students who report mental health challenges are also more likely to report substance use</a:t>
            </a:r>
          </a:p>
        </p:txBody>
      </p:sp>
      <p:graphicFrame>
        <p:nvGraphicFramePr>
          <p:cNvPr id="7" name="Content Placeholder 3">
            <a:extLst>
              <a:ext uri="{FF2B5EF4-FFF2-40B4-BE49-F238E27FC236}">
                <a16:creationId xmlns:a16="http://schemas.microsoft.com/office/drawing/2014/main" id="{C1728C66-5DEA-234C-B06D-BE27EBFB5D26}"/>
              </a:ext>
            </a:extLst>
          </p:cNvPr>
          <p:cNvGraphicFramePr>
            <a:graphicFrameLocks noGrp="1"/>
          </p:cNvGraphicFramePr>
          <p:nvPr>
            <p:ph idx="1"/>
            <p:extLst>
              <p:ext uri="{D42A27DB-BD31-4B8C-83A1-F6EECF244321}">
                <p14:modId xmlns:p14="http://schemas.microsoft.com/office/powerpoint/2010/main" val="3645145575"/>
              </p:ext>
            </p:extLst>
          </p:nvPr>
        </p:nvGraphicFramePr>
        <p:xfrm>
          <a:off x="5041948" y="699832"/>
          <a:ext cx="6651253" cy="5338764"/>
        </p:xfrm>
        <a:graphic>
          <a:graphicData uri="http://schemas.openxmlformats.org/drawingml/2006/chart">
            <c:chart xmlns:c="http://schemas.openxmlformats.org/drawingml/2006/chart" xmlns:r="http://schemas.openxmlformats.org/officeDocument/2006/relationships" r:id="rId3"/>
          </a:graphicData>
        </a:graphic>
      </p:graphicFrame>
      <p:sp>
        <p:nvSpPr>
          <p:cNvPr id="11" name="Title 1">
            <a:extLst>
              <a:ext uri="{FF2B5EF4-FFF2-40B4-BE49-F238E27FC236}">
                <a16:creationId xmlns:a16="http://schemas.microsoft.com/office/drawing/2014/main" id="{1E4AA512-80CD-734A-B31F-823E001DEA30}"/>
              </a:ext>
            </a:extLst>
          </p:cNvPr>
          <p:cNvSpPr txBox="1">
            <a:spLocks/>
          </p:cNvSpPr>
          <p:nvPr/>
        </p:nvSpPr>
        <p:spPr>
          <a:xfrm>
            <a:off x="1366235" y="4657621"/>
            <a:ext cx="3781618" cy="204356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i="1" kern="1200">
                <a:solidFill>
                  <a:schemeClr val="tx1"/>
                </a:solidFill>
                <a:latin typeface="+mj-lt"/>
                <a:ea typeface="+mj-ea"/>
                <a:cs typeface="+mj-cs"/>
              </a:defRPr>
            </a:lvl1pPr>
          </a:lstStyle>
          <a:p>
            <a:r>
              <a:rPr lang="en-US" sz="1600" dirty="0">
                <a:latin typeface="Century Gothic" panose="020B0502020202020204" pitchFamily="34" charset="0"/>
              </a:rPr>
              <a:t>Who happens to be most likely to report substance use? Trans and non-binary youth, LGB youth, and girls – the same groups who report the highest rates of mental health issues.</a:t>
            </a:r>
          </a:p>
        </p:txBody>
      </p:sp>
      <p:sp>
        <p:nvSpPr>
          <p:cNvPr id="6" name="Curved Right Arrow 5">
            <a:extLst>
              <a:ext uri="{FF2B5EF4-FFF2-40B4-BE49-F238E27FC236}">
                <a16:creationId xmlns:a16="http://schemas.microsoft.com/office/drawing/2014/main" id="{0D8466C3-12A5-FD47-A72E-230AF7190956}"/>
              </a:ext>
            </a:extLst>
          </p:cNvPr>
          <p:cNvSpPr/>
          <p:nvPr/>
        </p:nvSpPr>
        <p:spPr>
          <a:xfrm rot="20618402">
            <a:off x="561166" y="4213884"/>
            <a:ext cx="632139" cy="1635617"/>
          </a:xfrm>
          <a:prstGeom prst="curved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790618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dissolve">
                                      <p:cBhvr>
                                        <p:cTn id="1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11" grpId="0"/>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3C6AD-2771-8449-8A9D-9AD76999AF8B}"/>
              </a:ext>
            </a:extLst>
          </p:cNvPr>
          <p:cNvSpPr>
            <a:spLocks noGrp="1"/>
          </p:cNvSpPr>
          <p:nvPr>
            <p:ph type="title"/>
          </p:nvPr>
        </p:nvSpPr>
        <p:spPr>
          <a:xfrm>
            <a:off x="838200" y="937845"/>
            <a:ext cx="6696453" cy="1038873"/>
          </a:xfrm>
        </p:spPr>
        <p:txBody>
          <a:bodyPr vert="horz" lIns="91440" tIns="45720" rIns="91440" bIns="45720" rtlCol="0" anchor="b">
            <a:normAutofit/>
          </a:bodyPr>
          <a:lstStyle/>
          <a:p>
            <a:r>
              <a:rPr lang="en-US" sz="6000" b="1" i="0" dirty="0">
                <a:latin typeface="Century Gothic" panose="020B0502020202020204" pitchFamily="34" charset="0"/>
              </a:rPr>
              <a:t>Summary</a:t>
            </a:r>
          </a:p>
        </p:txBody>
      </p:sp>
      <p:sp>
        <p:nvSpPr>
          <p:cNvPr id="7" name="Content Placeholder 2">
            <a:extLst>
              <a:ext uri="{FF2B5EF4-FFF2-40B4-BE49-F238E27FC236}">
                <a16:creationId xmlns:a16="http://schemas.microsoft.com/office/drawing/2014/main" id="{8FF81EDC-F596-8641-8490-E45993EC169F}"/>
              </a:ext>
            </a:extLst>
          </p:cNvPr>
          <p:cNvSpPr txBox="1">
            <a:spLocks/>
          </p:cNvSpPr>
          <p:nvPr/>
        </p:nvSpPr>
        <p:spPr>
          <a:xfrm>
            <a:off x="617866" y="2297236"/>
            <a:ext cx="10956267" cy="425148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dirty="0"/>
              <a:t>Although youth substance use rates tend to be decreasing in Hampshire County, use rates among 12</a:t>
            </a:r>
            <a:r>
              <a:rPr lang="en-US" sz="1800" baseline="30000" dirty="0"/>
              <a:t>th</a:t>
            </a:r>
            <a:r>
              <a:rPr lang="en-US" sz="1800" dirty="0"/>
              <a:t> graders are increasing (or holding steady).</a:t>
            </a:r>
          </a:p>
          <a:p>
            <a:r>
              <a:rPr lang="en-US" sz="1800" dirty="0"/>
              <a:t>Hampshire County youth (especially 12</a:t>
            </a:r>
            <a:r>
              <a:rPr lang="en-US" sz="1800" baseline="30000" dirty="0"/>
              <a:t>th</a:t>
            </a:r>
            <a:r>
              <a:rPr lang="en-US" sz="1800" dirty="0"/>
              <a:t> graders) drink alcohol, use cannabis, and smoke cigarettes at higher rates than national averages.</a:t>
            </a:r>
          </a:p>
          <a:p>
            <a:r>
              <a:rPr lang="en-US" sz="1800" dirty="0"/>
              <a:t>DUI among new drivers is a big problem.</a:t>
            </a:r>
          </a:p>
          <a:p>
            <a:r>
              <a:rPr lang="en-US" sz="1800" dirty="0"/>
              <a:t>On a positive note, we’re seeing progress when it comes to youth vaping: local youth vaping rates are falling, and are lower than national averages.</a:t>
            </a:r>
          </a:p>
          <a:p>
            <a:r>
              <a:rPr lang="en-US" sz="1800" dirty="0"/>
              <a:t>The mental health crisis is notable, especially among disenfranchised youth.</a:t>
            </a:r>
          </a:p>
          <a:p>
            <a:r>
              <a:rPr lang="en-US" sz="1800" dirty="0"/>
              <a:t>Mental health challenges and parent permissiveness set the stage for youth use, and are important to be mindful of in your work. </a:t>
            </a:r>
          </a:p>
        </p:txBody>
      </p:sp>
    </p:spTree>
    <p:extLst>
      <p:ext uri="{BB962C8B-B14F-4D97-AF65-F5344CB8AC3E}">
        <p14:creationId xmlns:p14="http://schemas.microsoft.com/office/powerpoint/2010/main" val="2647254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dissolv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dissolv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dissolv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dissolv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dissolve">
                                      <p:cBhvr>
                                        <p:cTn id="32"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DDAF8-026F-0B41-BBD7-4EF33341ED5F}"/>
              </a:ext>
            </a:extLst>
          </p:cNvPr>
          <p:cNvSpPr>
            <a:spLocks noGrp="1"/>
          </p:cNvSpPr>
          <p:nvPr>
            <p:ph type="title"/>
          </p:nvPr>
        </p:nvSpPr>
        <p:spPr/>
        <p:txBody>
          <a:bodyPr/>
          <a:lstStyle/>
          <a:p>
            <a:r>
              <a:rPr lang="en-US" b="1" i="0" dirty="0">
                <a:latin typeface="Century Gothic" panose="020B0502020202020204" pitchFamily="34" charset="0"/>
              </a:rPr>
              <a:t>Roadmap</a:t>
            </a:r>
          </a:p>
        </p:txBody>
      </p:sp>
      <p:sp>
        <p:nvSpPr>
          <p:cNvPr id="3" name="Content Placeholder 2">
            <a:extLst>
              <a:ext uri="{FF2B5EF4-FFF2-40B4-BE49-F238E27FC236}">
                <a16:creationId xmlns:a16="http://schemas.microsoft.com/office/drawing/2014/main" id="{D5B41814-FC38-BE40-AB86-4B4932490D06}"/>
              </a:ext>
            </a:extLst>
          </p:cNvPr>
          <p:cNvSpPr>
            <a:spLocks noGrp="1"/>
          </p:cNvSpPr>
          <p:nvPr>
            <p:ph idx="1"/>
          </p:nvPr>
        </p:nvSpPr>
        <p:spPr/>
        <p:txBody>
          <a:bodyPr/>
          <a:lstStyle/>
          <a:p>
            <a:r>
              <a:rPr lang="en-US" dirty="0"/>
              <a:t>Summary of the PNAS and demographic makeup of student sample</a:t>
            </a:r>
          </a:p>
          <a:p>
            <a:r>
              <a:rPr lang="en-US" dirty="0"/>
              <a:t>Substance use</a:t>
            </a:r>
          </a:p>
          <a:p>
            <a:r>
              <a:rPr lang="en-US" dirty="0"/>
              <a:t>Mental health</a:t>
            </a:r>
          </a:p>
        </p:txBody>
      </p:sp>
    </p:spTree>
    <p:extLst>
      <p:ext uri="{BB962C8B-B14F-4D97-AF65-F5344CB8AC3E}">
        <p14:creationId xmlns:p14="http://schemas.microsoft.com/office/powerpoint/2010/main" val="172211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A14EC6-1AEB-F98B-6883-6A77A8BDFA21}"/>
              </a:ext>
            </a:extLst>
          </p:cNvPr>
          <p:cNvSpPr>
            <a:spLocks noGrp="1"/>
          </p:cNvSpPr>
          <p:nvPr>
            <p:ph idx="1"/>
          </p:nvPr>
        </p:nvSpPr>
        <p:spPr>
          <a:xfrm>
            <a:off x="381000" y="2423033"/>
            <a:ext cx="5715000" cy="3204422"/>
          </a:xfrm>
        </p:spPr>
        <p:txBody>
          <a:bodyPr>
            <a:normAutofit/>
          </a:bodyPr>
          <a:lstStyle/>
          <a:p>
            <a:r>
              <a:rPr lang="en-US" sz="1800" dirty="0">
                <a:latin typeface="Century Gothic" panose="020B0502020202020204" pitchFamily="34" charset="0"/>
              </a:rPr>
              <a:t>In April, 2023, SPIFFY administered the Prevention Needs Assessment Survey (PNAS) to 8</a:t>
            </a:r>
            <a:r>
              <a:rPr lang="en-US" sz="1800" baseline="30000" dirty="0">
                <a:latin typeface="Century Gothic" panose="020B0502020202020204" pitchFamily="34" charset="0"/>
              </a:rPr>
              <a:t>th</a:t>
            </a:r>
            <a:r>
              <a:rPr lang="en-US" sz="1800" dirty="0">
                <a:latin typeface="Century Gothic" panose="020B0502020202020204" pitchFamily="34" charset="0"/>
              </a:rPr>
              <a:t>, 10th, and 12</a:t>
            </a:r>
            <a:r>
              <a:rPr lang="en-US" sz="1800" baseline="30000" dirty="0">
                <a:latin typeface="Century Gothic" panose="020B0502020202020204" pitchFamily="34" charset="0"/>
              </a:rPr>
              <a:t>th</a:t>
            </a:r>
            <a:r>
              <a:rPr lang="en-US" sz="1800" dirty="0">
                <a:latin typeface="Century Gothic" panose="020B0502020202020204" pitchFamily="34" charset="0"/>
              </a:rPr>
              <a:t> grade students across Hampshire County. The PNAS assesses current rates of youth substance use, and risk and protective factors in community, family, school, and peer and individual environments.</a:t>
            </a:r>
          </a:p>
          <a:p>
            <a:r>
              <a:rPr lang="en-US" sz="1800" dirty="0">
                <a:latin typeface="Century Gothic" panose="020B0502020202020204" pitchFamily="34" charset="0"/>
              </a:rPr>
              <a:t>2,347 students across Hampshire County, MA completed the PNAS.</a:t>
            </a:r>
          </a:p>
        </p:txBody>
      </p:sp>
      <p:sp>
        <p:nvSpPr>
          <p:cNvPr id="8" name="Slide Number Placeholder 7">
            <a:extLst>
              <a:ext uri="{FF2B5EF4-FFF2-40B4-BE49-F238E27FC236}">
                <a16:creationId xmlns:a16="http://schemas.microsoft.com/office/drawing/2014/main" id="{6F53B5B0-4417-994B-96A6-5B53B73BD61E}"/>
              </a:ext>
            </a:extLst>
          </p:cNvPr>
          <p:cNvSpPr>
            <a:spLocks noGrp="1"/>
          </p:cNvSpPr>
          <p:nvPr>
            <p:ph type="sldNum" sz="quarter" idx="12"/>
          </p:nvPr>
        </p:nvSpPr>
        <p:spPr/>
        <p:txBody>
          <a:bodyPr/>
          <a:lstStyle/>
          <a:p>
            <a:fld id="{D3D7A65D-D483-49CF-A505-900E7182083B}" type="slidenum">
              <a:rPr lang="en-US" smtClean="0"/>
              <a:t>3</a:t>
            </a:fld>
            <a:endParaRPr lang="en-US"/>
          </a:p>
        </p:txBody>
      </p:sp>
      <p:graphicFrame>
        <p:nvGraphicFramePr>
          <p:cNvPr id="11" name="Chart 10">
            <a:extLst>
              <a:ext uri="{FF2B5EF4-FFF2-40B4-BE49-F238E27FC236}">
                <a16:creationId xmlns:a16="http://schemas.microsoft.com/office/drawing/2014/main" id="{B6CB9FE0-A2A8-FD44-AEBB-B9AC85B6CFAB}"/>
              </a:ext>
            </a:extLst>
          </p:cNvPr>
          <p:cNvGraphicFramePr>
            <a:graphicFrameLocks/>
          </p:cNvGraphicFramePr>
          <p:nvPr/>
        </p:nvGraphicFramePr>
        <p:xfrm>
          <a:off x="5856889" y="1488525"/>
          <a:ext cx="372745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a:extLst>
              <a:ext uri="{FF2B5EF4-FFF2-40B4-BE49-F238E27FC236}">
                <a16:creationId xmlns:a16="http://schemas.microsoft.com/office/drawing/2014/main" id="{D6525337-A28B-274C-A0D4-C57AEE1F9A44}"/>
              </a:ext>
            </a:extLst>
          </p:cNvPr>
          <p:cNvGraphicFramePr>
            <a:graphicFrameLocks/>
          </p:cNvGraphicFramePr>
          <p:nvPr>
            <p:extLst>
              <p:ext uri="{D42A27DB-BD31-4B8C-83A1-F6EECF244321}">
                <p14:modId xmlns:p14="http://schemas.microsoft.com/office/powerpoint/2010/main" val="2031345364"/>
              </p:ext>
            </p:extLst>
          </p:nvPr>
        </p:nvGraphicFramePr>
        <p:xfrm>
          <a:off x="8610600" y="1488525"/>
          <a:ext cx="372745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Chart 16">
            <a:extLst>
              <a:ext uri="{FF2B5EF4-FFF2-40B4-BE49-F238E27FC236}">
                <a16:creationId xmlns:a16="http://schemas.microsoft.com/office/drawing/2014/main" id="{96D33C9A-2503-2446-9B1B-4B95510E1A15}"/>
              </a:ext>
            </a:extLst>
          </p:cNvPr>
          <p:cNvGraphicFramePr>
            <a:graphicFrameLocks/>
          </p:cNvGraphicFramePr>
          <p:nvPr/>
        </p:nvGraphicFramePr>
        <p:xfrm>
          <a:off x="5856889" y="4025244"/>
          <a:ext cx="3727450" cy="2743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8" name="Chart 17">
            <a:extLst>
              <a:ext uri="{FF2B5EF4-FFF2-40B4-BE49-F238E27FC236}">
                <a16:creationId xmlns:a16="http://schemas.microsoft.com/office/drawing/2014/main" id="{7EB1D87E-94B7-9C43-99E4-4925D7BDAE84}"/>
              </a:ext>
            </a:extLst>
          </p:cNvPr>
          <p:cNvGraphicFramePr>
            <a:graphicFrameLocks/>
          </p:cNvGraphicFramePr>
          <p:nvPr/>
        </p:nvGraphicFramePr>
        <p:xfrm>
          <a:off x="8610600" y="4025244"/>
          <a:ext cx="3727450" cy="2743200"/>
        </p:xfrm>
        <a:graphic>
          <a:graphicData uri="http://schemas.openxmlformats.org/drawingml/2006/chart">
            <c:chart xmlns:c="http://schemas.openxmlformats.org/drawingml/2006/chart" xmlns:r="http://schemas.openxmlformats.org/officeDocument/2006/relationships" r:id="rId6"/>
          </a:graphicData>
        </a:graphic>
      </p:graphicFrame>
      <p:sp>
        <p:nvSpPr>
          <p:cNvPr id="5" name="Title 4">
            <a:extLst>
              <a:ext uri="{FF2B5EF4-FFF2-40B4-BE49-F238E27FC236}">
                <a16:creationId xmlns:a16="http://schemas.microsoft.com/office/drawing/2014/main" id="{8234CA06-41A6-164C-9B1B-5B5AEC55BC5A}"/>
              </a:ext>
            </a:extLst>
          </p:cNvPr>
          <p:cNvSpPr>
            <a:spLocks noGrp="1"/>
          </p:cNvSpPr>
          <p:nvPr>
            <p:ph type="title"/>
          </p:nvPr>
        </p:nvSpPr>
        <p:spPr/>
        <p:txBody>
          <a:bodyPr/>
          <a:lstStyle/>
          <a:p>
            <a:r>
              <a:rPr lang="en-US" b="1" i="0" dirty="0">
                <a:latin typeface="Century Gothic" panose="020B0502020202020204" pitchFamily="34" charset="0"/>
              </a:rPr>
              <a:t>A little bit about the 2023 PNAS</a:t>
            </a:r>
          </a:p>
        </p:txBody>
      </p:sp>
    </p:spTree>
    <p:extLst>
      <p:ext uri="{BB962C8B-B14F-4D97-AF65-F5344CB8AC3E}">
        <p14:creationId xmlns:p14="http://schemas.microsoft.com/office/powerpoint/2010/main" val="670937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Graphic 1">
            <a:extLst>
              <a:ext uri="{FF2B5EF4-FFF2-40B4-BE49-F238E27FC236}">
                <a16:creationId xmlns:a16="http://schemas.microsoft.com/office/drawing/2014/main" id="{0D57E7FA-E8FC-45AC-868F-CDC814493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2599854" y="527562"/>
            <a:ext cx="6992292" cy="5102484"/>
          </a:xfrm>
          <a:custGeom>
            <a:avLst/>
            <a:gdLst/>
            <a:ahLst/>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useBgFill="1">
        <p:nvSpPr>
          <p:cNvPr id="10" name="Rectangle 9">
            <a:extLst>
              <a:ext uri="{FF2B5EF4-FFF2-40B4-BE49-F238E27FC236}">
                <a16:creationId xmlns:a16="http://schemas.microsoft.com/office/drawing/2014/main" id="{ED894347-C9A9-4BFD-8A6D-05A2B0CDDF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284ED281-4082-46F9-86EE-D78901367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
            <a:ext cx="9379192" cy="4251280"/>
          </a:xfrm>
          <a:custGeom>
            <a:avLst/>
            <a:gdLst>
              <a:gd name="connsiteX0" fmla="*/ 9379192 w 9379192"/>
              <a:gd name="connsiteY0" fmla="*/ 3752527 h 3752527"/>
              <a:gd name="connsiteX1" fmla="*/ 3293459 w 9379192"/>
              <a:gd name="connsiteY1" fmla="*/ 3752527 h 3752527"/>
              <a:gd name="connsiteX2" fmla="*/ 3297156 w 9379192"/>
              <a:gd name="connsiteY2" fmla="*/ 3752055 h 3752527"/>
              <a:gd name="connsiteX3" fmla="*/ 3642095 w 9379192"/>
              <a:gd name="connsiteY3" fmla="*/ 3690141 h 3752527"/>
              <a:gd name="connsiteX4" fmla="*/ 2307659 w 9379192"/>
              <a:gd name="connsiteY4" fmla="*/ 3500267 h 3752527"/>
              <a:gd name="connsiteX5" fmla="*/ 2383194 w 9379192"/>
              <a:gd name="connsiteY5" fmla="*/ 3475501 h 3752527"/>
              <a:gd name="connsiteX6" fmla="*/ 2237161 w 9379192"/>
              <a:gd name="connsiteY6" fmla="*/ 3376437 h 3752527"/>
              <a:gd name="connsiteX7" fmla="*/ 1637924 w 9379192"/>
              <a:gd name="connsiteY7" fmla="*/ 3219585 h 3752527"/>
              <a:gd name="connsiteX8" fmla="*/ 2383194 w 9379192"/>
              <a:gd name="connsiteY8" fmla="*/ 2955415 h 3752527"/>
              <a:gd name="connsiteX9" fmla="*/ 1542249 w 9379192"/>
              <a:gd name="connsiteY9" fmla="*/ 2596307 h 3752527"/>
              <a:gd name="connsiteX10" fmla="*/ 1114221 w 9379192"/>
              <a:gd name="connsiteY10" fmla="*/ 2509625 h 3752527"/>
              <a:gd name="connsiteX11" fmla="*/ 2524191 w 9379192"/>
              <a:gd name="connsiteY11" fmla="*/ 2059708 h 3752527"/>
              <a:gd name="connsiteX12" fmla="*/ 238027 w 9379192"/>
              <a:gd name="connsiteY12" fmla="*/ 1836815 h 3752527"/>
              <a:gd name="connsiteX13" fmla="*/ 424343 w 9379192"/>
              <a:gd name="connsiteY13" fmla="*/ 1746006 h 3752527"/>
              <a:gd name="connsiteX14" fmla="*/ 1844384 w 9379192"/>
              <a:gd name="connsiteY14" fmla="*/ 1770772 h 3752527"/>
              <a:gd name="connsiteX15" fmla="*/ 2081058 w 9379192"/>
              <a:gd name="connsiteY15" fmla="*/ 1700602 h 3752527"/>
              <a:gd name="connsiteX16" fmla="*/ 1844384 w 9379192"/>
              <a:gd name="connsiteY16" fmla="*/ 1589154 h 3752527"/>
              <a:gd name="connsiteX17" fmla="*/ 922869 w 9379192"/>
              <a:gd name="connsiteY17" fmla="*/ 1506601 h 3752527"/>
              <a:gd name="connsiteX18" fmla="*/ 681160 w 9379192"/>
              <a:gd name="connsiteY18" fmla="*/ 1320855 h 3752527"/>
              <a:gd name="connsiteX19" fmla="*/ 273276 w 9379192"/>
              <a:gd name="connsiteY19" fmla="*/ 1106216 h 3752527"/>
              <a:gd name="connsiteX20" fmla="*/ 555269 w 9379192"/>
              <a:gd name="connsiteY20" fmla="*/ 928727 h 3752527"/>
              <a:gd name="connsiteX21" fmla="*/ 97029 w 9379192"/>
              <a:gd name="connsiteY21" fmla="*/ 664555 h 3752527"/>
              <a:gd name="connsiteX22" fmla="*/ 227955 w 9379192"/>
              <a:gd name="connsiteY22" fmla="*/ 317831 h 3752527"/>
              <a:gd name="connsiteX23" fmla="*/ 998402 w 9379192"/>
              <a:gd name="connsiteY23" fmla="*/ 235277 h 3752527"/>
              <a:gd name="connsiteX24" fmla="*/ 2030701 w 9379192"/>
              <a:gd name="connsiteY24" fmla="*/ 115575 h 3752527"/>
              <a:gd name="connsiteX25" fmla="*/ 3068036 w 9379192"/>
              <a:gd name="connsiteY25" fmla="*/ 12383 h 3752527"/>
              <a:gd name="connsiteX26" fmla="*/ 4105370 w 9379192"/>
              <a:gd name="connsiteY26" fmla="*/ 12383 h 3752527"/>
              <a:gd name="connsiteX27" fmla="*/ 4402472 w 9379192"/>
              <a:gd name="connsiteY27" fmla="*/ 20638 h 3752527"/>
              <a:gd name="connsiteX28" fmla="*/ 4407507 w 9379192"/>
              <a:gd name="connsiteY28" fmla="*/ 20638 h 3752527"/>
              <a:gd name="connsiteX29" fmla="*/ 5696622 w 9379192"/>
              <a:gd name="connsiteY29" fmla="*/ 57788 h 3752527"/>
              <a:gd name="connsiteX30" fmla="*/ 6175004 w 9379192"/>
              <a:gd name="connsiteY30" fmla="*/ 61915 h 3752527"/>
              <a:gd name="connsiteX31" fmla="*/ 7212339 w 9379192"/>
              <a:gd name="connsiteY31" fmla="*/ 66042 h 3752527"/>
              <a:gd name="connsiteX32" fmla="*/ 8244638 w 9379192"/>
              <a:gd name="connsiteY32" fmla="*/ 49532 h 3752527"/>
              <a:gd name="connsiteX33" fmla="*/ 9292044 w 9379192"/>
              <a:gd name="connsiteY33" fmla="*/ 0 h 3752527"/>
              <a:gd name="connsiteX34" fmla="*/ 9379192 w 9379192"/>
              <a:gd name="connsiteY34" fmla="*/ 2762 h 3752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9379192" h="3752527">
                <a:moveTo>
                  <a:pt x="9379192" y="3752527"/>
                </a:moveTo>
                <a:lnTo>
                  <a:pt x="3293459" y="3752527"/>
                </a:lnTo>
                <a:lnTo>
                  <a:pt x="3297156" y="3752055"/>
                </a:lnTo>
                <a:cubicBezTo>
                  <a:pt x="3412975" y="3736577"/>
                  <a:pt x="3551454" y="3714906"/>
                  <a:pt x="3642095" y="3690141"/>
                </a:cubicBezTo>
                <a:cubicBezTo>
                  <a:pt x="3380244" y="3686012"/>
                  <a:pt x="2347945" y="3529162"/>
                  <a:pt x="2307659" y="3500267"/>
                </a:cubicBezTo>
                <a:cubicBezTo>
                  <a:pt x="2327803" y="3492012"/>
                  <a:pt x="2358017" y="3483757"/>
                  <a:pt x="2383194" y="3475501"/>
                </a:cubicBezTo>
                <a:cubicBezTo>
                  <a:pt x="2327803" y="3450736"/>
                  <a:pt x="2282482" y="3421842"/>
                  <a:pt x="2237161" y="3376437"/>
                </a:cubicBezTo>
                <a:cubicBezTo>
                  <a:pt x="2091129" y="3223714"/>
                  <a:pt x="1844384" y="3277374"/>
                  <a:pt x="1637924" y="3219585"/>
                </a:cubicBezTo>
                <a:cubicBezTo>
                  <a:pt x="1768850" y="2897627"/>
                  <a:pt x="2116307" y="3017329"/>
                  <a:pt x="2383194" y="2955415"/>
                </a:cubicBezTo>
                <a:cubicBezTo>
                  <a:pt x="1683245" y="2765541"/>
                  <a:pt x="1819207" y="2666477"/>
                  <a:pt x="1542249" y="2596307"/>
                </a:cubicBezTo>
                <a:cubicBezTo>
                  <a:pt x="1194791" y="2509625"/>
                  <a:pt x="1114221" y="2509625"/>
                  <a:pt x="1114221" y="2509625"/>
                </a:cubicBezTo>
                <a:cubicBezTo>
                  <a:pt x="1522105" y="2245455"/>
                  <a:pt x="2010559" y="2530264"/>
                  <a:pt x="2524191" y="2059708"/>
                </a:cubicBezTo>
                <a:cubicBezTo>
                  <a:pt x="2030701" y="1993667"/>
                  <a:pt x="555269" y="1960645"/>
                  <a:pt x="238027" y="1836815"/>
                </a:cubicBezTo>
                <a:cubicBezTo>
                  <a:pt x="358880" y="1882219"/>
                  <a:pt x="368952" y="1746006"/>
                  <a:pt x="424343" y="1746006"/>
                </a:cubicBezTo>
                <a:cubicBezTo>
                  <a:pt x="892655" y="1741879"/>
                  <a:pt x="1371037" y="1820305"/>
                  <a:pt x="1844384" y="1770772"/>
                </a:cubicBezTo>
                <a:cubicBezTo>
                  <a:pt x="1929989" y="1766645"/>
                  <a:pt x="2065951" y="1803793"/>
                  <a:pt x="2081058" y="1700602"/>
                </a:cubicBezTo>
                <a:cubicBezTo>
                  <a:pt x="2096164" y="1572644"/>
                  <a:pt x="1919919" y="1601537"/>
                  <a:pt x="1844384" y="1589154"/>
                </a:cubicBezTo>
                <a:cubicBezTo>
                  <a:pt x="1537212" y="1547877"/>
                  <a:pt x="1235076" y="1531367"/>
                  <a:pt x="922869" y="1506601"/>
                </a:cubicBezTo>
                <a:cubicBezTo>
                  <a:pt x="791943" y="1494218"/>
                  <a:pt x="630804" y="1518984"/>
                  <a:pt x="681160" y="1320855"/>
                </a:cubicBezTo>
                <a:cubicBezTo>
                  <a:pt x="640874" y="1130983"/>
                  <a:pt x="399166" y="1197025"/>
                  <a:pt x="273276" y="1106216"/>
                </a:cubicBezTo>
                <a:cubicBezTo>
                  <a:pt x="333703" y="998897"/>
                  <a:pt x="504913" y="1073196"/>
                  <a:pt x="555269" y="928727"/>
                </a:cubicBezTo>
                <a:cubicBezTo>
                  <a:pt x="313560" y="974131"/>
                  <a:pt x="338738" y="660428"/>
                  <a:pt x="97029" y="664555"/>
                </a:cubicBezTo>
                <a:cubicBezTo>
                  <a:pt x="-104395" y="478810"/>
                  <a:pt x="41638" y="388001"/>
                  <a:pt x="227955" y="317831"/>
                </a:cubicBezTo>
                <a:cubicBezTo>
                  <a:pt x="469664" y="231150"/>
                  <a:pt x="736551" y="251788"/>
                  <a:pt x="998402" y="235277"/>
                </a:cubicBezTo>
                <a:cubicBezTo>
                  <a:pt x="1345860" y="198128"/>
                  <a:pt x="1678209" y="111447"/>
                  <a:pt x="2030701" y="115575"/>
                </a:cubicBezTo>
                <a:cubicBezTo>
                  <a:pt x="2363052" y="28893"/>
                  <a:pt x="2730650" y="123829"/>
                  <a:pt x="3068036" y="12383"/>
                </a:cubicBezTo>
                <a:cubicBezTo>
                  <a:pt x="3410457" y="12383"/>
                  <a:pt x="3757914" y="12383"/>
                  <a:pt x="4105370" y="12383"/>
                </a:cubicBezTo>
                <a:cubicBezTo>
                  <a:pt x="4206084" y="16510"/>
                  <a:pt x="4301759" y="16510"/>
                  <a:pt x="4402472" y="20638"/>
                </a:cubicBezTo>
                <a:cubicBezTo>
                  <a:pt x="4402472" y="20638"/>
                  <a:pt x="4407507" y="20638"/>
                  <a:pt x="4407507" y="20638"/>
                </a:cubicBezTo>
                <a:cubicBezTo>
                  <a:pt x="4840570" y="33022"/>
                  <a:pt x="5268596" y="41276"/>
                  <a:pt x="5696622" y="57788"/>
                </a:cubicBezTo>
                <a:cubicBezTo>
                  <a:pt x="5857761" y="57788"/>
                  <a:pt x="6013864" y="61915"/>
                  <a:pt x="6175004" y="61915"/>
                </a:cubicBezTo>
                <a:cubicBezTo>
                  <a:pt x="6517425" y="82553"/>
                  <a:pt x="6864883" y="94936"/>
                  <a:pt x="7212339" y="66042"/>
                </a:cubicBezTo>
                <a:cubicBezTo>
                  <a:pt x="7559796" y="90809"/>
                  <a:pt x="7897182" y="74298"/>
                  <a:pt x="8244638" y="49532"/>
                </a:cubicBezTo>
                <a:cubicBezTo>
                  <a:pt x="8597130" y="78426"/>
                  <a:pt x="8944587" y="37149"/>
                  <a:pt x="9292044" y="0"/>
                </a:cubicBezTo>
                <a:lnTo>
                  <a:pt x="9379192" y="2762"/>
                </a:lnTo>
                <a:close/>
              </a:path>
            </a:pathLst>
          </a:custGeom>
          <a:solidFill>
            <a:srgbClr val="93A94E">
              <a:alpha val="20000"/>
            </a:srgbClr>
          </a:solidFill>
          <a:ln w="32707" cap="flat">
            <a:noFill/>
            <a:prstDash val="solid"/>
            <a:miter/>
          </a:ln>
        </p:spPr>
        <p:txBody>
          <a:bodyPr wrap="square" rtlCol="0" anchor="ctr">
            <a:noAutofit/>
          </a:bodyPr>
          <a:lstStyle/>
          <a:p>
            <a:endParaRPr lang="en-US"/>
          </a:p>
        </p:txBody>
      </p:sp>
      <p:sp>
        <p:nvSpPr>
          <p:cNvPr id="14" name="Freeform: Shape 13">
            <a:extLst>
              <a:ext uri="{FF2B5EF4-FFF2-40B4-BE49-F238E27FC236}">
                <a16:creationId xmlns:a16="http://schemas.microsoft.com/office/drawing/2014/main" id="{5531D9B7-48AB-4407-A9E8-13391FCB2E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9902" flipV="1">
            <a:off x="5210629" y="4242714"/>
            <a:ext cx="7104297" cy="3137347"/>
          </a:xfrm>
          <a:custGeom>
            <a:avLst/>
            <a:gdLst>
              <a:gd name="connsiteX0" fmla="*/ 6772629 w 7104297"/>
              <a:gd name="connsiteY0" fmla="*/ 3137347 h 3137347"/>
              <a:gd name="connsiteX1" fmla="*/ 7104297 w 7104297"/>
              <a:gd name="connsiteY1" fmla="*/ 1081624 h 3137347"/>
              <a:gd name="connsiteX2" fmla="*/ 400225 w 7104297"/>
              <a:gd name="connsiteY2" fmla="*/ 0 h 3137347"/>
              <a:gd name="connsiteX3" fmla="*/ 277738 w 7104297"/>
              <a:gd name="connsiteY3" fmla="*/ 5048 h 3137347"/>
              <a:gd name="connsiteX4" fmla="*/ 0 w 7104297"/>
              <a:gd name="connsiteY4" fmla="*/ 23585 h 3137347"/>
              <a:gd name="connsiteX5" fmla="*/ 296410 w 7104297"/>
              <a:gd name="connsiteY5" fmla="*/ 136472 h 3137347"/>
              <a:gd name="connsiteX6" fmla="*/ 396403 w 7104297"/>
              <a:gd name="connsiteY6" fmla="*/ 445861 h 3137347"/>
              <a:gd name="connsiteX7" fmla="*/ 760665 w 7104297"/>
              <a:gd name="connsiteY7" fmla="*/ 621461 h 3137347"/>
              <a:gd name="connsiteX8" fmla="*/ 996368 w 7104297"/>
              <a:gd name="connsiteY8" fmla="*/ 684176 h 3137347"/>
              <a:gd name="connsiteX9" fmla="*/ 1535617 w 7104297"/>
              <a:gd name="connsiteY9" fmla="*/ 776157 h 3137347"/>
              <a:gd name="connsiteX10" fmla="*/ 1614185 w 7104297"/>
              <a:gd name="connsiteY10" fmla="*/ 926671 h 3137347"/>
              <a:gd name="connsiteX11" fmla="*/ 1682037 w 7104297"/>
              <a:gd name="connsiteY11" fmla="*/ 1093909 h 3137347"/>
              <a:gd name="connsiteX12" fmla="*/ 1824886 w 7104297"/>
              <a:gd name="connsiteY12" fmla="*/ 1202614 h 3137347"/>
              <a:gd name="connsiteX13" fmla="*/ 714243 w 7104297"/>
              <a:gd name="connsiteY13" fmla="*/ 1185890 h 3137347"/>
              <a:gd name="connsiteX14" fmla="*/ 1967733 w 7104297"/>
              <a:gd name="connsiteY14" fmla="*/ 1537090 h 3137347"/>
              <a:gd name="connsiteX15" fmla="*/ 1857026 w 7104297"/>
              <a:gd name="connsiteY15" fmla="*/ 1675062 h 3137347"/>
              <a:gd name="connsiteX16" fmla="*/ 2542697 w 7104297"/>
              <a:gd name="connsiteY16" fmla="*/ 1863205 h 3137347"/>
              <a:gd name="connsiteX17" fmla="*/ 2174863 w 7104297"/>
              <a:gd name="connsiteY17" fmla="*/ 1884109 h 3137347"/>
              <a:gd name="connsiteX18" fmla="*/ 4314015 w 7104297"/>
              <a:gd name="connsiteY18" fmla="*/ 2670128 h 3137347"/>
              <a:gd name="connsiteX19" fmla="*/ 5430784 w 7104297"/>
              <a:gd name="connsiteY19" fmla="*/ 2889725 h 3137347"/>
              <a:gd name="connsiteX20" fmla="*/ 6613344 w 7104297"/>
              <a:gd name="connsiteY20" fmla="*/ 3108822 h 31373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104297" h="3137347">
                <a:moveTo>
                  <a:pt x="6772629" y="3137347"/>
                </a:moveTo>
                <a:lnTo>
                  <a:pt x="7104297" y="1081624"/>
                </a:lnTo>
                <a:lnTo>
                  <a:pt x="400225" y="0"/>
                </a:lnTo>
                <a:lnTo>
                  <a:pt x="277738" y="5048"/>
                </a:lnTo>
                <a:cubicBezTo>
                  <a:pt x="185423" y="9801"/>
                  <a:pt x="92851" y="15745"/>
                  <a:pt x="0" y="23585"/>
                </a:cubicBezTo>
                <a:cubicBezTo>
                  <a:pt x="96424" y="149013"/>
                  <a:pt x="221416" y="44490"/>
                  <a:pt x="296410" y="136472"/>
                </a:cubicBezTo>
                <a:cubicBezTo>
                  <a:pt x="224986" y="328795"/>
                  <a:pt x="253557" y="433318"/>
                  <a:pt x="396403" y="445861"/>
                </a:cubicBezTo>
                <a:cubicBezTo>
                  <a:pt x="535682" y="458403"/>
                  <a:pt x="685672" y="391507"/>
                  <a:pt x="760665" y="621461"/>
                </a:cubicBezTo>
                <a:cubicBezTo>
                  <a:pt x="782093" y="692537"/>
                  <a:pt x="914229" y="671633"/>
                  <a:pt x="996368" y="684176"/>
                </a:cubicBezTo>
                <a:cubicBezTo>
                  <a:pt x="1174926" y="713442"/>
                  <a:pt x="1364202" y="684176"/>
                  <a:pt x="1535617" y="776157"/>
                </a:cubicBezTo>
                <a:cubicBezTo>
                  <a:pt x="1603471" y="809604"/>
                  <a:pt x="1649896" y="834690"/>
                  <a:pt x="1614185" y="926671"/>
                </a:cubicBezTo>
                <a:cubicBezTo>
                  <a:pt x="1578472" y="1022833"/>
                  <a:pt x="1624898" y="1056279"/>
                  <a:pt x="1682037" y="1093909"/>
                </a:cubicBezTo>
                <a:cubicBezTo>
                  <a:pt x="1724892" y="1123175"/>
                  <a:pt x="1789173" y="1114814"/>
                  <a:pt x="1824886" y="1202614"/>
                </a:cubicBezTo>
                <a:cubicBezTo>
                  <a:pt x="1449909" y="1190070"/>
                  <a:pt x="1085647" y="1118994"/>
                  <a:pt x="714243" y="1185890"/>
                </a:cubicBezTo>
                <a:cubicBezTo>
                  <a:pt x="1121358" y="1353128"/>
                  <a:pt x="1567759" y="1344765"/>
                  <a:pt x="1967733" y="1537090"/>
                </a:cubicBezTo>
                <a:cubicBezTo>
                  <a:pt x="1953448" y="1603986"/>
                  <a:pt x="1860597" y="1574718"/>
                  <a:pt x="1857026" y="1675062"/>
                </a:cubicBezTo>
                <a:cubicBezTo>
                  <a:pt x="2067727" y="1779586"/>
                  <a:pt x="2321284" y="1708508"/>
                  <a:pt x="2542697" y="1863205"/>
                </a:cubicBezTo>
                <a:cubicBezTo>
                  <a:pt x="2414134" y="1934281"/>
                  <a:pt x="2296285" y="1817213"/>
                  <a:pt x="2174863" y="1884109"/>
                </a:cubicBezTo>
                <a:cubicBezTo>
                  <a:pt x="2214147" y="1984452"/>
                  <a:pt x="3992607" y="2603233"/>
                  <a:pt x="4314015" y="2670128"/>
                </a:cubicBezTo>
                <a:cubicBezTo>
                  <a:pt x="4559090" y="2721868"/>
                  <a:pt x="4976921" y="2803592"/>
                  <a:pt x="5430784" y="2889725"/>
                </a:cubicBezTo>
                <a:cubicBezTo>
                  <a:pt x="5827914" y="2965093"/>
                  <a:pt x="6252633" y="3043836"/>
                  <a:pt x="6613344" y="3108822"/>
                </a:cubicBezTo>
                <a:close/>
              </a:path>
            </a:pathLst>
          </a:custGeom>
          <a:solidFill>
            <a:srgbClr val="93A94E">
              <a:alpha val="20000"/>
            </a:srgb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4C33C6AD-2771-8449-8A9D-9AD76999AF8B}"/>
              </a:ext>
            </a:extLst>
          </p:cNvPr>
          <p:cNvSpPr>
            <a:spLocks noGrp="1"/>
          </p:cNvSpPr>
          <p:nvPr>
            <p:ph type="title"/>
          </p:nvPr>
        </p:nvSpPr>
        <p:spPr>
          <a:xfrm>
            <a:off x="838200" y="937845"/>
            <a:ext cx="6696453" cy="3643679"/>
          </a:xfrm>
        </p:spPr>
        <p:txBody>
          <a:bodyPr vert="horz" lIns="91440" tIns="45720" rIns="91440" bIns="45720" rtlCol="0" anchor="b">
            <a:normAutofit/>
          </a:bodyPr>
          <a:lstStyle/>
          <a:p>
            <a:r>
              <a:rPr lang="en-US" sz="6000" b="1" i="0" dirty="0">
                <a:latin typeface="Century Gothic" panose="020B0502020202020204" pitchFamily="34" charset="0"/>
              </a:rPr>
              <a:t>Substance use</a:t>
            </a:r>
          </a:p>
        </p:txBody>
      </p:sp>
    </p:spTree>
    <p:extLst>
      <p:ext uri="{BB962C8B-B14F-4D97-AF65-F5344CB8AC3E}">
        <p14:creationId xmlns:p14="http://schemas.microsoft.com/office/powerpoint/2010/main" val="3632830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576F1-E360-4842-AD32-AA3368F09A5F}"/>
              </a:ext>
            </a:extLst>
          </p:cNvPr>
          <p:cNvSpPr>
            <a:spLocks noGrp="1"/>
          </p:cNvSpPr>
          <p:nvPr>
            <p:ph type="title"/>
          </p:nvPr>
        </p:nvSpPr>
        <p:spPr/>
        <p:txBody>
          <a:bodyPr/>
          <a:lstStyle/>
          <a:p>
            <a:r>
              <a:rPr lang="en-US" b="1" i="0" dirty="0">
                <a:latin typeface="Century Gothic" panose="020B0502020202020204" pitchFamily="34" charset="0"/>
              </a:rPr>
              <a:t>District differences</a:t>
            </a:r>
          </a:p>
        </p:txBody>
      </p:sp>
      <p:graphicFrame>
        <p:nvGraphicFramePr>
          <p:cNvPr id="5" name="Chart 4">
            <a:extLst>
              <a:ext uri="{FF2B5EF4-FFF2-40B4-BE49-F238E27FC236}">
                <a16:creationId xmlns:a16="http://schemas.microsoft.com/office/drawing/2014/main" id="{F4F35F4A-A6BA-7D47-A187-6F3D35289E4F}"/>
              </a:ext>
            </a:extLst>
          </p:cNvPr>
          <p:cNvGraphicFramePr>
            <a:graphicFrameLocks/>
          </p:cNvGraphicFramePr>
          <p:nvPr>
            <p:extLst>
              <p:ext uri="{D42A27DB-BD31-4B8C-83A1-F6EECF244321}">
                <p14:modId xmlns:p14="http://schemas.microsoft.com/office/powerpoint/2010/main" val="601096441"/>
              </p:ext>
            </p:extLst>
          </p:nvPr>
        </p:nvGraphicFramePr>
        <p:xfrm>
          <a:off x="2000250" y="1917700"/>
          <a:ext cx="8528050" cy="44831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47371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
                                            <p:graphicEl>
                                              <a:chart seriesIdx="0" categoryIdx="0" bldStep="ptInCategory"/>
                                            </p:graphicEl>
                                          </p:spTgt>
                                        </p:tgtEl>
                                        <p:attrNameLst>
                                          <p:attrName>style.visibility</p:attrName>
                                        </p:attrNameLst>
                                      </p:cBhvr>
                                      <p:to>
                                        <p:strVal val="visible"/>
                                      </p:to>
                                    </p:set>
                                    <p:anim calcmode="lin" valueType="num">
                                      <p:cBhvr>
                                        <p:cTn id="7" dur="500" fill="hold"/>
                                        <p:tgtEl>
                                          <p:spTgt spid="5">
                                            <p:graphicEl>
                                              <a:chart seriesIdx="0" categoryIdx="0" bldStep="ptInCategory"/>
                                            </p:graphicEl>
                                          </p:spTgt>
                                        </p:tgtEl>
                                        <p:attrNameLst>
                                          <p:attrName>ppt_w</p:attrName>
                                        </p:attrNameLst>
                                      </p:cBhvr>
                                      <p:tavLst>
                                        <p:tav tm="0">
                                          <p:val>
                                            <p:fltVal val="0"/>
                                          </p:val>
                                        </p:tav>
                                        <p:tav tm="100000">
                                          <p:val>
                                            <p:strVal val="#ppt_w"/>
                                          </p:val>
                                        </p:tav>
                                      </p:tavLst>
                                    </p:anim>
                                    <p:anim calcmode="lin" valueType="num">
                                      <p:cBhvr>
                                        <p:cTn id="8" dur="500" fill="hold"/>
                                        <p:tgtEl>
                                          <p:spTgt spid="5">
                                            <p:graphicEl>
                                              <a:chart seriesIdx="0" categoryIdx="0" bldStep="ptInCategory"/>
                                            </p:graphic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5">
                                            <p:graphicEl>
                                              <a:chart seriesIdx="1" categoryIdx="0" bldStep="ptInCategory"/>
                                            </p:graphicEl>
                                          </p:spTgt>
                                        </p:tgtEl>
                                        <p:attrNameLst>
                                          <p:attrName>style.visibility</p:attrName>
                                        </p:attrNameLst>
                                      </p:cBhvr>
                                      <p:to>
                                        <p:strVal val="visible"/>
                                      </p:to>
                                    </p:set>
                                    <p:anim calcmode="lin" valueType="num">
                                      <p:cBhvr>
                                        <p:cTn id="13" dur="500" fill="hold"/>
                                        <p:tgtEl>
                                          <p:spTgt spid="5">
                                            <p:graphicEl>
                                              <a:chart seriesIdx="1" categoryIdx="0" bldStep="ptInCategory"/>
                                            </p:graphicEl>
                                          </p:spTgt>
                                        </p:tgtEl>
                                        <p:attrNameLst>
                                          <p:attrName>ppt_w</p:attrName>
                                        </p:attrNameLst>
                                      </p:cBhvr>
                                      <p:tavLst>
                                        <p:tav tm="0">
                                          <p:val>
                                            <p:fltVal val="0"/>
                                          </p:val>
                                        </p:tav>
                                        <p:tav tm="100000">
                                          <p:val>
                                            <p:strVal val="#ppt_w"/>
                                          </p:val>
                                        </p:tav>
                                      </p:tavLst>
                                    </p:anim>
                                    <p:anim calcmode="lin" valueType="num">
                                      <p:cBhvr>
                                        <p:cTn id="14" dur="500" fill="hold"/>
                                        <p:tgtEl>
                                          <p:spTgt spid="5">
                                            <p:graphicEl>
                                              <a:chart seriesIdx="1" categoryIdx="0" bldStep="ptInCategory"/>
                                            </p:graphic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5">
                                            <p:graphicEl>
                                              <a:chart seriesIdx="2" categoryIdx="0" bldStep="ptInCategory"/>
                                            </p:graphicEl>
                                          </p:spTgt>
                                        </p:tgtEl>
                                        <p:attrNameLst>
                                          <p:attrName>style.visibility</p:attrName>
                                        </p:attrNameLst>
                                      </p:cBhvr>
                                      <p:to>
                                        <p:strVal val="visible"/>
                                      </p:to>
                                    </p:set>
                                    <p:anim calcmode="lin" valueType="num">
                                      <p:cBhvr>
                                        <p:cTn id="19" dur="500" fill="hold"/>
                                        <p:tgtEl>
                                          <p:spTgt spid="5">
                                            <p:graphicEl>
                                              <a:chart seriesIdx="2" categoryIdx="0" bldStep="ptInCategory"/>
                                            </p:graphicEl>
                                          </p:spTgt>
                                        </p:tgtEl>
                                        <p:attrNameLst>
                                          <p:attrName>ppt_w</p:attrName>
                                        </p:attrNameLst>
                                      </p:cBhvr>
                                      <p:tavLst>
                                        <p:tav tm="0">
                                          <p:val>
                                            <p:fltVal val="0"/>
                                          </p:val>
                                        </p:tav>
                                        <p:tav tm="100000">
                                          <p:val>
                                            <p:strVal val="#ppt_w"/>
                                          </p:val>
                                        </p:tav>
                                      </p:tavLst>
                                    </p:anim>
                                    <p:anim calcmode="lin" valueType="num">
                                      <p:cBhvr>
                                        <p:cTn id="20" dur="500" fill="hold"/>
                                        <p:tgtEl>
                                          <p:spTgt spid="5">
                                            <p:graphicEl>
                                              <a:chart seriesIdx="2" categoryIdx="0" bldStep="ptInCategory"/>
                                            </p:graphic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5">
                                            <p:graphicEl>
                                              <a:chart seriesIdx="0" categoryIdx="1" bldStep="ptInCategory"/>
                                            </p:graphicEl>
                                          </p:spTgt>
                                        </p:tgtEl>
                                        <p:attrNameLst>
                                          <p:attrName>style.visibility</p:attrName>
                                        </p:attrNameLst>
                                      </p:cBhvr>
                                      <p:to>
                                        <p:strVal val="visible"/>
                                      </p:to>
                                    </p:set>
                                    <p:anim calcmode="lin" valueType="num">
                                      <p:cBhvr>
                                        <p:cTn id="25" dur="500" fill="hold"/>
                                        <p:tgtEl>
                                          <p:spTgt spid="5">
                                            <p:graphicEl>
                                              <a:chart seriesIdx="0" categoryIdx="1" bldStep="ptInCategory"/>
                                            </p:graphicEl>
                                          </p:spTgt>
                                        </p:tgtEl>
                                        <p:attrNameLst>
                                          <p:attrName>ppt_w</p:attrName>
                                        </p:attrNameLst>
                                      </p:cBhvr>
                                      <p:tavLst>
                                        <p:tav tm="0">
                                          <p:val>
                                            <p:fltVal val="0"/>
                                          </p:val>
                                        </p:tav>
                                        <p:tav tm="100000">
                                          <p:val>
                                            <p:strVal val="#ppt_w"/>
                                          </p:val>
                                        </p:tav>
                                      </p:tavLst>
                                    </p:anim>
                                    <p:anim calcmode="lin" valueType="num">
                                      <p:cBhvr>
                                        <p:cTn id="26" dur="500" fill="hold"/>
                                        <p:tgtEl>
                                          <p:spTgt spid="5">
                                            <p:graphicEl>
                                              <a:chart seriesIdx="0" categoryIdx="1" bldStep="ptInCategory"/>
                                            </p:graphic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5">
                                            <p:graphicEl>
                                              <a:chart seriesIdx="1" categoryIdx="1" bldStep="ptInCategory"/>
                                            </p:graphicEl>
                                          </p:spTgt>
                                        </p:tgtEl>
                                        <p:attrNameLst>
                                          <p:attrName>style.visibility</p:attrName>
                                        </p:attrNameLst>
                                      </p:cBhvr>
                                      <p:to>
                                        <p:strVal val="visible"/>
                                      </p:to>
                                    </p:set>
                                    <p:anim calcmode="lin" valueType="num">
                                      <p:cBhvr>
                                        <p:cTn id="31" dur="500" fill="hold"/>
                                        <p:tgtEl>
                                          <p:spTgt spid="5">
                                            <p:graphicEl>
                                              <a:chart seriesIdx="1" categoryIdx="1" bldStep="ptInCategory"/>
                                            </p:graphicEl>
                                          </p:spTgt>
                                        </p:tgtEl>
                                        <p:attrNameLst>
                                          <p:attrName>ppt_w</p:attrName>
                                        </p:attrNameLst>
                                      </p:cBhvr>
                                      <p:tavLst>
                                        <p:tav tm="0">
                                          <p:val>
                                            <p:fltVal val="0"/>
                                          </p:val>
                                        </p:tav>
                                        <p:tav tm="100000">
                                          <p:val>
                                            <p:strVal val="#ppt_w"/>
                                          </p:val>
                                        </p:tav>
                                      </p:tavLst>
                                    </p:anim>
                                    <p:anim calcmode="lin" valueType="num">
                                      <p:cBhvr>
                                        <p:cTn id="32" dur="500" fill="hold"/>
                                        <p:tgtEl>
                                          <p:spTgt spid="5">
                                            <p:graphicEl>
                                              <a:chart seriesIdx="1" categoryIdx="1" bldStep="ptInCategory"/>
                                            </p:graphic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5">
                                            <p:graphicEl>
                                              <a:chart seriesIdx="2" categoryIdx="1" bldStep="ptInCategory"/>
                                            </p:graphicEl>
                                          </p:spTgt>
                                        </p:tgtEl>
                                        <p:attrNameLst>
                                          <p:attrName>style.visibility</p:attrName>
                                        </p:attrNameLst>
                                      </p:cBhvr>
                                      <p:to>
                                        <p:strVal val="visible"/>
                                      </p:to>
                                    </p:set>
                                    <p:anim calcmode="lin" valueType="num">
                                      <p:cBhvr>
                                        <p:cTn id="37" dur="500" fill="hold"/>
                                        <p:tgtEl>
                                          <p:spTgt spid="5">
                                            <p:graphicEl>
                                              <a:chart seriesIdx="2" categoryIdx="1" bldStep="ptInCategory"/>
                                            </p:graphicEl>
                                          </p:spTgt>
                                        </p:tgtEl>
                                        <p:attrNameLst>
                                          <p:attrName>ppt_w</p:attrName>
                                        </p:attrNameLst>
                                      </p:cBhvr>
                                      <p:tavLst>
                                        <p:tav tm="0">
                                          <p:val>
                                            <p:fltVal val="0"/>
                                          </p:val>
                                        </p:tav>
                                        <p:tav tm="100000">
                                          <p:val>
                                            <p:strVal val="#ppt_w"/>
                                          </p:val>
                                        </p:tav>
                                      </p:tavLst>
                                    </p:anim>
                                    <p:anim calcmode="lin" valueType="num">
                                      <p:cBhvr>
                                        <p:cTn id="38" dur="500" fill="hold"/>
                                        <p:tgtEl>
                                          <p:spTgt spid="5">
                                            <p:graphicEl>
                                              <a:chart seriesIdx="2" categoryIdx="1" bldStep="ptInCategory"/>
                                            </p:graphic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Chart bld="categoryEl" animBg="0"/>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68181-5FC5-774D-97C0-43FE9298847B}"/>
              </a:ext>
            </a:extLst>
          </p:cNvPr>
          <p:cNvSpPr>
            <a:spLocks noGrp="1"/>
          </p:cNvSpPr>
          <p:nvPr>
            <p:ph type="title"/>
          </p:nvPr>
        </p:nvSpPr>
        <p:spPr/>
        <p:txBody>
          <a:bodyPr/>
          <a:lstStyle/>
          <a:p>
            <a:r>
              <a:rPr lang="en-US" b="1" i="0" dirty="0">
                <a:latin typeface="Century Gothic" panose="020B0502020202020204" pitchFamily="34" charset="0"/>
              </a:rPr>
              <a:t>Alcohol</a:t>
            </a:r>
          </a:p>
        </p:txBody>
      </p:sp>
      <p:graphicFrame>
        <p:nvGraphicFramePr>
          <p:cNvPr id="6" name="Chart 5">
            <a:extLst>
              <a:ext uri="{FF2B5EF4-FFF2-40B4-BE49-F238E27FC236}">
                <a16:creationId xmlns:a16="http://schemas.microsoft.com/office/drawing/2014/main" id="{42F498EB-A4B3-4F48-8DA4-4A8B6F7DE68A}"/>
              </a:ext>
            </a:extLst>
          </p:cNvPr>
          <p:cNvGraphicFramePr>
            <a:graphicFrameLocks/>
          </p:cNvGraphicFramePr>
          <p:nvPr>
            <p:extLst>
              <p:ext uri="{D42A27DB-BD31-4B8C-83A1-F6EECF244321}">
                <p14:modId xmlns:p14="http://schemas.microsoft.com/office/powerpoint/2010/main" val="3729010183"/>
              </p:ext>
            </p:extLst>
          </p:nvPr>
        </p:nvGraphicFramePr>
        <p:xfrm>
          <a:off x="617866" y="2750661"/>
          <a:ext cx="5136017" cy="357850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a:extLst>
              <a:ext uri="{FF2B5EF4-FFF2-40B4-BE49-F238E27FC236}">
                <a16:creationId xmlns:a16="http://schemas.microsoft.com/office/drawing/2014/main" id="{F91494AF-115D-D74F-9856-10332E69FB18}"/>
              </a:ext>
            </a:extLst>
          </p:cNvPr>
          <p:cNvGraphicFramePr>
            <a:graphicFrameLocks/>
          </p:cNvGraphicFramePr>
          <p:nvPr>
            <p:extLst>
              <p:ext uri="{D42A27DB-BD31-4B8C-83A1-F6EECF244321}">
                <p14:modId xmlns:p14="http://schemas.microsoft.com/office/powerpoint/2010/main" val="1381225188"/>
              </p:ext>
            </p:extLst>
          </p:nvPr>
        </p:nvGraphicFramePr>
        <p:xfrm>
          <a:off x="5978949" y="2600186"/>
          <a:ext cx="5760770" cy="3918870"/>
        </p:xfrm>
        <a:graphic>
          <a:graphicData uri="http://schemas.openxmlformats.org/drawingml/2006/chart">
            <c:chart xmlns:c="http://schemas.openxmlformats.org/drawingml/2006/chart" xmlns:r="http://schemas.openxmlformats.org/officeDocument/2006/relationships" r:id="rId4"/>
          </a:graphicData>
        </a:graphic>
      </p:graphicFrame>
      <p:sp>
        <p:nvSpPr>
          <p:cNvPr id="8" name="Content Placeholder 2">
            <a:extLst>
              <a:ext uri="{FF2B5EF4-FFF2-40B4-BE49-F238E27FC236}">
                <a16:creationId xmlns:a16="http://schemas.microsoft.com/office/drawing/2014/main" id="{75D081F4-9B27-C342-A510-BBA677B2192D}"/>
              </a:ext>
            </a:extLst>
          </p:cNvPr>
          <p:cNvSpPr txBox="1">
            <a:spLocks/>
          </p:cNvSpPr>
          <p:nvPr/>
        </p:nvSpPr>
        <p:spPr>
          <a:xfrm>
            <a:off x="500815" y="1434086"/>
            <a:ext cx="11398260" cy="11942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For all grades combined, Hampshire County youth are reporting lower levels of alcohol use over time. Nevertheless, drinking rates tend to be higher in Hampshire County compared to national averages, and increased 24% between 2021 and 2023 among 12</a:t>
            </a:r>
            <a:r>
              <a:rPr lang="en-US" sz="2000" baseline="30000" dirty="0"/>
              <a:t>th</a:t>
            </a:r>
            <a:r>
              <a:rPr lang="en-US" sz="2000" dirty="0"/>
              <a:t> graders.</a:t>
            </a:r>
            <a:endParaRPr lang="en-US" sz="1800" dirty="0"/>
          </a:p>
        </p:txBody>
      </p:sp>
      <p:sp>
        <p:nvSpPr>
          <p:cNvPr id="9" name="TextBox 8">
            <a:extLst>
              <a:ext uri="{FF2B5EF4-FFF2-40B4-BE49-F238E27FC236}">
                <a16:creationId xmlns:a16="http://schemas.microsoft.com/office/drawing/2014/main" id="{FDC628B4-3B2B-D842-9887-800A47A8C6EB}"/>
              </a:ext>
            </a:extLst>
          </p:cNvPr>
          <p:cNvSpPr txBox="1"/>
          <p:nvPr/>
        </p:nvSpPr>
        <p:spPr>
          <a:xfrm>
            <a:off x="6095999" y="6295175"/>
            <a:ext cx="6138219" cy="369332"/>
          </a:xfrm>
          <a:prstGeom prst="rect">
            <a:avLst/>
          </a:prstGeom>
          <a:noFill/>
        </p:spPr>
        <p:txBody>
          <a:bodyPr wrap="none" rtlCol="0">
            <a:spAutoFit/>
          </a:bodyPr>
          <a:lstStyle/>
          <a:p>
            <a:r>
              <a:rPr lang="en-US" sz="900" dirty="0"/>
              <a:t>*MTF refers to </a:t>
            </a:r>
            <a:r>
              <a:rPr lang="en-US" sz="900" dirty="0">
                <a:hlinkClick r:id="rId5"/>
              </a:rPr>
              <a:t>Monitoring the Future</a:t>
            </a:r>
            <a:r>
              <a:rPr lang="en-US" sz="900" dirty="0"/>
              <a:t>, a national surveillance survey administered out of </a:t>
            </a:r>
          </a:p>
          <a:p>
            <a:r>
              <a:rPr lang="en-US" sz="900" dirty="0"/>
              <a:t>the University of Michigan and funded by the National Institute on Drug Abuse, National Institutes of Health.</a:t>
            </a:r>
          </a:p>
        </p:txBody>
      </p:sp>
      <p:sp>
        <p:nvSpPr>
          <p:cNvPr id="10" name="TextBox 9">
            <a:extLst>
              <a:ext uri="{FF2B5EF4-FFF2-40B4-BE49-F238E27FC236}">
                <a16:creationId xmlns:a16="http://schemas.microsoft.com/office/drawing/2014/main" id="{6701CFFB-C884-0942-88D8-3EA5D9AE86AD}"/>
              </a:ext>
            </a:extLst>
          </p:cNvPr>
          <p:cNvSpPr txBox="1"/>
          <p:nvPr/>
        </p:nvSpPr>
        <p:spPr>
          <a:xfrm>
            <a:off x="446410" y="6295175"/>
            <a:ext cx="5307473" cy="369332"/>
          </a:xfrm>
          <a:prstGeom prst="rect">
            <a:avLst/>
          </a:prstGeom>
          <a:noFill/>
        </p:spPr>
        <p:txBody>
          <a:bodyPr wrap="square" rtlCol="0">
            <a:spAutoFit/>
          </a:bodyPr>
          <a:lstStyle/>
          <a:p>
            <a:r>
              <a:rPr lang="en-US" sz="900" dirty="0"/>
              <a:t>Sample sizes for Hampshire County sample: 8</a:t>
            </a:r>
            <a:r>
              <a:rPr lang="en-US" sz="900" baseline="30000" dirty="0"/>
              <a:t>th</a:t>
            </a:r>
            <a:r>
              <a:rPr lang="en-US" sz="900" dirty="0"/>
              <a:t> grade n = 863; 10</a:t>
            </a:r>
            <a:r>
              <a:rPr lang="en-US" sz="900" baseline="30000" dirty="0"/>
              <a:t>th</a:t>
            </a:r>
            <a:r>
              <a:rPr lang="en-US" sz="900" dirty="0"/>
              <a:t> grade n = 822; 12</a:t>
            </a:r>
            <a:r>
              <a:rPr lang="en-US" sz="900" baseline="30000" dirty="0"/>
              <a:t>th</a:t>
            </a:r>
            <a:r>
              <a:rPr lang="en-US" sz="900" dirty="0"/>
              <a:t> grade n = 662</a:t>
            </a:r>
          </a:p>
        </p:txBody>
      </p:sp>
    </p:spTree>
    <p:extLst>
      <p:ext uri="{BB962C8B-B14F-4D97-AF65-F5344CB8AC3E}">
        <p14:creationId xmlns:p14="http://schemas.microsoft.com/office/powerpoint/2010/main" val="2989277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F541DB91-0B10-46D9-B34B-7BFF960260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9CF7FE1C-8BC5-4B0C-A2BC-93AB72C90F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rgbClr val="93A94E">
              <a:alpha val="20000"/>
            </a:srgb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E7FED791-65F6-B646-879F-048783119FF4}"/>
              </a:ext>
            </a:extLst>
          </p:cNvPr>
          <p:cNvSpPr>
            <a:spLocks noGrp="1"/>
          </p:cNvSpPr>
          <p:nvPr>
            <p:ph type="title"/>
          </p:nvPr>
        </p:nvSpPr>
        <p:spPr>
          <a:xfrm>
            <a:off x="5526156" y="365125"/>
            <a:ext cx="5827643" cy="1433433"/>
          </a:xfrm>
        </p:spPr>
        <p:txBody>
          <a:bodyPr vert="horz" lIns="91440" tIns="45720" rIns="91440" bIns="45720" rtlCol="0" anchor="b">
            <a:normAutofit/>
          </a:bodyPr>
          <a:lstStyle/>
          <a:p>
            <a:r>
              <a:rPr lang="en-US" b="1" i="0" dirty="0">
                <a:latin typeface="Century Gothic" panose="020B0502020202020204" pitchFamily="34" charset="0"/>
              </a:rPr>
              <a:t>Binge drinking</a:t>
            </a:r>
          </a:p>
        </p:txBody>
      </p:sp>
      <p:sp>
        <p:nvSpPr>
          <p:cNvPr id="5" name="Content Placeholder 2">
            <a:extLst>
              <a:ext uri="{FF2B5EF4-FFF2-40B4-BE49-F238E27FC236}">
                <a16:creationId xmlns:a16="http://schemas.microsoft.com/office/drawing/2014/main" id="{F2D50513-C259-FC41-9B36-6F6FE7930EC5}"/>
              </a:ext>
            </a:extLst>
          </p:cNvPr>
          <p:cNvSpPr txBox="1">
            <a:spLocks/>
          </p:cNvSpPr>
          <p:nvPr/>
        </p:nvSpPr>
        <p:spPr>
          <a:xfrm>
            <a:off x="5526156" y="2055813"/>
            <a:ext cx="5827644" cy="4121149"/>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US" sz="2400"/>
              <a:t>For 8</a:t>
            </a:r>
            <a:r>
              <a:rPr lang="en-US" sz="2400" baseline="30000"/>
              <a:t>th</a:t>
            </a:r>
            <a:r>
              <a:rPr lang="en-US" sz="2400"/>
              <a:t> and 10</a:t>
            </a:r>
            <a:r>
              <a:rPr lang="en-US" sz="2400" baseline="30000"/>
              <a:t>th</a:t>
            </a:r>
            <a:r>
              <a:rPr lang="en-US" sz="2400"/>
              <a:t> graders, rates of binge drinking (defined in the survey as consuming 5+ drinks in a row) in the past two weeks fell during the pandemic (in 2021) and plateaued as of 2023; for 12</a:t>
            </a:r>
            <a:r>
              <a:rPr lang="en-US" sz="2400" baseline="30000"/>
              <a:t>th</a:t>
            </a:r>
            <a:r>
              <a:rPr lang="en-US" sz="2400"/>
              <a:t> graders, binge drinking rates fell during the pandemic and rebounded in 2023.</a:t>
            </a:r>
          </a:p>
        </p:txBody>
      </p:sp>
      <p:graphicFrame>
        <p:nvGraphicFramePr>
          <p:cNvPr id="6" name="Chart 5">
            <a:extLst>
              <a:ext uri="{FF2B5EF4-FFF2-40B4-BE49-F238E27FC236}">
                <a16:creationId xmlns:a16="http://schemas.microsoft.com/office/drawing/2014/main" id="{5AA77FAD-50B1-1F46-9A3A-9ABFC99CC85A}"/>
              </a:ext>
            </a:extLst>
          </p:cNvPr>
          <p:cNvGraphicFramePr>
            <a:graphicFrameLocks/>
          </p:cNvGraphicFramePr>
          <p:nvPr>
            <p:extLst>
              <p:ext uri="{D42A27DB-BD31-4B8C-83A1-F6EECF244321}">
                <p14:modId xmlns:p14="http://schemas.microsoft.com/office/powerpoint/2010/main" val="1999029898"/>
              </p:ext>
            </p:extLst>
          </p:nvPr>
        </p:nvGraphicFramePr>
        <p:xfrm>
          <a:off x="643466" y="2291938"/>
          <a:ext cx="4879642" cy="39400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44331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01257-C287-E346-81E6-A55F5792E573}"/>
              </a:ext>
            </a:extLst>
          </p:cNvPr>
          <p:cNvSpPr>
            <a:spLocks noGrp="1"/>
          </p:cNvSpPr>
          <p:nvPr>
            <p:ph type="title"/>
          </p:nvPr>
        </p:nvSpPr>
        <p:spPr/>
        <p:txBody>
          <a:bodyPr/>
          <a:lstStyle/>
          <a:p>
            <a:r>
              <a:rPr lang="en-US" b="1" i="0" dirty="0">
                <a:latin typeface="Century Gothic" panose="020B0502020202020204" pitchFamily="34" charset="0"/>
              </a:rPr>
              <a:t>Cannabis</a:t>
            </a:r>
          </a:p>
        </p:txBody>
      </p:sp>
      <p:graphicFrame>
        <p:nvGraphicFramePr>
          <p:cNvPr id="7" name="Chart 6">
            <a:extLst>
              <a:ext uri="{FF2B5EF4-FFF2-40B4-BE49-F238E27FC236}">
                <a16:creationId xmlns:a16="http://schemas.microsoft.com/office/drawing/2014/main" id="{E9BF2439-0318-EB4C-A26E-70A071DFA453}"/>
              </a:ext>
            </a:extLst>
          </p:cNvPr>
          <p:cNvGraphicFramePr>
            <a:graphicFrameLocks/>
          </p:cNvGraphicFramePr>
          <p:nvPr>
            <p:extLst>
              <p:ext uri="{D42A27DB-BD31-4B8C-83A1-F6EECF244321}">
                <p14:modId xmlns:p14="http://schemas.microsoft.com/office/powerpoint/2010/main" val="706913666"/>
              </p:ext>
            </p:extLst>
          </p:nvPr>
        </p:nvGraphicFramePr>
        <p:xfrm>
          <a:off x="337132" y="2884441"/>
          <a:ext cx="5580218" cy="3277941"/>
        </p:xfrm>
        <a:graphic>
          <a:graphicData uri="http://schemas.openxmlformats.org/drawingml/2006/chart">
            <c:chart xmlns:c="http://schemas.openxmlformats.org/drawingml/2006/chart" xmlns:r="http://schemas.openxmlformats.org/officeDocument/2006/relationships" r:id="rId3"/>
          </a:graphicData>
        </a:graphic>
      </p:graphicFrame>
      <p:sp>
        <p:nvSpPr>
          <p:cNvPr id="8" name="Content Placeholder 2">
            <a:extLst>
              <a:ext uri="{FF2B5EF4-FFF2-40B4-BE49-F238E27FC236}">
                <a16:creationId xmlns:a16="http://schemas.microsoft.com/office/drawing/2014/main" id="{EF45243A-CE70-C94F-9420-E41CB793FA52}"/>
              </a:ext>
            </a:extLst>
          </p:cNvPr>
          <p:cNvSpPr txBox="1">
            <a:spLocks/>
          </p:cNvSpPr>
          <p:nvPr/>
        </p:nvSpPr>
        <p:spPr>
          <a:xfrm>
            <a:off x="532138" y="1489912"/>
            <a:ext cx="11127724" cy="11942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dirty="0"/>
              <a:t>For all grades combined, Hampshire County youth cannabis use rates fell during the pandemic (in 2021) and remained steady in 2023. However, cannabis use rates among 12</a:t>
            </a:r>
            <a:r>
              <a:rPr lang="en-US" sz="1800" baseline="30000" dirty="0"/>
              <a:t>th</a:t>
            </a:r>
            <a:r>
              <a:rPr lang="en-US" sz="1800" dirty="0"/>
              <a:t> graders in Hampshire County increased 28% between 2021 and 2023, and 12</a:t>
            </a:r>
            <a:r>
              <a:rPr lang="en-US" sz="1800" baseline="30000" dirty="0"/>
              <a:t>th</a:t>
            </a:r>
            <a:r>
              <a:rPr lang="en-US" sz="1800" dirty="0"/>
              <a:t> grade use rates are notably higher in Hampshire County compared to national averages.</a:t>
            </a:r>
            <a:endParaRPr lang="en-US" sz="1600" dirty="0"/>
          </a:p>
        </p:txBody>
      </p:sp>
      <p:sp>
        <p:nvSpPr>
          <p:cNvPr id="9" name="TextBox 8">
            <a:extLst>
              <a:ext uri="{FF2B5EF4-FFF2-40B4-BE49-F238E27FC236}">
                <a16:creationId xmlns:a16="http://schemas.microsoft.com/office/drawing/2014/main" id="{10F86FB4-6267-0444-87A8-EAC09DAF60C7}"/>
              </a:ext>
            </a:extLst>
          </p:cNvPr>
          <p:cNvSpPr txBox="1"/>
          <p:nvPr/>
        </p:nvSpPr>
        <p:spPr>
          <a:xfrm>
            <a:off x="5940500" y="6247193"/>
            <a:ext cx="6138219" cy="369332"/>
          </a:xfrm>
          <a:prstGeom prst="rect">
            <a:avLst/>
          </a:prstGeom>
          <a:noFill/>
        </p:spPr>
        <p:txBody>
          <a:bodyPr wrap="none" rtlCol="0">
            <a:spAutoFit/>
          </a:bodyPr>
          <a:lstStyle/>
          <a:p>
            <a:r>
              <a:rPr lang="en-US" sz="900" dirty="0"/>
              <a:t>*MTF refers to </a:t>
            </a:r>
            <a:r>
              <a:rPr lang="en-US" sz="900" dirty="0">
                <a:hlinkClick r:id="rId4"/>
              </a:rPr>
              <a:t>Monitoring the Future</a:t>
            </a:r>
            <a:r>
              <a:rPr lang="en-US" sz="900" dirty="0"/>
              <a:t>, a national surveillance survey administered out of </a:t>
            </a:r>
          </a:p>
          <a:p>
            <a:r>
              <a:rPr lang="en-US" sz="900" dirty="0"/>
              <a:t>the University of Michigan and funded by the National Institute on Drug Abuse, National Institutes of Health.</a:t>
            </a:r>
          </a:p>
        </p:txBody>
      </p:sp>
      <p:grpSp>
        <p:nvGrpSpPr>
          <p:cNvPr id="10" name="Group 9">
            <a:extLst>
              <a:ext uri="{FF2B5EF4-FFF2-40B4-BE49-F238E27FC236}">
                <a16:creationId xmlns:a16="http://schemas.microsoft.com/office/drawing/2014/main" id="{9331CB14-6BF2-FE42-A7E9-1A1F7ED3C239}"/>
              </a:ext>
            </a:extLst>
          </p:cNvPr>
          <p:cNvGrpSpPr/>
          <p:nvPr/>
        </p:nvGrpSpPr>
        <p:grpSpPr>
          <a:xfrm>
            <a:off x="5847900" y="2684150"/>
            <a:ext cx="5726833" cy="3591528"/>
            <a:chOff x="5847300" y="2763899"/>
            <a:chExt cx="5962420" cy="3591528"/>
          </a:xfrm>
        </p:grpSpPr>
        <p:graphicFrame>
          <p:nvGraphicFramePr>
            <p:cNvPr id="11" name="Chart 10">
              <a:extLst>
                <a:ext uri="{FF2B5EF4-FFF2-40B4-BE49-F238E27FC236}">
                  <a16:creationId xmlns:a16="http://schemas.microsoft.com/office/drawing/2014/main" id="{C163CC64-F2C8-EB47-9D32-DBE390E16EA5}"/>
                </a:ext>
              </a:extLst>
            </p:cNvPr>
            <p:cNvGraphicFramePr>
              <a:graphicFrameLocks/>
            </p:cNvGraphicFramePr>
            <p:nvPr>
              <p:extLst>
                <p:ext uri="{D42A27DB-BD31-4B8C-83A1-F6EECF244321}">
                  <p14:modId xmlns:p14="http://schemas.microsoft.com/office/powerpoint/2010/main" val="1632902613"/>
                </p:ext>
              </p:extLst>
            </p:nvPr>
          </p:nvGraphicFramePr>
          <p:xfrm>
            <a:off x="5847300" y="2763899"/>
            <a:ext cx="5962420" cy="3591528"/>
          </p:xfrm>
          <a:graphic>
            <a:graphicData uri="http://schemas.openxmlformats.org/drawingml/2006/chart">
              <c:chart xmlns:c="http://schemas.openxmlformats.org/drawingml/2006/chart" xmlns:r="http://schemas.openxmlformats.org/officeDocument/2006/relationships" r:id="rId5"/>
            </a:graphicData>
          </a:graphic>
        </p:graphicFrame>
        <p:sp>
          <p:nvSpPr>
            <p:cNvPr id="12" name="TextBox 11">
              <a:extLst>
                <a:ext uri="{FF2B5EF4-FFF2-40B4-BE49-F238E27FC236}">
                  <a16:creationId xmlns:a16="http://schemas.microsoft.com/office/drawing/2014/main" id="{9F877EFD-8ACE-B94C-8F91-949DB5DF2F7B}"/>
                </a:ext>
              </a:extLst>
            </p:cNvPr>
            <p:cNvSpPr txBox="1"/>
            <p:nvPr/>
          </p:nvSpPr>
          <p:spPr>
            <a:xfrm>
              <a:off x="10543334" y="3490662"/>
              <a:ext cx="261610" cy="276999"/>
            </a:xfrm>
            <a:prstGeom prst="rect">
              <a:avLst/>
            </a:prstGeom>
            <a:noFill/>
          </p:spPr>
          <p:txBody>
            <a:bodyPr wrap="none" rtlCol="0">
              <a:spAutoFit/>
            </a:bodyPr>
            <a:lstStyle/>
            <a:p>
              <a:r>
                <a:rPr lang="en-US" sz="1200" dirty="0"/>
                <a:t>*</a:t>
              </a:r>
            </a:p>
          </p:txBody>
        </p:sp>
      </p:grpSp>
      <p:sp>
        <p:nvSpPr>
          <p:cNvPr id="13" name="TextBox 12">
            <a:extLst>
              <a:ext uri="{FF2B5EF4-FFF2-40B4-BE49-F238E27FC236}">
                <a16:creationId xmlns:a16="http://schemas.microsoft.com/office/drawing/2014/main" id="{57EB562F-FB93-DC4E-8DF9-3C39B924FE11}"/>
              </a:ext>
            </a:extLst>
          </p:cNvPr>
          <p:cNvSpPr txBox="1"/>
          <p:nvPr/>
        </p:nvSpPr>
        <p:spPr>
          <a:xfrm>
            <a:off x="470160" y="6247193"/>
            <a:ext cx="5292611" cy="369332"/>
          </a:xfrm>
          <a:prstGeom prst="rect">
            <a:avLst/>
          </a:prstGeom>
          <a:noFill/>
        </p:spPr>
        <p:txBody>
          <a:bodyPr wrap="square" rtlCol="0">
            <a:spAutoFit/>
          </a:bodyPr>
          <a:lstStyle/>
          <a:p>
            <a:r>
              <a:rPr lang="en-US" sz="900" dirty="0"/>
              <a:t>Sample sizes for Hampshire County sample: 8</a:t>
            </a:r>
            <a:r>
              <a:rPr lang="en-US" sz="900" baseline="30000" dirty="0"/>
              <a:t>th</a:t>
            </a:r>
            <a:r>
              <a:rPr lang="en-US" sz="900" dirty="0"/>
              <a:t> grade n = 863; 10</a:t>
            </a:r>
            <a:r>
              <a:rPr lang="en-US" sz="900" baseline="30000" dirty="0"/>
              <a:t>th</a:t>
            </a:r>
            <a:r>
              <a:rPr lang="en-US" sz="900" dirty="0"/>
              <a:t> grade n = 822; 12</a:t>
            </a:r>
            <a:r>
              <a:rPr lang="en-US" sz="900" baseline="30000" dirty="0"/>
              <a:t>th</a:t>
            </a:r>
            <a:r>
              <a:rPr lang="en-US" sz="900" dirty="0"/>
              <a:t> grade n = 662</a:t>
            </a:r>
          </a:p>
        </p:txBody>
      </p:sp>
      <p:sp>
        <p:nvSpPr>
          <p:cNvPr id="14" name="TextBox 13">
            <a:extLst>
              <a:ext uri="{FF2B5EF4-FFF2-40B4-BE49-F238E27FC236}">
                <a16:creationId xmlns:a16="http://schemas.microsoft.com/office/drawing/2014/main" id="{BC63A215-EBE3-9A46-90E1-558E82C56850}"/>
              </a:ext>
            </a:extLst>
          </p:cNvPr>
          <p:cNvSpPr txBox="1"/>
          <p:nvPr/>
        </p:nvSpPr>
        <p:spPr>
          <a:xfrm>
            <a:off x="10419626" y="3956644"/>
            <a:ext cx="843148" cy="369332"/>
          </a:xfrm>
          <a:prstGeom prst="rect">
            <a:avLst/>
          </a:prstGeom>
          <a:noFill/>
        </p:spPr>
        <p:txBody>
          <a:bodyPr wrap="square" rtlCol="0">
            <a:spAutoFit/>
          </a:bodyPr>
          <a:lstStyle/>
          <a:p>
            <a:r>
              <a:rPr lang="en-US" b="1" dirty="0">
                <a:solidFill>
                  <a:srgbClr val="C00000"/>
                </a:solidFill>
              </a:rPr>
              <a:t>+34%</a:t>
            </a:r>
          </a:p>
        </p:txBody>
      </p:sp>
      <p:sp>
        <p:nvSpPr>
          <p:cNvPr id="15" name="TextBox 14">
            <a:extLst>
              <a:ext uri="{FF2B5EF4-FFF2-40B4-BE49-F238E27FC236}">
                <a16:creationId xmlns:a16="http://schemas.microsoft.com/office/drawing/2014/main" id="{AAEE02FF-0C8E-914E-A069-6D390C0F2388}"/>
              </a:ext>
            </a:extLst>
          </p:cNvPr>
          <p:cNvSpPr txBox="1"/>
          <p:nvPr/>
        </p:nvSpPr>
        <p:spPr>
          <a:xfrm>
            <a:off x="11062515" y="4414675"/>
            <a:ext cx="843148" cy="369332"/>
          </a:xfrm>
          <a:prstGeom prst="rect">
            <a:avLst/>
          </a:prstGeom>
          <a:noFill/>
        </p:spPr>
        <p:txBody>
          <a:bodyPr wrap="square" rtlCol="0">
            <a:spAutoFit/>
          </a:bodyPr>
          <a:lstStyle/>
          <a:p>
            <a:r>
              <a:rPr lang="en-US" b="1" dirty="0">
                <a:solidFill>
                  <a:srgbClr val="C00000"/>
                </a:solidFill>
              </a:rPr>
              <a:t>+60%</a:t>
            </a:r>
          </a:p>
        </p:txBody>
      </p:sp>
      <p:sp>
        <p:nvSpPr>
          <p:cNvPr id="16" name="TextBox 15">
            <a:extLst>
              <a:ext uri="{FF2B5EF4-FFF2-40B4-BE49-F238E27FC236}">
                <a16:creationId xmlns:a16="http://schemas.microsoft.com/office/drawing/2014/main" id="{CD62C6AD-E138-2146-B04B-710ABDE7681A}"/>
              </a:ext>
            </a:extLst>
          </p:cNvPr>
          <p:cNvSpPr txBox="1"/>
          <p:nvPr/>
        </p:nvSpPr>
        <p:spPr>
          <a:xfrm>
            <a:off x="3604555" y="4016807"/>
            <a:ext cx="843148" cy="369332"/>
          </a:xfrm>
          <a:prstGeom prst="rect">
            <a:avLst/>
          </a:prstGeom>
          <a:noFill/>
        </p:spPr>
        <p:txBody>
          <a:bodyPr wrap="square" rtlCol="0">
            <a:spAutoFit/>
          </a:bodyPr>
          <a:lstStyle/>
          <a:p>
            <a:r>
              <a:rPr lang="en-US" b="1" dirty="0">
                <a:solidFill>
                  <a:srgbClr val="C00000"/>
                </a:solidFill>
              </a:rPr>
              <a:t>+28%</a:t>
            </a:r>
          </a:p>
        </p:txBody>
      </p:sp>
    </p:spTree>
    <p:extLst>
      <p:ext uri="{BB962C8B-B14F-4D97-AF65-F5344CB8AC3E}">
        <p14:creationId xmlns:p14="http://schemas.microsoft.com/office/powerpoint/2010/main" val="3620927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D11FD0E-2D27-4A5A-949D-222E61ECB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1BC8109F-B452-45EE-8BB3-65433C0396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rgbClr val="93A94E">
              <a:alpha val="20000"/>
            </a:srgb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56FBD8F6-4DB1-3447-9620-22D5E27CCC2C}"/>
              </a:ext>
            </a:extLst>
          </p:cNvPr>
          <p:cNvSpPr>
            <a:spLocks noGrp="1"/>
          </p:cNvSpPr>
          <p:nvPr>
            <p:ph type="title"/>
          </p:nvPr>
        </p:nvSpPr>
        <p:spPr>
          <a:xfrm>
            <a:off x="5991225" y="279400"/>
            <a:ext cx="5362576" cy="1892300"/>
          </a:xfrm>
        </p:spPr>
        <p:txBody>
          <a:bodyPr>
            <a:normAutofit/>
          </a:bodyPr>
          <a:lstStyle/>
          <a:p>
            <a:r>
              <a:rPr lang="en-US" b="1" i="0" dirty="0">
                <a:latin typeface="Century Gothic" panose="020B0502020202020204" pitchFamily="34" charset="0"/>
              </a:rPr>
              <a:t>A note about parent permissiveness</a:t>
            </a:r>
          </a:p>
        </p:txBody>
      </p:sp>
      <p:sp>
        <p:nvSpPr>
          <p:cNvPr id="3" name="Content Placeholder 2">
            <a:extLst>
              <a:ext uri="{FF2B5EF4-FFF2-40B4-BE49-F238E27FC236}">
                <a16:creationId xmlns:a16="http://schemas.microsoft.com/office/drawing/2014/main" id="{0D28703B-1E6D-2546-80F4-835DAFBAF48F}"/>
              </a:ext>
            </a:extLst>
          </p:cNvPr>
          <p:cNvSpPr>
            <a:spLocks/>
          </p:cNvSpPr>
          <p:nvPr/>
        </p:nvSpPr>
        <p:spPr>
          <a:xfrm>
            <a:off x="1229553" y="2028825"/>
            <a:ext cx="9732894" cy="4148138"/>
          </a:xfrm>
          <a:prstGeom prst="rect">
            <a:avLst/>
          </a:prstGeom>
        </p:spPr>
        <p:txBody>
          <a:bodyPr>
            <a:normAutofit/>
          </a:bodyPr>
          <a:lstStyle/>
          <a:p>
            <a:pPr marL="342900" indent="-342900" defTabSz="813816">
              <a:spcAft>
                <a:spcPts val="600"/>
              </a:spcAft>
              <a:buFont typeface="Arial" panose="020B0604020202020204" pitchFamily="34" charset="0"/>
              <a:buChar char="•"/>
            </a:pPr>
            <a:r>
              <a:rPr lang="en-US" sz="2136" kern="1200" dirty="0">
                <a:solidFill>
                  <a:schemeClr val="tx1"/>
                </a:solidFill>
                <a:latin typeface="+mn-lt"/>
                <a:ea typeface="+mn-ea"/>
                <a:cs typeface="+mn-cs"/>
              </a:rPr>
              <a:t>Many students who drink and/or use cannabis report that they do so with parent/caregiver permission, that their parents/caregivers provide them with these substances, and that there are no consequences if they get caught using.</a:t>
            </a:r>
          </a:p>
          <a:p>
            <a:pPr marL="457200" lvl="1" indent="0">
              <a:spcAft>
                <a:spcPts val="600"/>
              </a:spcAft>
              <a:buNone/>
            </a:pPr>
            <a:endParaRPr lang="en-US" dirty="0"/>
          </a:p>
        </p:txBody>
      </p:sp>
      <p:sp>
        <p:nvSpPr>
          <p:cNvPr id="4" name="Rounded Rectangle 3">
            <a:extLst>
              <a:ext uri="{FF2B5EF4-FFF2-40B4-BE49-F238E27FC236}">
                <a16:creationId xmlns:a16="http://schemas.microsoft.com/office/drawing/2014/main" id="{263A7E50-A648-9A4A-8DD6-7AB72A074FA2}"/>
              </a:ext>
            </a:extLst>
          </p:cNvPr>
          <p:cNvSpPr/>
          <p:nvPr/>
        </p:nvSpPr>
        <p:spPr>
          <a:xfrm>
            <a:off x="6096000" y="3887348"/>
            <a:ext cx="3413400" cy="1860562"/>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13816">
              <a:spcAft>
                <a:spcPts val="600"/>
              </a:spcAft>
            </a:pPr>
            <a:r>
              <a:rPr lang="en-US" sz="1602" kern="1200">
                <a:solidFill>
                  <a:schemeClr val="tx1"/>
                </a:solidFill>
                <a:latin typeface="+mn-lt"/>
                <a:ea typeface="+mn-ea"/>
                <a:cs typeface="+mn-cs"/>
              </a:rPr>
              <a:t>Over one in five (22.4%) students who report using cannabis in the past 30 days say that they did so with their parents’ permission; 5% report that their parents provided them with cannabis.</a:t>
            </a:r>
            <a:endParaRPr lang="en-US">
              <a:solidFill>
                <a:schemeClr val="tx1"/>
              </a:solidFill>
            </a:endParaRPr>
          </a:p>
        </p:txBody>
      </p:sp>
      <p:sp>
        <p:nvSpPr>
          <p:cNvPr id="5" name="Rounded Rectangle 4">
            <a:extLst>
              <a:ext uri="{FF2B5EF4-FFF2-40B4-BE49-F238E27FC236}">
                <a16:creationId xmlns:a16="http://schemas.microsoft.com/office/drawing/2014/main" id="{24299008-4658-514C-A0EC-44E4FEDBB5FE}"/>
              </a:ext>
            </a:extLst>
          </p:cNvPr>
          <p:cNvSpPr/>
          <p:nvPr/>
        </p:nvSpPr>
        <p:spPr>
          <a:xfrm>
            <a:off x="2411268" y="3778614"/>
            <a:ext cx="3413400" cy="225732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13816">
              <a:spcAft>
                <a:spcPts val="600"/>
              </a:spcAft>
            </a:pPr>
            <a:r>
              <a:rPr lang="en-US" sz="1602" kern="1200">
                <a:solidFill>
                  <a:schemeClr val="tx1"/>
                </a:solidFill>
                <a:latin typeface="+mn-lt"/>
                <a:ea typeface="+mn-ea"/>
                <a:cs typeface="+mn-cs"/>
              </a:rPr>
              <a:t>~40% of students who report drinking in the past 30 days report doing so at home, with their parents’ permission; ~25% report getting alcohol from home, again with their parents’ permission.</a:t>
            </a:r>
            <a:endParaRPr lang="en-US">
              <a:solidFill>
                <a:schemeClr val="tx1"/>
              </a:solidFill>
            </a:endParaRPr>
          </a:p>
        </p:txBody>
      </p:sp>
    </p:spTree>
    <p:extLst>
      <p:ext uri="{BB962C8B-B14F-4D97-AF65-F5344CB8AC3E}">
        <p14:creationId xmlns:p14="http://schemas.microsoft.com/office/powerpoint/2010/main" val="3497228823"/>
      </p:ext>
    </p:extLst>
  </p:cSld>
  <p:clrMapOvr>
    <a:masterClrMapping/>
  </p:clrMapOvr>
</p:sld>
</file>

<file path=ppt/theme/theme1.xml><?xml version="1.0" encoding="utf-8"?>
<a:theme xmlns:a="http://schemas.openxmlformats.org/drawingml/2006/main" name="BrushVTI">
  <a:themeElements>
    <a:clrScheme name="AnalogousFromLightSeedLeftStep">
      <a:dk1>
        <a:srgbClr val="000000"/>
      </a:dk1>
      <a:lt1>
        <a:srgbClr val="FFFFFF"/>
      </a:lt1>
      <a:dk2>
        <a:srgbClr val="3B213A"/>
      </a:dk2>
      <a:lt2>
        <a:srgbClr val="E3E2E8"/>
      </a:lt2>
      <a:accent1>
        <a:srgbClr val="93A94E"/>
      </a:accent1>
      <a:accent2>
        <a:srgbClr val="B6A03C"/>
      </a:accent2>
      <a:accent3>
        <a:srgbClr val="EA8946"/>
      </a:accent3>
      <a:accent4>
        <a:srgbClr val="EB4E4F"/>
      </a:accent4>
      <a:accent5>
        <a:srgbClr val="EE6EA5"/>
      </a:accent5>
      <a:accent6>
        <a:srgbClr val="EB4ED2"/>
      </a:accent6>
      <a:hlink>
        <a:srgbClr val="7A69AE"/>
      </a:hlink>
      <a:folHlink>
        <a:srgbClr val="7F7F7F"/>
      </a:folHlink>
    </a:clrScheme>
    <a:fontScheme name="Custom 3">
      <a:majorFont>
        <a:latin typeface="Elephant"/>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1732</Words>
  <Application>Microsoft Macintosh PowerPoint</Application>
  <PresentationFormat>Widescreen</PresentationFormat>
  <Paragraphs>127</Paragraphs>
  <Slides>17</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Century Gothic</vt:lpstr>
      <vt:lpstr>Elephant</vt:lpstr>
      <vt:lpstr>BrushVTI</vt:lpstr>
      <vt:lpstr>Youth substance use and mental health in Hampshire County</vt:lpstr>
      <vt:lpstr>Roadmap</vt:lpstr>
      <vt:lpstr>A little bit about the 2023 PNAS</vt:lpstr>
      <vt:lpstr>Substance use</vt:lpstr>
      <vt:lpstr>District differences</vt:lpstr>
      <vt:lpstr>Alcohol</vt:lpstr>
      <vt:lpstr>Binge drinking</vt:lpstr>
      <vt:lpstr>Cannabis</vt:lpstr>
      <vt:lpstr>A note about parent permissiveness</vt:lpstr>
      <vt:lpstr>Driving under the influence</vt:lpstr>
      <vt:lpstr>PowerPoint Presentation</vt:lpstr>
      <vt:lpstr>PowerPoint Presentation</vt:lpstr>
      <vt:lpstr>PowerPoint Presentation</vt:lpstr>
      <vt:lpstr>Youth mental health</vt:lpstr>
      <vt:lpstr>Mental health</vt:lpstr>
      <vt:lpstr>Students who report mental health challenges are also more likely to report substance use</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 Prevention Needs Assessment Survey (PNAS)</dc:title>
  <dc:creator>Caroline Johnson</dc:creator>
  <cp:lastModifiedBy>Caroline Johnson</cp:lastModifiedBy>
  <cp:revision>156</cp:revision>
  <dcterms:created xsi:type="dcterms:W3CDTF">2023-09-13T19:11:33Z</dcterms:created>
  <dcterms:modified xsi:type="dcterms:W3CDTF">2023-12-05T15:39:16Z</dcterms:modified>
</cp:coreProperties>
</file>