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70" r:id="rId3"/>
    <p:sldId id="283" r:id="rId4"/>
    <p:sldId id="284" r:id="rId5"/>
    <p:sldId id="276" r:id="rId6"/>
    <p:sldId id="265" r:id="rId7"/>
    <p:sldId id="274" r:id="rId8"/>
    <p:sldId id="278" r:id="rId9"/>
    <p:sldId id="279" r:id="rId10"/>
    <p:sldId id="281" r:id="rId11"/>
    <p:sldId id="288" r:id="rId12"/>
    <p:sldId id="275" r:id="rId13"/>
    <p:sldId id="286" r:id="rId14"/>
    <p:sldId id="263" r:id="rId15"/>
  </p:sldIdLst>
  <p:sldSz cx="9144000" cy="6858000" type="screen4x3"/>
  <p:notesSz cx="9144000" cy="6858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6677" autoAdjust="0"/>
    <p:restoredTop sz="90709" autoAdjust="0"/>
  </p:normalViewPr>
  <p:slideViewPr>
    <p:cSldViewPr>
      <p:cViewPr varScale="1">
        <p:scale>
          <a:sx n="104" d="100"/>
          <a:sy n="104" d="100"/>
        </p:scale>
        <p:origin x="2538"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charset="0"/>
              </a:defRPr>
            </a:lvl1pPr>
          </a:lstStyle>
          <a:p>
            <a:pPr>
              <a:defRPr/>
            </a:pPr>
            <a:endParaRPr lang="en-US"/>
          </a:p>
        </p:txBody>
      </p:sp>
      <p:sp>
        <p:nvSpPr>
          <p:cNvPr id="17411" name="Rectangle 3"/>
          <p:cNvSpPr>
            <a:spLocks noGrp="1" noChangeArrowheads="1"/>
          </p:cNvSpPr>
          <p:nvPr>
            <p:ph type="dt" sz="quarter" idx="1"/>
          </p:nvPr>
        </p:nvSpPr>
        <p:spPr bwMode="auto">
          <a:xfrm>
            <a:off x="518160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defRPr>
            </a:lvl1pPr>
          </a:lstStyle>
          <a:p>
            <a:pPr>
              <a:defRPr/>
            </a:pPr>
            <a:endParaRPr lang="en-US"/>
          </a:p>
        </p:txBody>
      </p:sp>
      <p:sp>
        <p:nvSpPr>
          <p:cNvPr id="17412" name="Rectangle 4"/>
          <p:cNvSpPr>
            <a:spLocks noGrp="1" noChangeArrowheads="1"/>
          </p:cNvSpPr>
          <p:nvPr>
            <p:ph type="ftr" sz="quarter" idx="2"/>
          </p:nvPr>
        </p:nvSpPr>
        <p:spPr bwMode="auto">
          <a:xfrm>
            <a:off x="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charset="0"/>
              </a:defRPr>
            </a:lvl1pPr>
          </a:lstStyle>
          <a:p>
            <a:pPr>
              <a:defRPr/>
            </a:pPr>
            <a:endParaRPr lang="en-US"/>
          </a:p>
        </p:txBody>
      </p:sp>
      <p:sp>
        <p:nvSpPr>
          <p:cNvPr id="17413" name="Rectangle 5"/>
          <p:cNvSpPr>
            <a:spLocks noGrp="1" noChangeArrowheads="1"/>
          </p:cNvSpPr>
          <p:nvPr>
            <p:ph type="sldNum" sz="quarter" idx="3"/>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C26E4F31-2329-4687-8EB9-E6E640F41A6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charset="0"/>
              </a:defRPr>
            </a:lvl1pPr>
          </a:lstStyle>
          <a:p>
            <a:pPr>
              <a:defRPr/>
            </a:pPr>
            <a:endParaRPr lang="en-US"/>
          </a:p>
        </p:txBody>
      </p:sp>
      <p:sp>
        <p:nvSpPr>
          <p:cNvPr id="15363" name="Rectangle 3"/>
          <p:cNvSpPr>
            <a:spLocks noGrp="1" noChangeArrowheads="1"/>
          </p:cNvSpPr>
          <p:nvPr>
            <p:ph type="dt" idx="1"/>
          </p:nvPr>
        </p:nvSpPr>
        <p:spPr bwMode="auto">
          <a:xfrm>
            <a:off x="518160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1219200" y="3257550"/>
            <a:ext cx="67056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charset="0"/>
              </a:defRPr>
            </a:lvl1pPr>
          </a:lstStyle>
          <a:p>
            <a:pPr>
              <a:defRPr/>
            </a:pPr>
            <a:endParaRPr lang="en-US"/>
          </a:p>
        </p:txBody>
      </p:sp>
      <p:sp>
        <p:nvSpPr>
          <p:cNvPr id="15367" name="Rectangle 7"/>
          <p:cNvSpPr>
            <a:spLocks noGrp="1" noChangeArrowheads="1"/>
          </p:cNvSpPr>
          <p:nvPr>
            <p:ph type="sldNum" sz="quarter" idx="5"/>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A001BFDD-82FD-4AFF-9C19-68BB7D6C693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first bullet point and then ask the group what percentage of jail inmate deaths are due to suicide.</a:t>
            </a:r>
          </a:p>
        </p:txBody>
      </p:sp>
      <p:sp>
        <p:nvSpPr>
          <p:cNvPr id="4" name="Slide Number Placeholder 3"/>
          <p:cNvSpPr>
            <a:spLocks noGrp="1"/>
          </p:cNvSpPr>
          <p:nvPr>
            <p:ph type="sldNum" sz="quarter" idx="10"/>
          </p:nvPr>
        </p:nvSpPr>
        <p:spPr/>
        <p:txBody>
          <a:bodyPr/>
          <a:lstStyle/>
          <a:p>
            <a:fld id="{DBCBE0B1-A6BF-4B93-B76A-D510435E7F9C}" type="slidenum">
              <a:rPr lang="en-US" smtClean="0"/>
              <a:t>4</a:t>
            </a:fld>
            <a:endParaRPr lang="en-US"/>
          </a:p>
        </p:txBody>
      </p:sp>
    </p:spTree>
    <p:extLst>
      <p:ext uri="{BB962C8B-B14F-4D97-AF65-F5344CB8AC3E}">
        <p14:creationId xmlns:p14="http://schemas.microsoft.com/office/powerpoint/2010/main" val="435901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8763"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 name="Arc 3"/>
          <p:cNvSpPr>
            <a:spLocks/>
          </p:cNvSpPr>
          <p:nvPr/>
        </p:nvSpPr>
        <p:spPr bwMode="auto">
          <a:xfrm>
            <a:off x="0" y="842963"/>
            <a:ext cx="2897188" cy="6015037"/>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pPr lvl="0"/>
            <a:r>
              <a:rPr lang="en-US" noProof="0" smtClean="0"/>
              <a:t>Click to edit Master title style</a:t>
            </a:r>
          </a:p>
        </p:txBody>
      </p:sp>
      <p:sp>
        <p:nvSpPr>
          <p:cNvPr id="3077" name="Rectangle 5"/>
          <p:cNvSpPr>
            <a:spLocks noGrp="1" noChangeArrowheads="1"/>
          </p:cNvSpPr>
          <p:nvPr>
            <p:ph type="subTitle" sz="quarter" idx="1"/>
          </p:nvPr>
        </p:nvSpPr>
        <p:spPr>
          <a:xfrm>
            <a:off x="4191000" y="1828800"/>
            <a:ext cx="4572000" cy="1752600"/>
          </a:xfrm>
        </p:spPr>
        <p:txBody>
          <a:bodyPr/>
          <a:lstStyle>
            <a:lvl1pPr marL="0" indent="0">
              <a:buFont typeface="Wingdings" pitchFamily="2" charset="2"/>
              <a:buNone/>
              <a:defRPr sz="2400"/>
            </a:lvl1pPr>
          </a:lstStyle>
          <a:p>
            <a:pPr lvl="0"/>
            <a:r>
              <a:rPr lang="en-US" noProof="0" smtClean="0"/>
              <a:t>Click to edit Master subtitle style</a:t>
            </a:r>
          </a:p>
        </p:txBody>
      </p:sp>
      <p:sp>
        <p:nvSpPr>
          <p:cNvPr id="6" name="Rectangle 6"/>
          <p:cNvSpPr>
            <a:spLocks noGrp="1" noChangeArrowheads="1"/>
          </p:cNvSpPr>
          <p:nvPr>
            <p:ph type="dt" sz="quarter" idx="10"/>
          </p:nvPr>
        </p:nvSpPr>
        <p:spPr>
          <a:extLst>
            <a:ext uri="{909E8E84-426E-40DD-AFC4-6F175D3DCCD1}">
              <a14:hiddenFill xmlns:a14="http://schemas.microsoft.com/office/drawing/2010/main">
                <a:solidFill>
                  <a:schemeClr val="accent2"/>
                </a:solidFill>
              </a14:hiddenFill>
            </a:ext>
          </a:extLst>
        </p:spPr>
        <p:txBody>
          <a:bodyPr/>
          <a:lstStyle>
            <a:lvl1pPr>
              <a:defRPr/>
            </a:lvl1pPr>
          </a:lstStyle>
          <a:p>
            <a:pPr>
              <a:defRPr/>
            </a:pPr>
            <a:endParaRPr lang="en-US"/>
          </a:p>
        </p:txBody>
      </p:sp>
      <p:sp>
        <p:nvSpPr>
          <p:cNvPr id="7" name="Rectangle 7"/>
          <p:cNvSpPr>
            <a:spLocks noGrp="1" noChangeArrowheads="1"/>
          </p:cNvSpPr>
          <p:nvPr>
            <p:ph type="ftr" sz="quarter" idx="11"/>
          </p:nvPr>
        </p:nvSpPr>
        <p:spPr/>
        <p:txBody>
          <a:bodyPr/>
          <a:lstStyle>
            <a:lvl1pPr>
              <a:defRPr/>
            </a:lvl1pPr>
          </a:lstStyle>
          <a:p>
            <a:pPr>
              <a:defRPr/>
            </a:pPr>
            <a:endParaRPr lang="en-US"/>
          </a:p>
        </p:txBody>
      </p:sp>
      <p:sp>
        <p:nvSpPr>
          <p:cNvPr id="8" name="Rectangle 8"/>
          <p:cNvSpPr>
            <a:spLocks noGrp="1" noChangeArrowheads="1"/>
          </p:cNvSpPr>
          <p:nvPr>
            <p:ph type="sldNum" sz="quarter" idx="12"/>
          </p:nvPr>
        </p:nvSpPr>
        <p:spPr/>
        <p:txBody>
          <a:bodyPr/>
          <a:lstStyle>
            <a:lvl1pPr>
              <a:defRPr/>
            </a:lvl1pPr>
          </a:lstStyle>
          <a:p>
            <a:pPr>
              <a:defRPr/>
            </a:pPr>
            <a:fld id="{09BEA894-0178-453C-A69E-E860B7F4DFC4}" type="slidenum">
              <a:rPr lang="en-US" altLang="en-US"/>
              <a:pPr>
                <a:defRPr/>
              </a:pPr>
              <a:t>‹#›</a:t>
            </a:fld>
            <a:endParaRPr lang="en-US" altLang="en-US"/>
          </a:p>
        </p:txBody>
      </p:sp>
    </p:spTree>
    <p:extLst>
      <p:ext uri="{BB962C8B-B14F-4D97-AF65-F5344CB8AC3E}">
        <p14:creationId xmlns:p14="http://schemas.microsoft.com/office/powerpoint/2010/main" val="3329385295"/>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605EE9A6-DDDF-4E1F-A42B-FABC4A3CDAC4}" type="slidenum">
              <a:rPr lang="en-US" altLang="en-US"/>
              <a:pPr>
                <a:defRPr/>
              </a:pPr>
              <a:t>‹#›</a:t>
            </a:fld>
            <a:endParaRPr lang="en-US" altLang="en-US"/>
          </a:p>
        </p:txBody>
      </p:sp>
    </p:spTree>
    <p:extLst>
      <p:ext uri="{BB962C8B-B14F-4D97-AF65-F5344CB8AC3E}">
        <p14:creationId xmlns:p14="http://schemas.microsoft.com/office/powerpoint/2010/main" val="2402311448"/>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AD49C85E-7FBA-45D9-AD7E-0DD5C4840BBE}" type="slidenum">
              <a:rPr lang="en-US" altLang="en-US"/>
              <a:pPr>
                <a:defRPr/>
              </a:pPr>
              <a:t>‹#›</a:t>
            </a:fld>
            <a:endParaRPr lang="en-US" altLang="en-US"/>
          </a:p>
        </p:txBody>
      </p:sp>
    </p:spTree>
    <p:extLst>
      <p:ext uri="{BB962C8B-B14F-4D97-AF65-F5344CB8AC3E}">
        <p14:creationId xmlns:p14="http://schemas.microsoft.com/office/powerpoint/2010/main" val="2465802721"/>
      </p:ext>
    </p:extLst>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2819400" y="1981200"/>
            <a:ext cx="6096000" cy="4114800"/>
          </a:xfrm>
        </p:spPr>
        <p:txBody>
          <a:bodyPr/>
          <a:lstStyle/>
          <a:p>
            <a:pPr lvl="0"/>
            <a:endParaRPr lang="en-US"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FECF91D6-E879-4DCE-A033-4B39B3222908}" type="slidenum">
              <a:rPr lang="en-US" altLang="en-US"/>
              <a:pPr>
                <a:defRPr/>
              </a:pPr>
              <a:t>‹#›</a:t>
            </a:fld>
            <a:endParaRPr lang="en-US" altLang="en-US"/>
          </a:p>
        </p:txBody>
      </p:sp>
    </p:spTree>
    <p:extLst>
      <p:ext uri="{BB962C8B-B14F-4D97-AF65-F5344CB8AC3E}">
        <p14:creationId xmlns:p14="http://schemas.microsoft.com/office/powerpoint/2010/main" val="387444335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C96BB927-8EAF-470A-80AD-A1071ACBCF2D}" type="slidenum">
              <a:rPr lang="en-US" altLang="en-US"/>
              <a:pPr>
                <a:defRPr/>
              </a:pPr>
              <a:t>‹#›</a:t>
            </a:fld>
            <a:endParaRPr lang="en-US" altLang="en-US"/>
          </a:p>
        </p:txBody>
      </p:sp>
    </p:spTree>
    <p:extLst>
      <p:ext uri="{BB962C8B-B14F-4D97-AF65-F5344CB8AC3E}">
        <p14:creationId xmlns:p14="http://schemas.microsoft.com/office/powerpoint/2010/main" val="1354329615"/>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7DDF5B6C-78EC-4A4D-81B5-483CE0A8863A}" type="slidenum">
              <a:rPr lang="en-US" altLang="en-US"/>
              <a:pPr>
                <a:defRPr/>
              </a:pPr>
              <a:t>‹#›</a:t>
            </a:fld>
            <a:endParaRPr lang="en-US" altLang="en-US"/>
          </a:p>
        </p:txBody>
      </p:sp>
    </p:spTree>
    <p:extLst>
      <p:ext uri="{BB962C8B-B14F-4D97-AF65-F5344CB8AC3E}">
        <p14:creationId xmlns:p14="http://schemas.microsoft.com/office/powerpoint/2010/main" val="2799857975"/>
      </p:ext>
    </p:extLst>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67E64AEF-E240-4012-8FC8-C8F0D08752CA}" type="slidenum">
              <a:rPr lang="en-US" altLang="en-US"/>
              <a:pPr>
                <a:defRPr/>
              </a:pPr>
              <a:t>‹#›</a:t>
            </a:fld>
            <a:endParaRPr lang="en-US" altLang="en-US"/>
          </a:p>
        </p:txBody>
      </p:sp>
    </p:spTree>
    <p:extLst>
      <p:ext uri="{BB962C8B-B14F-4D97-AF65-F5344CB8AC3E}">
        <p14:creationId xmlns:p14="http://schemas.microsoft.com/office/powerpoint/2010/main" val="2295177061"/>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A9040363-01C7-43FB-A068-54D255759BCD}" type="slidenum">
              <a:rPr lang="en-US" altLang="en-US"/>
              <a:pPr>
                <a:defRPr/>
              </a:pPr>
              <a:t>‹#›</a:t>
            </a:fld>
            <a:endParaRPr lang="en-US" altLang="en-US"/>
          </a:p>
        </p:txBody>
      </p:sp>
    </p:spTree>
    <p:extLst>
      <p:ext uri="{BB962C8B-B14F-4D97-AF65-F5344CB8AC3E}">
        <p14:creationId xmlns:p14="http://schemas.microsoft.com/office/powerpoint/2010/main" val="2233919823"/>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2D58F1AB-9224-49B3-9194-7FA5CEE6816B}" type="slidenum">
              <a:rPr lang="en-US" altLang="en-US"/>
              <a:pPr>
                <a:defRPr/>
              </a:pPr>
              <a:t>‹#›</a:t>
            </a:fld>
            <a:endParaRPr lang="en-US" altLang="en-US"/>
          </a:p>
        </p:txBody>
      </p:sp>
    </p:spTree>
    <p:extLst>
      <p:ext uri="{BB962C8B-B14F-4D97-AF65-F5344CB8AC3E}">
        <p14:creationId xmlns:p14="http://schemas.microsoft.com/office/powerpoint/2010/main" val="100460211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06CF02F4-A3D4-44CF-9BC6-03A1893AE727}" type="slidenum">
              <a:rPr lang="en-US" altLang="en-US"/>
              <a:pPr>
                <a:defRPr/>
              </a:pPr>
              <a:t>‹#›</a:t>
            </a:fld>
            <a:endParaRPr lang="en-US" altLang="en-US"/>
          </a:p>
        </p:txBody>
      </p:sp>
    </p:spTree>
    <p:extLst>
      <p:ext uri="{BB962C8B-B14F-4D97-AF65-F5344CB8AC3E}">
        <p14:creationId xmlns:p14="http://schemas.microsoft.com/office/powerpoint/2010/main" val="1468934719"/>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7A63856A-B1F5-48D3-B1D0-84D5E8337BE8}" type="slidenum">
              <a:rPr lang="en-US" altLang="en-US"/>
              <a:pPr>
                <a:defRPr/>
              </a:pPr>
              <a:t>‹#›</a:t>
            </a:fld>
            <a:endParaRPr lang="en-US" altLang="en-US"/>
          </a:p>
        </p:txBody>
      </p:sp>
    </p:spTree>
    <p:extLst>
      <p:ext uri="{BB962C8B-B14F-4D97-AF65-F5344CB8AC3E}">
        <p14:creationId xmlns:p14="http://schemas.microsoft.com/office/powerpoint/2010/main" val="2078225596"/>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2B12969D-2316-459C-9086-9E63F83B1A85}" type="slidenum">
              <a:rPr lang="en-US" altLang="en-US"/>
              <a:pPr>
                <a:defRPr/>
              </a:pPr>
              <a:t>‹#›</a:t>
            </a:fld>
            <a:endParaRPr lang="en-US" altLang="en-US"/>
          </a:p>
        </p:txBody>
      </p:sp>
    </p:spTree>
    <p:extLst>
      <p:ext uri="{BB962C8B-B14F-4D97-AF65-F5344CB8AC3E}">
        <p14:creationId xmlns:p14="http://schemas.microsoft.com/office/powerpoint/2010/main" val="2012438479"/>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7188" cy="6015037"/>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2819400" y="609600"/>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dt" sz="half" idx="2"/>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eaLnBrk="1" hangingPunct="1">
              <a:defRPr sz="1400">
                <a:latin typeface="+mn-lt"/>
              </a:defRPr>
            </a:lvl1pPr>
          </a:lstStyle>
          <a:p>
            <a:pPr>
              <a:defRPr/>
            </a:pPr>
            <a:endParaRPr lang="en-US"/>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1400">
                <a:latin typeface="+mn-lt"/>
              </a:defRPr>
            </a:lvl1pPr>
          </a:lstStyle>
          <a:p>
            <a:pPr>
              <a:defRPr/>
            </a:pPr>
            <a:endParaRPr lang="en-US"/>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eaLnBrk="1" hangingPunct="1">
              <a:defRPr sz="1400">
                <a:latin typeface="Arial" panose="020B0604020202020204" pitchFamily="34" charset="0"/>
              </a:defRPr>
            </a:lvl1pPr>
          </a:lstStyle>
          <a:p>
            <a:pPr>
              <a:defRPr/>
            </a:pPr>
            <a:fld id="{3A74DF6E-A9AF-4A02-8CEE-B2B18B463D9E}"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842"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Lst>
  <p:transition>
    <p:dissolve/>
  </p:transition>
  <p:txStyles>
    <p:titleStyle>
      <a:lvl1pPr algn="l" rtl="0" eaLnBrk="0" fontAlgn="base" hangingPunct="0">
        <a:lnSpc>
          <a:spcPct val="70000"/>
        </a:lnSpc>
        <a:spcBef>
          <a:spcPct val="0"/>
        </a:spcBef>
        <a:spcAft>
          <a:spcPct val="0"/>
        </a:spcAft>
        <a:defRPr sz="4800" b="1">
          <a:solidFill>
            <a:schemeClr val="tx2"/>
          </a:solidFill>
          <a:latin typeface="+mj-lt"/>
          <a:ea typeface="+mj-ea"/>
          <a:cs typeface="+mj-cs"/>
        </a:defRPr>
      </a:lvl1pPr>
      <a:lvl2pPr algn="l" rtl="0" eaLnBrk="0" fontAlgn="base" hangingPunct="0">
        <a:lnSpc>
          <a:spcPct val="70000"/>
        </a:lnSpc>
        <a:spcBef>
          <a:spcPct val="0"/>
        </a:spcBef>
        <a:spcAft>
          <a:spcPct val="0"/>
        </a:spcAft>
        <a:defRPr sz="4800" b="1">
          <a:solidFill>
            <a:schemeClr val="tx2"/>
          </a:solidFill>
          <a:latin typeface="Arial Narrow" pitchFamily="34" charset="0"/>
        </a:defRPr>
      </a:lvl2pPr>
      <a:lvl3pPr algn="l" rtl="0" eaLnBrk="0" fontAlgn="base" hangingPunct="0">
        <a:lnSpc>
          <a:spcPct val="70000"/>
        </a:lnSpc>
        <a:spcBef>
          <a:spcPct val="0"/>
        </a:spcBef>
        <a:spcAft>
          <a:spcPct val="0"/>
        </a:spcAft>
        <a:defRPr sz="4800" b="1">
          <a:solidFill>
            <a:schemeClr val="tx2"/>
          </a:solidFill>
          <a:latin typeface="Arial Narrow" pitchFamily="34" charset="0"/>
        </a:defRPr>
      </a:lvl3pPr>
      <a:lvl4pPr algn="l" rtl="0" eaLnBrk="0" fontAlgn="base" hangingPunct="0">
        <a:lnSpc>
          <a:spcPct val="70000"/>
        </a:lnSpc>
        <a:spcBef>
          <a:spcPct val="0"/>
        </a:spcBef>
        <a:spcAft>
          <a:spcPct val="0"/>
        </a:spcAft>
        <a:defRPr sz="4800" b="1">
          <a:solidFill>
            <a:schemeClr val="tx2"/>
          </a:solidFill>
          <a:latin typeface="Arial Narrow" pitchFamily="34" charset="0"/>
        </a:defRPr>
      </a:lvl4pPr>
      <a:lvl5pPr algn="l" rtl="0" eaLnBrk="0" fontAlgn="base" hangingPunct="0">
        <a:lnSpc>
          <a:spcPct val="70000"/>
        </a:lnSpc>
        <a:spcBef>
          <a:spcPct val="0"/>
        </a:spcBef>
        <a:spcAft>
          <a:spcPct val="0"/>
        </a:spcAft>
        <a:defRPr sz="4800" b="1">
          <a:solidFill>
            <a:schemeClr val="tx2"/>
          </a:solidFill>
          <a:latin typeface="Arial Narrow" pitchFamily="34" charset="0"/>
        </a:defRPr>
      </a:lvl5pPr>
      <a:lvl6pPr marL="457200" algn="l" rtl="0" fontAlgn="base">
        <a:lnSpc>
          <a:spcPct val="70000"/>
        </a:lnSpc>
        <a:spcBef>
          <a:spcPct val="0"/>
        </a:spcBef>
        <a:spcAft>
          <a:spcPct val="0"/>
        </a:spcAft>
        <a:defRPr sz="4800" b="1">
          <a:solidFill>
            <a:schemeClr val="tx2"/>
          </a:solidFill>
          <a:latin typeface="Arial Narrow" pitchFamily="34" charset="0"/>
        </a:defRPr>
      </a:lvl6pPr>
      <a:lvl7pPr marL="914400" algn="l" rtl="0" fontAlgn="base">
        <a:lnSpc>
          <a:spcPct val="70000"/>
        </a:lnSpc>
        <a:spcBef>
          <a:spcPct val="0"/>
        </a:spcBef>
        <a:spcAft>
          <a:spcPct val="0"/>
        </a:spcAft>
        <a:defRPr sz="4800" b="1">
          <a:solidFill>
            <a:schemeClr val="tx2"/>
          </a:solidFill>
          <a:latin typeface="Arial Narrow" pitchFamily="34" charset="0"/>
        </a:defRPr>
      </a:lvl7pPr>
      <a:lvl8pPr marL="1371600" algn="l" rtl="0" fontAlgn="base">
        <a:lnSpc>
          <a:spcPct val="70000"/>
        </a:lnSpc>
        <a:spcBef>
          <a:spcPct val="0"/>
        </a:spcBef>
        <a:spcAft>
          <a:spcPct val="0"/>
        </a:spcAft>
        <a:defRPr sz="4800" b="1">
          <a:solidFill>
            <a:schemeClr val="tx2"/>
          </a:solidFill>
          <a:latin typeface="Arial Narrow" pitchFamily="34" charset="0"/>
        </a:defRPr>
      </a:lvl8pPr>
      <a:lvl9pPr marL="1828800" algn="l" rtl="0" fontAlgn="base">
        <a:lnSpc>
          <a:spcPct val="70000"/>
        </a:lnSpc>
        <a:spcBef>
          <a:spcPct val="0"/>
        </a:spcBef>
        <a:spcAft>
          <a:spcPct val="0"/>
        </a:spcAft>
        <a:defRPr sz="4800" b="1">
          <a:solidFill>
            <a:schemeClr val="tx2"/>
          </a:solidFill>
          <a:latin typeface="Arial Narrow" pitchFamily="34"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65000"/>
        <a:buFont typeface="Wingdings" panose="05000000000000000000" pitchFamily="2" charset="2"/>
        <a:buChar char="u"/>
        <a:defRPr sz="2600">
          <a:solidFill>
            <a:schemeClr val="tx1"/>
          </a:solidFill>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SzPct val="100000"/>
        <a:buChar char="•"/>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100000"/>
        <a:buChar char="–"/>
        <a:defRPr sz="2000">
          <a:solidFill>
            <a:schemeClr val="tx1"/>
          </a:solidFill>
          <a:latin typeface="+mn-lt"/>
        </a:defRPr>
      </a:lvl5pPr>
      <a:lvl6pPr marL="2514600" indent="-228600" algn="l" rtl="0" fontAlgn="base">
        <a:spcBef>
          <a:spcPct val="20000"/>
        </a:spcBef>
        <a:spcAft>
          <a:spcPct val="0"/>
        </a:spcAft>
        <a:buClr>
          <a:schemeClr val="hlink"/>
        </a:buClr>
        <a:buSzPct val="100000"/>
        <a:buChar char="–"/>
        <a:defRPr sz="2000">
          <a:solidFill>
            <a:schemeClr val="tx1"/>
          </a:solidFill>
          <a:latin typeface="+mn-lt"/>
        </a:defRPr>
      </a:lvl6pPr>
      <a:lvl7pPr marL="2971800" indent="-228600" algn="l" rtl="0" fontAlgn="base">
        <a:spcBef>
          <a:spcPct val="20000"/>
        </a:spcBef>
        <a:spcAft>
          <a:spcPct val="0"/>
        </a:spcAft>
        <a:buClr>
          <a:schemeClr val="hlink"/>
        </a:buClr>
        <a:buSzPct val="100000"/>
        <a:buChar char="–"/>
        <a:defRPr sz="2000">
          <a:solidFill>
            <a:schemeClr val="tx1"/>
          </a:solidFill>
          <a:latin typeface="+mn-lt"/>
        </a:defRPr>
      </a:lvl7pPr>
      <a:lvl8pPr marL="3429000" indent="-228600" algn="l" rtl="0" fontAlgn="base">
        <a:spcBef>
          <a:spcPct val="20000"/>
        </a:spcBef>
        <a:spcAft>
          <a:spcPct val="0"/>
        </a:spcAft>
        <a:buClr>
          <a:schemeClr val="hlink"/>
        </a:buClr>
        <a:buSzPct val="100000"/>
        <a:buChar char="–"/>
        <a:defRPr sz="2000">
          <a:solidFill>
            <a:schemeClr val="tx1"/>
          </a:solidFill>
          <a:latin typeface="+mn-lt"/>
        </a:defRPr>
      </a:lvl8pPr>
      <a:lvl9pPr marL="3886200" indent="-228600" algn="l" rtl="0" fontAlgn="base">
        <a:spcBef>
          <a:spcPct val="20000"/>
        </a:spcBef>
        <a:spcAft>
          <a:spcPct val="0"/>
        </a:spcAft>
        <a:buClr>
          <a:schemeClr val="hlink"/>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6"/>
          <p:cNvSpPr>
            <a:spLocks noGrp="1" noChangeArrowheads="1"/>
          </p:cNvSpPr>
          <p:nvPr>
            <p:ph type="ctrTitle"/>
          </p:nvPr>
        </p:nvSpPr>
        <p:spPr>
          <a:xfrm>
            <a:off x="0" y="381000"/>
            <a:ext cx="9144000" cy="1524000"/>
          </a:xfrm>
        </p:spPr>
        <p:txBody>
          <a:bodyPr/>
          <a:lstStyle/>
          <a:p>
            <a:pPr algn="ctr" eaLnBrk="1" hangingPunct="1"/>
            <a:r>
              <a:rPr lang="en-US" altLang="en-US" sz="3800" dirty="0" smtClean="0"/>
              <a:t>Berkshire County Jail and House of Correction</a:t>
            </a:r>
            <a:br>
              <a:rPr lang="en-US" altLang="en-US" sz="3800" dirty="0" smtClean="0"/>
            </a:br>
            <a:r>
              <a:rPr lang="en-US" altLang="en-US" sz="3800" dirty="0" smtClean="0"/>
              <a:t>Mental Health Services</a:t>
            </a:r>
            <a:br>
              <a:rPr lang="en-US" altLang="en-US" sz="3800" dirty="0" smtClean="0"/>
            </a:br>
            <a:r>
              <a:rPr lang="en-US" altLang="en-US" sz="3800" dirty="0" smtClean="0"/>
              <a:t>2024</a:t>
            </a:r>
          </a:p>
        </p:txBody>
      </p:sp>
      <p:sp>
        <p:nvSpPr>
          <p:cNvPr id="4103" name="Rectangle 7"/>
          <p:cNvSpPr>
            <a:spLocks noGrp="1" noChangeArrowheads="1"/>
          </p:cNvSpPr>
          <p:nvPr>
            <p:ph type="subTitle" idx="1"/>
          </p:nvPr>
        </p:nvSpPr>
        <p:spPr>
          <a:xfrm>
            <a:off x="0" y="2209800"/>
            <a:ext cx="8305800" cy="914400"/>
          </a:xfrm>
        </p:spPr>
        <p:txBody>
          <a:bodyPr/>
          <a:lstStyle/>
          <a:p>
            <a:pPr eaLnBrk="1" hangingPunct="1"/>
            <a:r>
              <a:rPr lang="en-US" altLang="en-US" sz="3600" smtClean="0"/>
              <a:t>FROM BOOKING </a:t>
            </a:r>
          </a:p>
        </p:txBody>
      </p:sp>
      <p:sp>
        <p:nvSpPr>
          <p:cNvPr id="4104" name="Text Box 8"/>
          <p:cNvSpPr txBox="1">
            <a:spLocks noChangeArrowheads="1"/>
          </p:cNvSpPr>
          <p:nvPr/>
        </p:nvSpPr>
        <p:spPr bwMode="auto">
          <a:xfrm>
            <a:off x="1295400" y="3124200"/>
            <a:ext cx="7239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tx2"/>
              </a:buClr>
              <a:buSzPct val="65000"/>
              <a:buFont typeface="Wingdings" panose="05000000000000000000" pitchFamily="2" charset="2"/>
              <a:buChar char="u"/>
              <a:defRPr sz="2600">
                <a:solidFill>
                  <a:schemeClr val="tx1"/>
                </a:solidFill>
                <a:latin typeface="Arial" panose="020B0604020202020204" pitchFamily="34" charset="0"/>
              </a:defRPr>
            </a:lvl2pPr>
            <a:lvl3pPr marL="1143000" indent="-228600">
              <a:spcBef>
                <a:spcPct val="20000"/>
              </a:spcBef>
              <a:buClr>
                <a:schemeClr val="hlink"/>
              </a:buClr>
              <a:buSzPct val="65000"/>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chemeClr val="tx2"/>
              </a:buClr>
              <a:buSzPct val="100000"/>
              <a:buChar char="•"/>
              <a:defRPr sz="2000">
                <a:solidFill>
                  <a:schemeClr val="tx1"/>
                </a:solidFill>
                <a:latin typeface="Arial" panose="020B0604020202020204" pitchFamily="34" charset="0"/>
              </a:defRPr>
            </a:lvl4pPr>
            <a:lvl5pPr marL="2057400" indent="-228600">
              <a:spcBef>
                <a:spcPct val="20000"/>
              </a:spcBef>
              <a:buClr>
                <a:schemeClr val="hlink"/>
              </a:buClr>
              <a:buSzPct val="10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3600"/>
              <a:t>THROUGH INCARCERATION</a:t>
            </a:r>
          </a:p>
        </p:txBody>
      </p:sp>
      <p:sp>
        <p:nvSpPr>
          <p:cNvPr id="4105" name="Text Box 9"/>
          <p:cNvSpPr txBox="1">
            <a:spLocks noChangeArrowheads="1"/>
          </p:cNvSpPr>
          <p:nvPr/>
        </p:nvSpPr>
        <p:spPr bwMode="auto">
          <a:xfrm>
            <a:off x="3276600" y="4343400"/>
            <a:ext cx="426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tx2"/>
              </a:buClr>
              <a:buSzPct val="65000"/>
              <a:buFont typeface="Wingdings" panose="05000000000000000000" pitchFamily="2" charset="2"/>
              <a:buChar char="u"/>
              <a:defRPr sz="2600">
                <a:solidFill>
                  <a:schemeClr val="tx1"/>
                </a:solidFill>
                <a:latin typeface="Arial" panose="020B0604020202020204" pitchFamily="34" charset="0"/>
              </a:defRPr>
            </a:lvl2pPr>
            <a:lvl3pPr marL="1143000" indent="-228600">
              <a:spcBef>
                <a:spcPct val="20000"/>
              </a:spcBef>
              <a:buClr>
                <a:schemeClr val="hlink"/>
              </a:buClr>
              <a:buSzPct val="65000"/>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chemeClr val="tx2"/>
              </a:buClr>
              <a:buSzPct val="100000"/>
              <a:buChar char="•"/>
              <a:defRPr sz="2000">
                <a:solidFill>
                  <a:schemeClr val="tx1"/>
                </a:solidFill>
                <a:latin typeface="Arial" panose="020B0604020202020204" pitchFamily="34" charset="0"/>
              </a:defRPr>
            </a:lvl4pPr>
            <a:lvl5pPr marL="2057400" indent="-228600">
              <a:spcBef>
                <a:spcPct val="20000"/>
              </a:spcBef>
              <a:buClr>
                <a:schemeClr val="hlink"/>
              </a:buClr>
              <a:buSzPct val="10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3600"/>
              <a:t> TO RELEASE</a:t>
            </a:r>
          </a:p>
        </p:txBody>
      </p:sp>
      <p:sp>
        <p:nvSpPr>
          <p:cNvPr id="5126" name="Text Box 10"/>
          <p:cNvSpPr txBox="1">
            <a:spLocks noChangeArrowheads="1"/>
          </p:cNvSpPr>
          <p:nvPr/>
        </p:nvSpPr>
        <p:spPr bwMode="auto">
          <a:xfrm>
            <a:off x="2209800" y="4232275"/>
            <a:ext cx="548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tx2"/>
              </a:buClr>
              <a:buSzPct val="65000"/>
              <a:buFont typeface="Wingdings" panose="05000000000000000000" pitchFamily="2" charset="2"/>
              <a:buChar char="u"/>
              <a:defRPr sz="2600">
                <a:solidFill>
                  <a:schemeClr val="tx1"/>
                </a:solidFill>
                <a:latin typeface="Arial" panose="020B0604020202020204" pitchFamily="34" charset="0"/>
              </a:defRPr>
            </a:lvl2pPr>
            <a:lvl3pPr marL="1143000" indent="-228600">
              <a:spcBef>
                <a:spcPct val="20000"/>
              </a:spcBef>
              <a:buClr>
                <a:schemeClr val="hlink"/>
              </a:buClr>
              <a:buSzPct val="65000"/>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chemeClr val="tx2"/>
              </a:buClr>
              <a:buSzPct val="100000"/>
              <a:buChar char="•"/>
              <a:defRPr sz="2000">
                <a:solidFill>
                  <a:schemeClr val="tx1"/>
                </a:solidFill>
                <a:latin typeface="Arial" panose="020B0604020202020204" pitchFamily="34" charset="0"/>
              </a:defRPr>
            </a:lvl4pPr>
            <a:lvl5pPr marL="2057400" indent="-228600">
              <a:spcBef>
                <a:spcPct val="20000"/>
              </a:spcBef>
              <a:buClr>
                <a:schemeClr val="hlink"/>
              </a:buClr>
              <a:buSzPct val="10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4107" name="Text Box 11"/>
          <p:cNvSpPr txBox="1">
            <a:spLocks noChangeArrowheads="1"/>
          </p:cNvSpPr>
          <p:nvPr/>
        </p:nvSpPr>
        <p:spPr bwMode="auto">
          <a:xfrm>
            <a:off x="4724400" y="5410200"/>
            <a:ext cx="3689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6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tx2"/>
              </a:buClr>
              <a:buSzPct val="65000"/>
              <a:buFont typeface="Wingdings" panose="05000000000000000000" pitchFamily="2" charset="2"/>
              <a:buChar char="u"/>
              <a:defRPr sz="2600">
                <a:solidFill>
                  <a:schemeClr val="tx1"/>
                </a:solidFill>
                <a:latin typeface="Arial" panose="020B0604020202020204" pitchFamily="34" charset="0"/>
              </a:defRPr>
            </a:lvl2pPr>
            <a:lvl3pPr marL="1143000" indent="-228600">
              <a:spcBef>
                <a:spcPct val="20000"/>
              </a:spcBef>
              <a:buClr>
                <a:schemeClr val="hlink"/>
              </a:buClr>
              <a:buSzPct val="65000"/>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chemeClr val="tx2"/>
              </a:buClr>
              <a:buSzPct val="100000"/>
              <a:buChar char="•"/>
              <a:defRPr sz="2000">
                <a:solidFill>
                  <a:schemeClr val="tx1"/>
                </a:solidFill>
                <a:latin typeface="Arial" panose="020B0604020202020204" pitchFamily="34" charset="0"/>
              </a:defRPr>
            </a:lvl4pPr>
            <a:lvl5pPr marL="2057400" indent="-228600">
              <a:spcBef>
                <a:spcPct val="20000"/>
              </a:spcBef>
              <a:buClr>
                <a:schemeClr val="hlink"/>
              </a:buClr>
              <a:buSzPct val="10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latin typeface="Times New Roman" panose="02020603050405020304" pitchFamily="18" charset="0"/>
              </a:rPr>
              <a:t> </a:t>
            </a:r>
            <a:r>
              <a:rPr lang="en-US" altLang="en-US" sz="3600"/>
              <a:t>AND RE-ENTRY</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03">
                                            <p:txEl>
                                              <p:pRg st="0" end="0"/>
                                            </p:txEl>
                                          </p:spTgt>
                                        </p:tgtEl>
                                        <p:attrNameLst>
                                          <p:attrName>style.visibility</p:attrName>
                                        </p:attrNameLst>
                                      </p:cBhvr>
                                      <p:to>
                                        <p:strVal val="visible"/>
                                      </p:to>
                                    </p:set>
                                    <p:anim calcmode="lin" valueType="num">
                                      <p:cBhvr additive="base">
                                        <p:cTn id="7" dur="500" fill="hold"/>
                                        <p:tgtEl>
                                          <p:spTgt spid="41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0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04">
                                            <p:txEl>
                                              <p:pRg st="0" end="0"/>
                                            </p:txEl>
                                          </p:spTgt>
                                        </p:tgtEl>
                                        <p:attrNameLst>
                                          <p:attrName>style.visibility</p:attrName>
                                        </p:attrNameLst>
                                      </p:cBhvr>
                                      <p:to>
                                        <p:strVal val="visible"/>
                                      </p:to>
                                    </p:set>
                                    <p:anim calcmode="lin" valueType="num">
                                      <p:cBhvr additive="base">
                                        <p:cTn id="13" dur="500" fill="hold"/>
                                        <p:tgtEl>
                                          <p:spTgt spid="4104">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04">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05">
                                            <p:txEl>
                                              <p:pRg st="0" end="0"/>
                                            </p:txEl>
                                          </p:spTgt>
                                        </p:tgtEl>
                                        <p:attrNameLst>
                                          <p:attrName>style.visibility</p:attrName>
                                        </p:attrNameLst>
                                      </p:cBhvr>
                                      <p:to>
                                        <p:strVal val="visible"/>
                                      </p:to>
                                    </p:set>
                                    <p:anim calcmode="lin" valueType="num">
                                      <p:cBhvr additive="base">
                                        <p:cTn id="19" dur="500" fill="hold"/>
                                        <p:tgtEl>
                                          <p:spTgt spid="4105">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0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07">
                                            <p:txEl>
                                              <p:pRg st="0" end="0"/>
                                            </p:txEl>
                                          </p:spTgt>
                                        </p:tgtEl>
                                        <p:attrNameLst>
                                          <p:attrName>style.visibility</p:attrName>
                                        </p:attrNameLst>
                                      </p:cBhvr>
                                      <p:to>
                                        <p:strVal val="visible"/>
                                      </p:to>
                                    </p:set>
                                    <p:anim calcmode="lin" valueType="num">
                                      <p:cBhvr additive="base">
                                        <p:cTn id="25" dur="500" fill="hold"/>
                                        <p:tgtEl>
                                          <p:spTgt spid="4107">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0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build="p" autoUpdateAnimBg="0"/>
      <p:bldP spid="4104" grpId="0" build="p" autoUpdateAnimBg="0"/>
      <p:bldP spid="4105" grpId="0" build="p" autoUpdateAnimBg="0"/>
      <p:bldP spid="4107"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0"/>
              </a:spcBef>
              <a:buClrTx/>
              <a:buSzTx/>
              <a:buFontTx/>
              <a:buNone/>
            </a:pPr>
            <a:fld id="{6B9CD1BA-A233-4B42-80AB-CE1A6DA4DE03}" type="datetime1">
              <a:rPr lang="en-US" altLang="en-US" sz="1400" smtClean="0"/>
              <a:pPr>
                <a:lnSpc>
                  <a:spcPct val="100000"/>
                </a:lnSpc>
                <a:spcBef>
                  <a:spcPct val="0"/>
                </a:spcBef>
                <a:buClrTx/>
                <a:buSzTx/>
                <a:buFontTx/>
                <a:buNone/>
              </a:pPr>
              <a:t>1/8/2024</a:t>
            </a:fld>
            <a:endParaRPr lang="en-US" altLang="en-US" sz="1400" smtClean="0"/>
          </a:p>
        </p:txBody>
      </p:sp>
      <p:sp>
        <p:nvSpPr>
          <p:cNvPr id="14339" name="Slide Number Placeholder 5"/>
          <p:cNvSpPr>
            <a:spLocks noGrp="1"/>
          </p:cNvSpPr>
          <p:nvPr>
            <p:ph type="sldNum" sz="quarter" idx="12"/>
          </p:nvPr>
        </p:nvSpPr>
        <p:spPr>
          <a:noFill/>
        </p:spPr>
        <p:txBody>
          <a:bodyPr/>
          <a:lstStyle>
            <a:lvl1pPr marL="342900" indent="-342900">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lvl="1">
              <a:spcBef>
                <a:spcPct val="0"/>
              </a:spcBef>
              <a:buClrTx/>
              <a:buFontTx/>
              <a:buNone/>
            </a:pPr>
            <a:fld id="{CBE0A26B-BED7-4BE7-8CDC-D0F1B301569B}" type="slidenum">
              <a:rPr lang="en-US" altLang="en-US" sz="1400" smtClean="0">
                <a:latin typeface="Arial" panose="020B0604020202020204" pitchFamily="34" charset="0"/>
              </a:rPr>
              <a:pPr lvl="1">
                <a:spcBef>
                  <a:spcPct val="0"/>
                </a:spcBef>
                <a:buClrTx/>
                <a:buFontTx/>
                <a:buNone/>
              </a:pPr>
              <a:t>10</a:t>
            </a:fld>
            <a:endParaRPr lang="en-US" altLang="en-US" sz="1400" smtClean="0"/>
          </a:p>
        </p:txBody>
      </p:sp>
      <p:sp>
        <p:nvSpPr>
          <p:cNvPr id="24578" name="Rectangle 2"/>
          <p:cNvSpPr>
            <a:spLocks noGrp="1" noChangeArrowheads="1"/>
          </p:cNvSpPr>
          <p:nvPr>
            <p:ph type="title"/>
          </p:nvPr>
        </p:nvSpPr>
        <p:spPr>
          <a:xfrm>
            <a:off x="263525" y="152400"/>
            <a:ext cx="8610600" cy="1143000"/>
          </a:xfrm>
        </p:spPr>
        <p:txBody>
          <a:bodyPr/>
          <a:lstStyle/>
          <a:p>
            <a:pPr eaLnBrk="1" hangingPunct="1">
              <a:defRPr/>
            </a:pPr>
            <a:r>
              <a:rPr lang="en-US" dirty="0" smtClean="0"/>
              <a:t>Crisis is a need for immediate intervention.</a:t>
            </a:r>
          </a:p>
        </p:txBody>
      </p:sp>
      <p:sp>
        <p:nvSpPr>
          <p:cNvPr id="14341" name="Rectangle 3"/>
          <p:cNvSpPr>
            <a:spLocks noGrp="1" noChangeArrowheads="1"/>
          </p:cNvSpPr>
          <p:nvPr>
            <p:ph type="body" idx="1"/>
          </p:nvPr>
        </p:nvSpPr>
        <p:spPr>
          <a:xfrm>
            <a:off x="152401" y="1447800"/>
            <a:ext cx="8721724" cy="4953000"/>
          </a:xfrm>
        </p:spPr>
        <p:txBody>
          <a:bodyPr/>
          <a:lstStyle/>
          <a:p>
            <a:pPr eaLnBrk="1" hangingPunct="1"/>
            <a:r>
              <a:rPr lang="en-US" altLang="en-US" sz="3200" dirty="0" smtClean="0"/>
              <a:t>I/M is making or, has attempted to make, an attempt on their life.</a:t>
            </a:r>
          </a:p>
          <a:p>
            <a:pPr eaLnBrk="1" hangingPunct="1"/>
            <a:r>
              <a:rPr lang="en-US" altLang="en-US" sz="3200" dirty="0" smtClean="0"/>
              <a:t>I/M is talking about ending their life.</a:t>
            </a:r>
          </a:p>
          <a:p>
            <a:pPr eaLnBrk="1" hangingPunct="1"/>
            <a:r>
              <a:rPr lang="en-US" altLang="en-US" sz="3200" dirty="0" smtClean="0"/>
              <a:t>I/M is behaving in an irrational manner.</a:t>
            </a:r>
          </a:p>
          <a:p>
            <a:pPr eaLnBrk="1" hangingPunct="1"/>
            <a:r>
              <a:rPr lang="en-US" altLang="en-US" sz="3200" dirty="0" smtClean="0"/>
              <a:t>In general any </a:t>
            </a:r>
            <a:r>
              <a:rPr lang="en-US" altLang="en-US" sz="3200" dirty="0" smtClean="0"/>
              <a:t>situation that the pod officer feels a mental health clinician needs to become involved ASAP</a:t>
            </a:r>
            <a:r>
              <a:rPr lang="en-US" altLang="en-US" dirty="0" smtClean="0"/>
              <a:t>.</a:t>
            </a:r>
          </a:p>
          <a:p>
            <a:pPr marL="0" indent="0" eaLnBrk="1" hangingPunct="1">
              <a:buNone/>
            </a:pPr>
            <a:endParaRPr lang="en-US" altLang="en-US" dirty="0" smtClean="0"/>
          </a:p>
        </p:txBody>
      </p:sp>
    </p:spTree>
    <p:extLst>
      <p:ext uri="{BB962C8B-B14F-4D97-AF65-F5344CB8AC3E}">
        <p14:creationId xmlns:p14="http://schemas.microsoft.com/office/powerpoint/2010/main" val="3994944004"/>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circle(in)">
                                      <p:cBhvr>
                                        <p:cTn id="7" dur="20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14341">
                                            <p:txEl>
                                              <p:pRg st="0" end="0"/>
                                            </p:txEl>
                                          </p:spTgt>
                                        </p:tgtEl>
                                        <p:attrNameLst>
                                          <p:attrName>style.visibility</p:attrName>
                                        </p:attrNameLst>
                                      </p:cBhvr>
                                      <p:to>
                                        <p:strVal val="visible"/>
                                      </p:to>
                                    </p:set>
                                    <p:animEffect transition="in" filter="circle(in)">
                                      <p:cBhvr>
                                        <p:cTn id="12" dur="2000"/>
                                        <p:tgtEl>
                                          <p:spTgt spid="1434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14341">
                                            <p:txEl>
                                              <p:pRg st="1" end="1"/>
                                            </p:txEl>
                                          </p:spTgt>
                                        </p:tgtEl>
                                        <p:attrNameLst>
                                          <p:attrName>style.visibility</p:attrName>
                                        </p:attrNameLst>
                                      </p:cBhvr>
                                      <p:to>
                                        <p:strVal val="visible"/>
                                      </p:to>
                                    </p:set>
                                    <p:animEffect transition="in" filter="wipe(down)">
                                      <p:cBhvr>
                                        <p:cTn id="17" dur="500"/>
                                        <p:tgtEl>
                                          <p:spTgt spid="1434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14341">
                                            <p:txEl>
                                              <p:pRg st="2" end="2"/>
                                            </p:txEl>
                                          </p:spTgt>
                                        </p:tgtEl>
                                        <p:attrNameLst>
                                          <p:attrName>style.visibility</p:attrName>
                                        </p:attrNameLst>
                                      </p:cBhvr>
                                      <p:to>
                                        <p:strVal val="visible"/>
                                      </p:to>
                                    </p:set>
                                    <p:animEffect transition="in" filter="circle(in)">
                                      <p:cBhvr>
                                        <p:cTn id="22" dur="2000"/>
                                        <p:tgtEl>
                                          <p:spTgt spid="1434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14341">
                                            <p:txEl>
                                              <p:pRg st="3" end="3"/>
                                            </p:txEl>
                                          </p:spTgt>
                                        </p:tgtEl>
                                        <p:attrNameLst>
                                          <p:attrName>style.visibility</p:attrName>
                                        </p:attrNameLst>
                                      </p:cBhvr>
                                      <p:to>
                                        <p:strVal val="visible"/>
                                      </p:to>
                                    </p:set>
                                    <p:animEffect transition="in" filter="wipe(down)">
                                      <p:cBhvr>
                                        <p:cTn id="27" dur="500"/>
                                        <p:tgtEl>
                                          <p:spTgt spid="1434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0"/>
              </a:spcBef>
              <a:buClrTx/>
              <a:buSzTx/>
              <a:buFontTx/>
              <a:buNone/>
            </a:pPr>
            <a:fld id="{6B9CD1BA-A233-4B42-80AB-CE1A6DA4DE03}" type="datetime1">
              <a:rPr lang="en-US" altLang="en-US" sz="1400" smtClean="0"/>
              <a:pPr>
                <a:lnSpc>
                  <a:spcPct val="100000"/>
                </a:lnSpc>
                <a:spcBef>
                  <a:spcPct val="0"/>
                </a:spcBef>
                <a:buClrTx/>
                <a:buSzTx/>
                <a:buFontTx/>
                <a:buNone/>
              </a:pPr>
              <a:t>1/8/2024</a:t>
            </a:fld>
            <a:endParaRPr lang="en-US" altLang="en-US" sz="1400" smtClean="0"/>
          </a:p>
        </p:txBody>
      </p:sp>
      <p:sp>
        <p:nvSpPr>
          <p:cNvPr id="14339" name="Slide Number Placeholder 5"/>
          <p:cNvSpPr>
            <a:spLocks noGrp="1"/>
          </p:cNvSpPr>
          <p:nvPr>
            <p:ph type="sldNum" sz="quarter" idx="12"/>
          </p:nvPr>
        </p:nvSpPr>
        <p:spPr>
          <a:noFill/>
        </p:spPr>
        <p:txBody>
          <a:bodyPr/>
          <a:lstStyle>
            <a:lvl1pPr marL="342900" indent="-342900">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lvl="1">
              <a:spcBef>
                <a:spcPct val="0"/>
              </a:spcBef>
              <a:buClrTx/>
              <a:buFontTx/>
              <a:buNone/>
            </a:pPr>
            <a:fld id="{CBE0A26B-BED7-4BE7-8CDC-D0F1B301569B}" type="slidenum">
              <a:rPr lang="en-US" altLang="en-US" sz="1400" smtClean="0">
                <a:latin typeface="Arial" panose="020B0604020202020204" pitchFamily="34" charset="0"/>
              </a:rPr>
              <a:pPr lvl="1">
                <a:spcBef>
                  <a:spcPct val="0"/>
                </a:spcBef>
                <a:buClrTx/>
                <a:buFontTx/>
                <a:buNone/>
              </a:pPr>
              <a:t>11</a:t>
            </a:fld>
            <a:endParaRPr lang="en-US" altLang="en-US" sz="1400" smtClean="0"/>
          </a:p>
        </p:txBody>
      </p:sp>
      <p:sp>
        <p:nvSpPr>
          <p:cNvPr id="24578" name="Rectangle 2"/>
          <p:cNvSpPr>
            <a:spLocks noGrp="1" noChangeArrowheads="1"/>
          </p:cNvSpPr>
          <p:nvPr>
            <p:ph type="title"/>
          </p:nvPr>
        </p:nvSpPr>
        <p:spPr>
          <a:xfrm>
            <a:off x="263525" y="152400"/>
            <a:ext cx="8610600" cy="1143000"/>
          </a:xfrm>
        </p:spPr>
        <p:txBody>
          <a:bodyPr/>
          <a:lstStyle/>
          <a:p>
            <a:pPr algn="ctr" eaLnBrk="1" hangingPunct="1">
              <a:defRPr/>
            </a:pPr>
            <a:r>
              <a:rPr lang="en-US" dirty="0" smtClean="0"/>
              <a:t> Mental Health Clients </a:t>
            </a:r>
            <a:endParaRPr lang="en-US" dirty="0" smtClean="0"/>
          </a:p>
        </p:txBody>
      </p:sp>
      <p:sp>
        <p:nvSpPr>
          <p:cNvPr id="14341" name="Rectangle 3"/>
          <p:cNvSpPr>
            <a:spLocks noGrp="1" noChangeArrowheads="1"/>
          </p:cNvSpPr>
          <p:nvPr>
            <p:ph type="body" idx="1"/>
          </p:nvPr>
        </p:nvSpPr>
        <p:spPr>
          <a:xfrm>
            <a:off x="152401" y="1447800"/>
            <a:ext cx="8721724" cy="4953000"/>
          </a:xfrm>
        </p:spPr>
        <p:txBody>
          <a:bodyPr/>
          <a:lstStyle/>
          <a:p>
            <a:pPr eaLnBrk="1" hangingPunct="1"/>
            <a:r>
              <a:rPr lang="en-US" altLang="en-US" sz="3200" dirty="0" smtClean="0"/>
              <a:t>Are assigned 1 of 4 levels of contact based on their need and risk level</a:t>
            </a:r>
          </a:p>
          <a:p>
            <a:pPr eaLnBrk="1" hangingPunct="1"/>
            <a:r>
              <a:rPr lang="en-US" altLang="en-US" sz="3200" dirty="0" smtClean="0"/>
              <a:t>Daily Contact</a:t>
            </a:r>
          </a:p>
          <a:p>
            <a:pPr eaLnBrk="1" hangingPunct="1"/>
            <a:r>
              <a:rPr lang="en-US" altLang="en-US" sz="3200" dirty="0" smtClean="0"/>
              <a:t>3x Weekly Contact</a:t>
            </a:r>
          </a:p>
          <a:p>
            <a:pPr eaLnBrk="1" hangingPunct="1"/>
            <a:r>
              <a:rPr lang="en-US" altLang="en-US" sz="3200" dirty="0" smtClean="0"/>
              <a:t>2x Monthly Contact</a:t>
            </a:r>
          </a:p>
          <a:p>
            <a:pPr eaLnBrk="1" hangingPunct="1"/>
            <a:r>
              <a:rPr lang="en-US" altLang="en-US" sz="3200" dirty="0" smtClean="0"/>
              <a:t>1x Monthly Contact</a:t>
            </a:r>
          </a:p>
          <a:p>
            <a:pPr eaLnBrk="1" hangingPunct="1"/>
            <a:r>
              <a:rPr lang="en-US" altLang="en-US" sz="3200" dirty="0" smtClean="0"/>
              <a:t>In addition the Mental Health Team responds to inmate request slips and/or staff referrals </a:t>
            </a:r>
          </a:p>
          <a:p>
            <a:pPr eaLnBrk="1" hangingPunct="1"/>
            <a:endParaRPr lang="en-US" altLang="en-US" sz="3200" dirty="0" smtClean="0"/>
          </a:p>
          <a:p>
            <a:pPr marL="0" indent="0" eaLnBrk="1" hangingPunct="1">
              <a:buNone/>
            </a:pPr>
            <a:endParaRPr lang="en-US" altLang="en-US" dirty="0" smtClean="0"/>
          </a:p>
        </p:txBody>
      </p:sp>
    </p:spTree>
    <p:extLst>
      <p:ext uri="{BB962C8B-B14F-4D97-AF65-F5344CB8AC3E}">
        <p14:creationId xmlns:p14="http://schemas.microsoft.com/office/powerpoint/2010/main" val="1819487615"/>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circle(in)">
                                      <p:cBhvr>
                                        <p:cTn id="7" dur="20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14341">
                                            <p:txEl>
                                              <p:pRg st="0" end="0"/>
                                            </p:txEl>
                                          </p:spTgt>
                                        </p:tgtEl>
                                        <p:attrNameLst>
                                          <p:attrName>style.visibility</p:attrName>
                                        </p:attrNameLst>
                                      </p:cBhvr>
                                      <p:to>
                                        <p:strVal val="visible"/>
                                      </p:to>
                                    </p:set>
                                    <p:animEffect transition="in" filter="circle(in)">
                                      <p:cBhvr>
                                        <p:cTn id="12" dur="2000"/>
                                        <p:tgtEl>
                                          <p:spTgt spid="1434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4341">
                                            <p:txEl>
                                              <p:pRg st="1" end="1"/>
                                            </p:txEl>
                                          </p:spTgt>
                                        </p:tgtEl>
                                        <p:attrNameLst>
                                          <p:attrName>style.visibility</p:attrName>
                                        </p:attrNameLst>
                                      </p:cBhvr>
                                      <p:to>
                                        <p:strVal val="visible"/>
                                      </p:to>
                                    </p:set>
                                    <p:animEffect transition="in" filter="circle(in)">
                                      <p:cBhvr>
                                        <p:cTn id="17" dur="2000"/>
                                        <p:tgtEl>
                                          <p:spTgt spid="1434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4341">
                                            <p:txEl>
                                              <p:pRg st="2" end="2"/>
                                            </p:txEl>
                                          </p:spTgt>
                                        </p:tgtEl>
                                        <p:attrNameLst>
                                          <p:attrName>style.visibility</p:attrName>
                                        </p:attrNameLst>
                                      </p:cBhvr>
                                      <p:to>
                                        <p:strVal val="visible"/>
                                      </p:to>
                                    </p:set>
                                    <p:animEffect transition="in" filter="circle(in)">
                                      <p:cBhvr>
                                        <p:cTn id="22" dur="2000"/>
                                        <p:tgtEl>
                                          <p:spTgt spid="1434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4341">
                                            <p:txEl>
                                              <p:pRg st="3" end="3"/>
                                            </p:txEl>
                                          </p:spTgt>
                                        </p:tgtEl>
                                        <p:attrNameLst>
                                          <p:attrName>style.visibility</p:attrName>
                                        </p:attrNameLst>
                                      </p:cBhvr>
                                      <p:to>
                                        <p:strVal val="visible"/>
                                      </p:to>
                                    </p:set>
                                    <p:animEffect transition="in" filter="circle(in)">
                                      <p:cBhvr>
                                        <p:cTn id="27" dur="2000"/>
                                        <p:tgtEl>
                                          <p:spTgt spid="1434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14341">
                                            <p:txEl>
                                              <p:pRg st="4" end="4"/>
                                            </p:txEl>
                                          </p:spTgt>
                                        </p:tgtEl>
                                        <p:attrNameLst>
                                          <p:attrName>style.visibility</p:attrName>
                                        </p:attrNameLst>
                                      </p:cBhvr>
                                      <p:to>
                                        <p:strVal val="visible"/>
                                      </p:to>
                                    </p:set>
                                    <p:animEffect transition="in" filter="circle(in)">
                                      <p:cBhvr>
                                        <p:cTn id="32" dur="2000"/>
                                        <p:tgtEl>
                                          <p:spTgt spid="1434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14341">
                                            <p:txEl>
                                              <p:pRg st="5" end="5"/>
                                            </p:txEl>
                                          </p:spTgt>
                                        </p:tgtEl>
                                        <p:attrNameLst>
                                          <p:attrName>style.visibility</p:attrName>
                                        </p:attrNameLst>
                                      </p:cBhvr>
                                      <p:to>
                                        <p:strVal val="visible"/>
                                      </p:to>
                                    </p:set>
                                    <p:animEffect transition="in" filter="circle(in)">
                                      <p:cBhvr>
                                        <p:cTn id="37" dur="2000"/>
                                        <p:tgtEl>
                                          <p:spTgt spid="1434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0"/>
              </a:spcBef>
              <a:buClrTx/>
              <a:buSzTx/>
              <a:buFontTx/>
              <a:buNone/>
            </a:pPr>
            <a:fld id="{9B9AEE34-7F2A-4792-AF3F-C78615AAA517}" type="datetime1">
              <a:rPr lang="en-US" altLang="en-US" sz="1400" smtClean="0"/>
              <a:pPr>
                <a:lnSpc>
                  <a:spcPct val="100000"/>
                </a:lnSpc>
                <a:spcBef>
                  <a:spcPct val="0"/>
                </a:spcBef>
                <a:buClrTx/>
                <a:buSzTx/>
                <a:buFontTx/>
                <a:buNone/>
              </a:pPr>
              <a:t>1/8/2024</a:t>
            </a:fld>
            <a:endParaRPr lang="en-US" altLang="en-US" sz="1400" smtClean="0"/>
          </a:p>
        </p:txBody>
      </p:sp>
      <p:sp>
        <p:nvSpPr>
          <p:cNvPr id="16387" name="Slide Number Placeholder 5"/>
          <p:cNvSpPr>
            <a:spLocks noGrp="1"/>
          </p:cNvSpPr>
          <p:nvPr>
            <p:ph type="sldNum" sz="quarter" idx="12"/>
          </p:nvPr>
        </p:nvSpPr>
        <p:spPr>
          <a:noFill/>
        </p:spPr>
        <p:txBody>
          <a:bodyPr/>
          <a:lstStyle>
            <a:lvl1pPr marL="342900" indent="-342900">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lvl="1">
              <a:spcBef>
                <a:spcPct val="0"/>
              </a:spcBef>
              <a:buClrTx/>
              <a:buFontTx/>
              <a:buNone/>
            </a:pPr>
            <a:fld id="{23500897-1A31-44A1-9524-95F9C64A0092}" type="slidenum">
              <a:rPr lang="en-US" altLang="en-US" sz="1400" smtClean="0">
                <a:latin typeface="Arial" panose="020B0604020202020204" pitchFamily="34" charset="0"/>
              </a:rPr>
              <a:pPr lvl="1">
                <a:spcBef>
                  <a:spcPct val="0"/>
                </a:spcBef>
                <a:buClrTx/>
                <a:buFontTx/>
                <a:buNone/>
              </a:pPr>
              <a:t>12</a:t>
            </a:fld>
            <a:endParaRPr lang="en-US" altLang="en-US" sz="1400" smtClean="0"/>
          </a:p>
        </p:txBody>
      </p:sp>
      <p:sp>
        <p:nvSpPr>
          <p:cNvPr id="26626" name="Rectangle 2"/>
          <p:cNvSpPr>
            <a:spLocks noGrp="1" noChangeArrowheads="1"/>
          </p:cNvSpPr>
          <p:nvPr>
            <p:ph type="title"/>
          </p:nvPr>
        </p:nvSpPr>
        <p:spPr>
          <a:xfrm>
            <a:off x="685800" y="228600"/>
            <a:ext cx="8080375" cy="838200"/>
          </a:xfrm>
        </p:spPr>
        <p:txBody>
          <a:bodyPr/>
          <a:lstStyle/>
          <a:p>
            <a:pPr eaLnBrk="1" hangingPunct="1">
              <a:defRPr/>
            </a:pPr>
            <a:r>
              <a:rPr lang="en-US" dirty="0" smtClean="0"/>
              <a:t>Monitoring Levels</a:t>
            </a:r>
          </a:p>
        </p:txBody>
      </p:sp>
      <p:sp>
        <p:nvSpPr>
          <p:cNvPr id="14341" name="Rectangle 3"/>
          <p:cNvSpPr>
            <a:spLocks noGrp="1" noChangeArrowheads="1"/>
          </p:cNvSpPr>
          <p:nvPr>
            <p:ph type="body" idx="1"/>
          </p:nvPr>
        </p:nvSpPr>
        <p:spPr>
          <a:xfrm>
            <a:off x="304800" y="1066800"/>
            <a:ext cx="8534400" cy="5486400"/>
          </a:xfrm>
        </p:spPr>
        <p:txBody>
          <a:bodyPr/>
          <a:lstStyle/>
          <a:p>
            <a:pPr eaLnBrk="1" hangingPunct="1">
              <a:defRPr/>
            </a:pPr>
            <a:r>
              <a:rPr lang="en-US" altLang="en-US" sz="4000" dirty="0" smtClean="0">
                <a:solidFill>
                  <a:srgbClr val="FF0000"/>
                </a:solidFill>
              </a:rPr>
              <a:t>Constant: Imminent Risk.</a:t>
            </a:r>
            <a:r>
              <a:rPr lang="en-US" altLang="en-US" sz="4000" dirty="0" smtClean="0"/>
              <a:t> Face to face contact at all times. </a:t>
            </a:r>
            <a:r>
              <a:rPr lang="en-US" altLang="en-US" sz="4000" dirty="0" smtClean="0">
                <a:solidFill>
                  <a:srgbClr val="FFFF00"/>
                </a:solidFill>
              </a:rPr>
              <a:t>Posted position</a:t>
            </a:r>
          </a:p>
          <a:p>
            <a:pPr marL="0" indent="0" eaLnBrk="1" hangingPunct="1">
              <a:buFont typeface="Wingdings" panose="05000000000000000000" pitchFamily="2" charset="2"/>
              <a:buNone/>
              <a:defRPr/>
            </a:pPr>
            <a:endParaRPr lang="en-US" altLang="en-US" sz="4000" dirty="0" smtClean="0"/>
          </a:p>
          <a:p>
            <a:pPr eaLnBrk="1" hangingPunct="1">
              <a:defRPr/>
            </a:pPr>
            <a:r>
              <a:rPr lang="en-US" altLang="en-US" sz="4000" dirty="0" smtClean="0">
                <a:solidFill>
                  <a:srgbClr val="FF0000"/>
                </a:solidFill>
              </a:rPr>
              <a:t>Active: Moderate to High Risk </a:t>
            </a:r>
            <a:r>
              <a:rPr lang="en-US" altLang="en-US" sz="4000" dirty="0" smtClean="0"/>
              <a:t>(5X hourly random checks)</a:t>
            </a:r>
          </a:p>
          <a:p>
            <a:pPr eaLnBrk="1" hangingPunct="1">
              <a:defRPr/>
            </a:pPr>
            <a:endParaRPr lang="en-US" altLang="en-US" sz="4000" dirty="0" smtClean="0"/>
          </a:p>
          <a:p>
            <a:pPr eaLnBrk="1" hangingPunct="1">
              <a:defRPr/>
            </a:pPr>
            <a:r>
              <a:rPr lang="en-US" altLang="en-US" sz="4000" dirty="0" smtClean="0">
                <a:solidFill>
                  <a:srgbClr val="92D050"/>
                </a:solidFill>
              </a:rPr>
              <a:t>Routine: Minimal risk </a:t>
            </a:r>
            <a:r>
              <a:rPr lang="en-US" altLang="en-US" sz="4000" dirty="0" smtClean="0">
                <a:solidFill>
                  <a:srgbClr val="FFFFFF"/>
                </a:solidFill>
              </a:rPr>
              <a:t>(2x hourly)</a:t>
            </a:r>
          </a:p>
          <a:p>
            <a:pPr eaLnBrk="1" hangingPunct="1">
              <a:defRPr/>
            </a:pPr>
            <a:endParaRPr lang="en-US" altLang="en-US" dirty="0" smtClean="0">
              <a:solidFill>
                <a:srgbClr val="FFFFFF"/>
              </a:solidFill>
            </a:endParaRPr>
          </a:p>
        </p:txBody>
      </p:sp>
    </p:spTree>
    <p:extLst>
      <p:ext uri="{BB962C8B-B14F-4D97-AF65-F5344CB8AC3E}">
        <p14:creationId xmlns:p14="http://schemas.microsoft.com/office/powerpoint/2010/main" val="3217058573"/>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14341">
                                            <p:txEl>
                                              <p:pRg st="0" end="0"/>
                                            </p:txEl>
                                          </p:spTgt>
                                        </p:tgtEl>
                                      </p:cBhvr>
                                    </p:animEffect>
                                    <p:animScale>
                                      <p:cBhvr>
                                        <p:cTn id="7" dur="250" autoRev="1" fill="hold"/>
                                        <p:tgtEl>
                                          <p:spTgt spid="14341">
                                            <p:txEl>
                                              <p:pRg st="0" end="0"/>
                                            </p:txEl>
                                          </p:spTgt>
                                        </p:tgtEl>
                                      </p:cBhvr>
                                      <p:by x="105000" y="105000"/>
                                    </p:animScale>
                                  </p:childTnLst>
                                </p:cTn>
                              </p:par>
                            </p:childTnLst>
                          </p:cTn>
                        </p:par>
                      </p:childTnLst>
                    </p:cTn>
                  </p:par>
                  <p:par>
                    <p:cTn id="8" fill="hold" nodeType="clickPar">
                      <p:stCondLst>
                        <p:cond delay="indefinite"/>
                      </p:stCondLst>
                      <p:childTnLst>
                        <p:par>
                          <p:cTn id="9" fill="hold" nodeType="withGroup">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14341">
                                            <p:txEl>
                                              <p:pRg st="2" end="2"/>
                                            </p:txEl>
                                          </p:spTgt>
                                        </p:tgtEl>
                                      </p:cBhvr>
                                    </p:animEffect>
                                    <p:animScale>
                                      <p:cBhvr>
                                        <p:cTn id="12" dur="250" autoRev="1" fill="hold"/>
                                        <p:tgtEl>
                                          <p:spTgt spid="14341">
                                            <p:txEl>
                                              <p:pRg st="2" end="2"/>
                                            </p:txEl>
                                          </p:spTgt>
                                        </p:tgtEl>
                                      </p:cBhvr>
                                      <p:by x="105000" y="105000"/>
                                    </p:animScale>
                                  </p:childTnLst>
                                </p:cTn>
                              </p:par>
                            </p:childTnLst>
                          </p:cTn>
                        </p:par>
                      </p:childTnLst>
                    </p:cTn>
                  </p:par>
                  <p:par>
                    <p:cTn id="13" fill="hold" nodeType="clickPar">
                      <p:stCondLst>
                        <p:cond delay="indefinite"/>
                      </p:stCondLst>
                      <p:childTnLst>
                        <p:par>
                          <p:cTn id="14" fill="hold" nodeType="withGroup">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14341">
                                            <p:txEl>
                                              <p:pRg st="4" end="4"/>
                                            </p:txEl>
                                          </p:spTgt>
                                        </p:tgtEl>
                                      </p:cBhvr>
                                    </p:animEffect>
                                    <p:animScale>
                                      <p:cBhvr>
                                        <p:cTn id="17" dur="250" autoRev="1" fill="hold"/>
                                        <p:tgtEl>
                                          <p:spTgt spid="14341">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10600" cy="838200"/>
          </a:xfrm>
        </p:spPr>
        <p:txBody>
          <a:bodyPr/>
          <a:lstStyle/>
          <a:p>
            <a:pPr algn="ctr"/>
            <a:r>
              <a:rPr lang="en-US" dirty="0" smtClean="0"/>
              <a:t>A Note About Us</a:t>
            </a:r>
            <a:endParaRPr lang="en-US" dirty="0"/>
          </a:p>
        </p:txBody>
      </p:sp>
      <p:sp>
        <p:nvSpPr>
          <p:cNvPr id="3" name="Subtitle 2"/>
          <p:cNvSpPr>
            <a:spLocks noGrp="1"/>
          </p:cNvSpPr>
          <p:nvPr>
            <p:ph type="subTitle" idx="1"/>
          </p:nvPr>
        </p:nvSpPr>
        <p:spPr>
          <a:xfrm>
            <a:off x="228600" y="990600"/>
            <a:ext cx="8610600" cy="5638800"/>
          </a:xfrm>
        </p:spPr>
        <p:txBody>
          <a:bodyPr>
            <a:normAutofit/>
          </a:bodyPr>
          <a:lstStyle/>
          <a:p>
            <a:pPr algn="l"/>
            <a:endParaRPr lang="en-US" sz="2400" dirty="0" smtClean="0"/>
          </a:p>
          <a:p>
            <a:pPr algn="l"/>
            <a:endParaRPr lang="en-US" dirty="0"/>
          </a:p>
          <a:p>
            <a:pPr algn="l"/>
            <a:r>
              <a:rPr lang="en-US" sz="2400" dirty="0" smtClean="0"/>
              <a:t>As mentioned earlier the last suicide at BCHC was in 2021 with the previous successful suicide occurring in1984. That span of 37 years between successful suicides is an astonishing feat given the number of high risk men and women we have processed over the years. It is a direct reflection on the level of commitment that staff both past and present have to keep those in our care and custody safe. It is truly a team effort. It takes Custodial, Medical, Mental Health, Substance Use, Case Management, Education, Support Staff and a proactive Administration working together and communicating to mount such a successful track record. </a:t>
            </a:r>
            <a:endParaRPr lang="en-US" sz="3000" dirty="0" smtClean="0">
              <a:solidFill>
                <a:srgbClr val="FFFF00"/>
              </a:solidFill>
            </a:endParaRPr>
          </a:p>
          <a:p>
            <a:pPr algn="l"/>
            <a:endParaRPr lang="en-US" dirty="0"/>
          </a:p>
        </p:txBody>
      </p:sp>
    </p:spTree>
    <p:extLst>
      <p:ext uri="{BB962C8B-B14F-4D97-AF65-F5344CB8AC3E}">
        <p14:creationId xmlns:p14="http://schemas.microsoft.com/office/powerpoint/2010/main" val="2747986930"/>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70" name="Rectangle 6"/>
          <p:cNvSpPr>
            <a:spLocks noGrp="1" noChangeArrowheads="1"/>
          </p:cNvSpPr>
          <p:nvPr>
            <p:ph type="title"/>
          </p:nvPr>
        </p:nvSpPr>
        <p:spPr>
          <a:xfrm>
            <a:off x="0" y="152400"/>
            <a:ext cx="8763000" cy="533400"/>
          </a:xfrm>
        </p:spPr>
        <p:txBody>
          <a:bodyPr/>
          <a:lstStyle/>
          <a:p>
            <a:pPr algn="ctr" eaLnBrk="1" hangingPunct="1"/>
            <a:r>
              <a:rPr lang="en-US" altLang="en-US" sz="4400" smtClean="0"/>
              <a:t>In Conclusion</a:t>
            </a:r>
          </a:p>
        </p:txBody>
      </p:sp>
      <p:sp>
        <p:nvSpPr>
          <p:cNvPr id="11271" name="Rectangle 7"/>
          <p:cNvSpPr>
            <a:spLocks noGrp="1" noChangeArrowheads="1"/>
          </p:cNvSpPr>
          <p:nvPr>
            <p:ph type="body" idx="1"/>
          </p:nvPr>
        </p:nvSpPr>
        <p:spPr>
          <a:xfrm>
            <a:off x="0" y="685800"/>
            <a:ext cx="8915400" cy="6172200"/>
          </a:xfrm>
        </p:spPr>
        <p:txBody>
          <a:bodyPr/>
          <a:lstStyle/>
          <a:p>
            <a:pPr eaLnBrk="1" hangingPunct="1"/>
            <a:r>
              <a:rPr lang="en-US" altLang="en-US" sz="2400" dirty="0" smtClean="0"/>
              <a:t>Our involvement begins at Admission (or earlier) and continues well beyond release</a:t>
            </a:r>
          </a:p>
          <a:p>
            <a:pPr eaLnBrk="1" hangingPunct="1"/>
            <a:r>
              <a:rPr lang="en-US" altLang="en-US" sz="2400" dirty="0" smtClean="0"/>
              <a:t>Our Department is designed in a way that encourages communication within the department and through the Team Meetings and Daily Unit Meeting to the entire facility</a:t>
            </a:r>
          </a:p>
          <a:p>
            <a:pPr eaLnBrk="1" hangingPunct="1"/>
            <a:r>
              <a:rPr lang="en-US" altLang="en-US" sz="2400" dirty="0" smtClean="0"/>
              <a:t>A strong Programs and Treatment Department enhances the security of the facility and decreases the suicide risk. </a:t>
            </a:r>
          </a:p>
          <a:p>
            <a:pPr eaLnBrk="1" hangingPunct="1"/>
            <a:r>
              <a:rPr lang="en-US" altLang="en-US" sz="2400" dirty="0" smtClean="0"/>
              <a:t>The more inmates are involved in programming and the better we know them, the more we can avert or minimize inmate safety issues (i.e. lower suicide risk) and decrease </a:t>
            </a:r>
            <a:r>
              <a:rPr lang="en-US" altLang="en-US" sz="2400" dirty="0" smtClean="0"/>
              <a:t>tension in the facility</a:t>
            </a:r>
          </a:p>
          <a:p>
            <a:pPr marL="0" indent="0" eaLnBrk="1" hangingPunct="1">
              <a:buNone/>
            </a:pPr>
            <a:endParaRPr lang="en-US" altLang="en-US" sz="2400" dirty="0" smtClean="0"/>
          </a:p>
          <a:p>
            <a:pPr eaLnBrk="1" hangingPunct="1"/>
            <a:r>
              <a:rPr lang="en-US" altLang="en-US" sz="2400" dirty="0" smtClean="0"/>
              <a:t>Thank You</a:t>
            </a:r>
          </a:p>
          <a:p>
            <a:pPr marL="0" indent="0" eaLnBrk="1" hangingPunct="1">
              <a:buNone/>
            </a:pPr>
            <a:r>
              <a:rPr lang="en-US" altLang="en-US" sz="2400" dirty="0"/>
              <a:t> </a:t>
            </a:r>
            <a:r>
              <a:rPr lang="en-US" altLang="en-US" sz="2400" dirty="0" smtClean="0"/>
              <a:t>   Mark Massaro and Ed Capeless</a:t>
            </a:r>
          </a:p>
          <a:p>
            <a:pPr eaLnBrk="1" hangingPunct="1"/>
            <a:endParaRPr lang="en-US" altLang="en-US" sz="2400" dirty="0" smtClean="0"/>
          </a:p>
          <a:p>
            <a:pPr eaLnBrk="1" hangingPunct="1"/>
            <a:endParaRPr lang="en-US" altLang="en-US" sz="2400" dirty="0" smtClean="0"/>
          </a:p>
          <a:p>
            <a:pPr eaLnBrk="1" hangingPunct="1"/>
            <a:endParaRPr lang="en-US" altLang="en-US" sz="2400" dirty="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7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1271">
                                            <p:txEl>
                                              <p:pRg st="0" end="0"/>
                                            </p:txEl>
                                          </p:spTgt>
                                        </p:tgtEl>
                                        <p:attrNameLst>
                                          <p:attrName>style.visibility</p:attrName>
                                        </p:attrNameLst>
                                      </p:cBhvr>
                                      <p:to>
                                        <p:strVal val="visible"/>
                                      </p:to>
                                    </p:set>
                                    <p:anim calcmode="lin" valueType="num">
                                      <p:cBhvr additive="base">
                                        <p:cTn id="11" dur="500" fill="hold"/>
                                        <p:tgtEl>
                                          <p:spTgt spid="11271">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2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1271">
                                            <p:txEl>
                                              <p:pRg st="1" end="1"/>
                                            </p:txEl>
                                          </p:spTgt>
                                        </p:tgtEl>
                                        <p:attrNameLst>
                                          <p:attrName>style.visibility</p:attrName>
                                        </p:attrNameLst>
                                      </p:cBhvr>
                                      <p:to>
                                        <p:strVal val="visible"/>
                                      </p:to>
                                    </p:set>
                                    <p:anim calcmode="lin" valueType="num">
                                      <p:cBhvr additive="base">
                                        <p:cTn id="17" dur="500" fill="hold"/>
                                        <p:tgtEl>
                                          <p:spTgt spid="1127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7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1271">
                                            <p:txEl>
                                              <p:pRg st="2" end="2"/>
                                            </p:txEl>
                                          </p:spTgt>
                                        </p:tgtEl>
                                        <p:attrNameLst>
                                          <p:attrName>style.visibility</p:attrName>
                                        </p:attrNameLst>
                                      </p:cBhvr>
                                      <p:to>
                                        <p:strVal val="visible"/>
                                      </p:to>
                                    </p:set>
                                    <p:anim calcmode="lin" valueType="num">
                                      <p:cBhvr additive="base">
                                        <p:cTn id="23" dur="500" fill="hold"/>
                                        <p:tgtEl>
                                          <p:spTgt spid="11271">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12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whoosh.wav"/>
                                        </p:tgtEl>
                                      </p:cMediaNode>
                                    </p:audio>
                                  </p:sub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1271">
                                            <p:txEl>
                                              <p:pRg st="3" end="3"/>
                                            </p:txEl>
                                          </p:spTgt>
                                        </p:tgtEl>
                                        <p:attrNameLst>
                                          <p:attrName>style.visibility</p:attrName>
                                        </p:attrNameLst>
                                      </p:cBhvr>
                                      <p:to>
                                        <p:strVal val="visible"/>
                                      </p:to>
                                    </p:set>
                                    <p:anim calcmode="lin" valueType="num">
                                      <p:cBhvr additive="base">
                                        <p:cTn id="29" dur="500" fill="hold"/>
                                        <p:tgtEl>
                                          <p:spTgt spid="11271">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27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2" name="whoosh.wav"/>
                                        </p:tgtEl>
                                      </p:cMediaNode>
                                    </p:audio>
                                  </p:sub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1271">
                                            <p:txEl>
                                              <p:pRg st="5" end="5"/>
                                            </p:txEl>
                                          </p:spTgt>
                                        </p:tgtEl>
                                        <p:attrNameLst>
                                          <p:attrName>style.visibility</p:attrName>
                                        </p:attrNameLst>
                                      </p:cBhvr>
                                      <p:to>
                                        <p:strVal val="visible"/>
                                      </p:to>
                                    </p:set>
                                    <p:anim calcmode="lin" valueType="num">
                                      <p:cBhvr additive="base">
                                        <p:cTn id="35" dur="500" fill="hold"/>
                                        <p:tgtEl>
                                          <p:spTgt spid="11271">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127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2" name="whoosh.wav"/>
                                        </p:tgtEl>
                                      </p:cMediaNode>
                                    </p:audio>
                                  </p:sub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11271">
                                            <p:txEl>
                                              <p:pRg st="6" end="6"/>
                                            </p:txEl>
                                          </p:spTgt>
                                        </p:tgtEl>
                                        <p:attrNameLst>
                                          <p:attrName>style.visibility</p:attrName>
                                        </p:attrNameLst>
                                      </p:cBhvr>
                                      <p:to>
                                        <p:strVal val="visible"/>
                                      </p:to>
                                    </p:set>
                                    <p:anim calcmode="lin" valueType="num">
                                      <p:cBhvr additive="base">
                                        <p:cTn id="41" dur="500" fill="hold"/>
                                        <p:tgtEl>
                                          <p:spTgt spid="11271">
                                            <p:txEl>
                                              <p:pRg st="6" end="6"/>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1271">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build="p" autoUpdateAnimBg="0"/>
      <p:bldP spid="1127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152400"/>
            <a:ext cx="8991600" cy="685800"/>
          </a:xfrm>
        </p:spPr>
        <p:txBody>
          <a:bodyPr/>
          <a:lstStyle/>
          <a:p>
            <a:pPr algn="ctr" eaLnBrk="1" hangingPunct="1"/>
            <a:r>
              <a:rPr lang="en-US" altLang="en-US" smtClean="0"/>
              <a:t>MENTAL HEALTH</a:t>
            </a:r>
          </a:p>
        </p:txBody>
      </p:sp>
      <p:sp>
        <p:nvSpPr>
          <p:cNvPr id="28675" name="Rectangle 3"/>
          <p:cNvSpPr>
            <a:spLocks noGrp="1" noChangeArrowheads="1"/>
          </p:cNvSpPr>
          <p:nvPr>
            <p:ph type="body" idx="1"/>
          </p:nvPr>
        </p:nvSpPr>
        <p:spPr>
          <a:xfrm>
            <a:off x="228600" y="685800"/>
            <a:ext cx="8686800" cy="1600200"/>
          </a:xfrm>
        </p:spPr>
        <p:txBody>
          <a:bodyPr/>
          <a:lstStyle/>
          <a:p>
            <a:pPr eaLnBrk="1" hangingPunct="1"/>
            <a:r>
              <a:rPr lang="en-US" altLang="en-US" sz="2400" dirty="0" smtClean="0"/>
              <a:t>3 Full Time Master Level Clinicians</a:t>
            </a:r>
          </a:p>
          <a:p>
            <a:pPr eaLnBrk="1" hangingPunct="1"/>
            <a:r>
              <a:rPr lang="en-US" altLang="en-US" sz="2400" dirty="0" smtClean="0"/>
              <a:t>1 Full Time Mental Health Coordinator</a:t>
            </a:r>
          </a:p>
          <a:p>
            <a:pPr eaLnBrk="1" hangingPunct="1"/>
            <a:r>
              <a:rPr lang="en-US" altLang="en-US" sz="2400" dirty="0" smtClean="0"/>
              <a:t>4 hrs twice a month access to Psychiatric consultation</a:t>
            </a:r>
          </a:p>
          <a:p>
            <a:pPr eaLnBrk="1" hangingPunct="1"/>
            <a:endParaRPr lang="en-US" altLang="en-US" sz="2400" dirty="0" smtClean="0"/>
          </a:p>
        </p:txBody>
      </p:sp>
      <p:sp>
        <p:nvSpPr>
          <p:cNvPr id="6148" name="Text Box 4"/>
          <p:cNvSpPr txBox="1">
            <a:spLocks noChangeArrowheads="1"/>
          </p:cNvSpPr>
          <p:nvPr/>
        </p:nvSpPr>
        <p:spPr bwMode="auto">
          <a:xfrm>
            <a:off x="0" y="3013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tx2"/>
              </a:buClr>
              <a:buSzPct val="65000"/>
              <a:buFont typeface="Wingdings" panose="05000000000000000000" pitchFamily="2" charset="2"/>
              <a:buChar char="u"/>
              <a:defRPr sz="2600">
                <a:solidFill>
                  <a:schemeClr val="tx1"/>
                </a:solidFill>
                <a:latin typeface="Arial" panose="020B0604020202020204" pitchFamily="34" charset="0"/>
              </a:defRPr>
            </a:lvl2pPr>
            <a:lvl3pPr marL="1143000" indent="-228600">
              <a:spcBef>
                <a:spcPct val="20000"/>
              </a:spcBef>
              <a:buClr>
                <a:schemeClr val="hlink"/>
              </a:buClr>
              <a:buSzPct val="65000"/>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chemeClr val="tx2"/>
              </a:buClr>
              <a:buSzPct val="100000"/>
              <a:buChar char="•"/>
              <a:defRPr sz="2000">
                <a:solidFill>
                  <a:schemeClr val="tx1"/>
                </a:solidFill>
                <a:latin typeface="Arial" panose="020B0604020202020204" pitchFamily="34" charset="0"/>
              </a:defRPr>
            </a:lvl4pPr>
            <a:lvl5pPr marL="2057400" indent="-228600">
              <a:spcBef>
                <a:spcPct val="20000"/>
              </a:spcBef>
              <a:buClr>
                <a:schemeClr val="hlink"/>
              </a:buClr>
              <a:buSzPct val="10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6149" name="Text Box 5"/>
          <p:cNvSpPr txBox="1">
            <a:spLocks noChangeArrowheads="1"/>
          </p:cNvSpPr>
          <p:nvPr/>
        </p:nvSpPr>
        <p:spPr bwMode="auto">
          <a:xfrm>
            <a:off x="304800" y="2590800"/>
            <a:ext cx="883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tx2"/>
              </a:buClr>
              <a:buSzPct val="65000"/>
              <a:buFont typeface="Wingdings" panose="05000000000000000000" pitchFamily="2" charset="2"/>
              <a:buChar char="u"/>
              <a:defRPr sz="2600">
                <a:solidFill>
                  <a:schemeClr val="tx1"/>
                </a:solidFill>
                <a:latin typeface="Arial" panose="020B0604020202020204" pitchFamily="34" charset="0"/>
              </a:defRPr>
            </a:lvl2pPr>
            <a:lvl3pPr marL="1143000" indent="-228600">
              <a:spcBef>
                <a:spcPct val="20000"/>
              </a:spcBef>
              <a:buClr>
                <a:schemeClr val="hlink"/>
              </a:buClr>
              <a:buSzPct val="65000"/>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chemeClr val="tx2"/>
              </a:buClr>
              <a:buSzPct val="100000"/>
              <a:buChar char="•"/>
              <a:defRPr sz="2000">
                <a:solidFill>
                  <a:schemeClr val="tx1"/>
                </a:solidFill>
                <a:latin typeface="Arial" panose="020B0604020202020204" pitchFamily="34" charset="0"/>
              </a:defRPr>
            </a:lvl4pPr>
            <a:lvl5pPr marL="2057400" indent="-228600">
              <a:spcBef>
                <a:spcPct val="20000"/>
              </a:spcBef>
              <a:buClr>
                <a:schemeClr val="hlink"/>
              </a:buClr>
              <a:buSzPct val="10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28678" name="Text Box 6"/>
          <p:cNvSpPr txBox="1">
            <a:spLocks noChangeArrowheads="1"/>
          </p:cNvSpPr>
          <p:nvPr/>
        </p:nvSpPr>
        <p:spPr bwMode="auto">
          <a:xfrm>
            <a:off x="152400" y="2133600"/>
            <a:ext cx="8763000" cy="80327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tx2"/>
              </a:buClr>
              <a:buSzPct val="65000"/>
              <a:buFont typeface="Wingdings" panose="05000000000000000000" pitchFamily="2" charset="2"/>
              <a:buChar char="u"/>
              <a:defRPr sz="2600">
                <a:solidFill>
                  <a:schemeClr val="tx1"/>
                </a:solidFill>
                <a:latin typeface="Arial" panose="020B0604020202020204" pitchFamily="34" charset="0"/>
              </a:defRPr>
            </a:lvl2pPr>
            <a:lvl3pPr marL="1143000" indent="-228600">
              <a:spcBef>
                <a:spcPct val="20000"/>
              </a:spcBef>
              <a:buClr>
                <a:schemeClr val="hlink"/>
              </a:buClr>
              <a:buSzPct val="65000"/>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chemeClr val="tx2"/>
              </a:buClr>
              <a:buSzPct val="100000"/>
              <a:buChar char="•"/>
              <a:defRPr sz="2000">
                <a:solidFill>
                  <a:schemeClr val="tx1"/>
                </a:solidFill>
                <a:latin typeface="Arial" panose="020B0604020202020204" pitchFamily="34" charset="0"/>
              </a:defRPr>
            </a:lvl4pPr>
            <a:lvl5pPr marL="2057400" indent="-228600">
              <a:spcBef>
                <a:spcPct val="20000"/>
              </a:spcBef>
              <a:buClr>
                <a:schemeClr val="hlink"/>
              </a:buClr>
              <a:buSzPct val="10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panose="020B0604020202020204" pitchFamily="34" charset="0"/>
              </a:defRPr>
            </a:lvl9pPr>
          </a:lstStyle>
          <a:p>
            <a:pPr eaLnBrk="1" hangingPunct="1">
              <a:spcBef>
                <a:spcPct val="0"/>
              </a:spcBef>
              <a:buClrTx/>
              <a:buSzTx/>
              <a:buFontTx/>
              <a:buChar char="•"/>
            </a:pPr>
            <a:r>
              <a:rPr lang="en-US" altLang="en-US" dirty="0">
                <a:latin typeface="Times New Roman" panose="02020603050405020304" pitchFamily="18" charset="0"/>
              </a:rPr>
              <a:t>Suicide </a:t>
            </a:r>
            <a:r>
              <a:rPr lang="en-US" altLang="en-US" dirty="0" smtClean="0">
                <a:latin typeface="Times New Roman" panose="02020603050405020304" pitchFamily="18" charset="0"/>
              </a:rPr>
              <a:t>Risk Assessment</a:t>
            </a:r>
            <a:endParaRPr lang="en-US" altLang="en-US" dirty="0">
              <a:latin typeface="Times New Roman" panose="02020603050405020304" pitchFamily="18" charset="0"/>
            </a:endParaRPr>
          </a:p>
          <a:p>
            <a:pPr eaLnBrk="1" hangingPunct="1">
              <a:spcBef>
                <a:spcPct val="0"/>
              </a:spcBef>
              <a:buClrTx/>
              <a:buSzTx/>
              <a:buFontTx/>
              <a:buChar char="•"/>
            </a:pPr>
            <a:r>
              <a:rPr lang="en-US" altLang="en-US" dirty="0" smtClean="0">
                <a:latin typeface="Times New Roman" panose="02020603050405020304" pitchFamily="18" charset="0"/>
              </a:rPr>
              <a:t>Mental </a:t>
            </a:r>
            <a:r>
              <a:rPr lang="en-US" altLang="en-US" dirty="0">
                <a:latin typeface="Times New Roman" panose="02020603050405020304" pitchFamily="18" charset="0"/>
              </a:rPr>
              <a:t>Health </a:t>
            </a:r>
            <a:r>
              <a:rPr lang="en-US" altLang="en-US" dirty="0" smtClean="0">
                <a:latin typeface="Times New Roman" panose="02020603050405020304" pitchFamily="18" charset="0"/>
              </a:rPr>
              <a:t>Assessment  </a:t>
            </a:r>
            <a:endParaRPr lang="en-US" altLang="en-US" dirty="0">
              <a:latin typeface="Times New Roman" panose="02020603050405020304" pitchFamily="18" charset="0"/>
            </a:endParaRPr>
          </a:p>
          <a:p>
            <a:pPr eaLnBrk="1" hangingPunct="1">
              <a:spcBef>
                <a:spcPct val="0"/>
              </a:spcBef>
              <a:buClrTx/>
              <a:buSzTx/>
              <a:buFontTx/>
              <a:buChar char="•"/>
            </a:pPr>
            <a:r>
              <a:rPr lang="en-US" altLang="en-US" dirty="0">
                <a:latin typeface="Times New Roman" panose="02020603050405020304" pitchFamily="18" charset="0"/>
              </a:rPr>
              <a:t>Crisis Intervention</a:t>
            </a:r>
          </a:p>
          <a:p>
            <a:pPr eaLnBrk="1" hangingPunct="1">
              <a:spcBef>
                <a:spcPct val="0"/>
              </a:spcBef>
              <a:buClrTx/>
              <a:buSzTx/>
              <a:buFontTx/>
              <a:buChar char="•"/>
            </a:pPr>
            <a:r>
              <a:rPr lang="en-US" altLang="en-US" dirty="0">
                <a:latin typeface="Times New Roman" panose="02020603050405020304" pitchFamily="18" charset="0"/>
              </a:rPr>
              <a:t>On-going Treatment/Respond to Request Slips</a:t>
            </a:r>
          </a:p>
          <a:p>
            <a:pPr eaLnBrk="1" hangingPunct="1">
              <a:spcBef>
                <a:spcPct val="0"/>
              </a:spcBef>
              <a:buClrTx/>
              <a:buSzTx/>
              <a:buFontTx/>
              <a:buChar char="•"/>
            </a:pPr>
            <a:r>
              <a:rPr lang="en-US" altLang="en-US" dirty="0">
                <a:latin typeface="Times New Roman" panose="02020603050405020304" pitchFamily="18" charset="0"/>
              </a:rPr>
              <a:t>Group Facilitation</a:t>
            </a:r>
          </a:p>
          <a:p>
            <a:pPr eaLnBrk="1" hangingPunct="1">
              <a:spcBef>
                <a:spcPct val="0"/>
              </a:spcBef>
              <a:buClrTx/>
              <a:buSzTx/>
              <a:buFontTx/>
              <a:buChar char="•"/>
            </a:pPr>
            <a:r>
              <a:rPr lang="en-US" altLang="en-US" dirty="0">
                <a:latin typeface="Times New Roman" panose="02020603050405020304" pitchFamily="18" charset="0"/>
              </a:rPr>
              <a:t>Review Psychotropics (56% of pop) at 2 weekly meetings</a:t>
            </a:r>
          </a:p>
          <a:p>
            <a:pPr eaLnBrk="1" hangingPunct="1">
              <a:spcBef>
                <a:spcPct val="0"/>
              </a:spcBef>
              <a:buClrTx/>
              <a:buSzTx/>
              <a:buFontTx/>
              <a:buChar char="•"/>
            </a:pPr>
            <a:r>
              <a:rPr lang="en-US" altLang="en-US" dirty="0">
                <a:latin typeface="Times New Roman" panose="02020603050405020304" pitchFamily="18" charset="0"/>
              </a:rPr>
              <a:t>78% of pop identified with Mental Illness Past/Present</a:t>
            </a:r>
          </a:p>
          <a:p>
            <a:pPr eaLnBrk="1" hangingPunct="1">
              <a:spcBef>
                <a:spcPct val="0"/>
              </a:spcBef>
              <a:buClrTx/>
              <a:buSzTx/>
              <a:buFontTx/>
              <a:buChar char="•"/>
            </a:pPr>
            <a:r>
              <a:rPr lang="en-US" altLang="en-US" dirty="0">
                <a:latin typeface="Times New Roman" panose="02020603050405020304" pitchFamily="18" charset="0"/>
              </a:rPr>
              <a:t>28% of pop identified as Suicidal Past/Present</a:t>
            </a:r>
          </a:p>
          <a:p>
            <a:pPr eaLnBrk="1" hangingPunct="1">
              <a:spcBef>
                <a:spcPct val="0"/>
              </a:spcBef>
              <a:buClrTx/>
              <a:buSzTx/>
              <a:buFontTx/>
              <a:buChar char="•"/>
            </a:pPr>
            <a:r>
              <a:rPr lang="en-US" altLang="en-US" dirty="0">
                <a:latin typeface="Times New Roman" panose="02020603050405020304" pitchFamily="18" charset="0"/>
              </a:rPr>
              <a:t>Aftercare Referrals and Placement</a:t>
            </a:r>
          </a:p>
          <a:p>
            <a:pPr eaLnBrk="1" hangingPunct="1">
              <a:spcBef>
                <a:spcPct val="0"/>
              </a:spcBef>
              <a:buClrTx/>
              <a:buSzTx/>
              <a:buFontTx/>
              <a:buChar char="•"/>
            </a:pPr>
            <a:r>
              <a:rPr lang="en-US" altLang="en-US" dirty="0">
                <a:latin typeface="Times New Roman" panose="02020603050405020304" pitchFamily="18" charset="0"/>
              </a:rPr>
              <a:t>Coordination with Courts, DMH and other Area Agencies</a:t>
            </a:r>
          </a:p>
          <a:p>
            <a:pPr eaLnBrk="1" hangingPunct="1">
              <a:spcBef>
                <a:spcPct val="0"/>
              </a:spcBef>
              <a:buClrTx/>
              <a:buSzTx/>
              <a:buFontTx/>
              <a:buChar char="•"/>
            </a:pPr>
            <a:r>
              <a:rPr lang="en-US" altLang="en-US" dirty="0">
                <a:latin typeface="Times New Roman" panose="02020603050405020304" pitchFamily="18" charset="0"/>
              </a:rPr>
              <a:t>24/7 Mental Health Coverage</a:t>
            </a:r>
          </a:p>
          <a:p>
            <a:pPr eaLnBrk="1" hangingPunct="1">
              <a:spcBef>
                <a:spcPct val="0"/>
              </a:spcBef>
              <a:buClrTx/>
              <a:buSzTx/>
              <a:buFontTx/>
              <a:buNone/>
            </a:pPr>
            <a:endParaRPr lang="en-US" altLang="en-US" dirty="0">
              <a:latin typeface="Times New Roman" panose="02020603050405020304" pitchFamily="18" charset="0"/>
            </a:endParaRPr>
          </a:p>
          <a:p>
            <a:pPr eaLnBrk="1" hangingPunct="1">
              <a:spcBef>
                <a:spcPct val="0"/>
              </a:spcBef>
              <a:buClrTx/>
              <a:buSzTx/>
              <a:buFontTx/>
              <a:buChar char="•"/>
            </a:pPr>
            <a:endParaRPr lang="en-US" altLang="en-US" dirty="0">
              <a:latin typeface="Times New Roman" panose="02020603050405020304" pitchFamily="18" charset="0"/>
            </a:endParaRPr>
          </a:p>
          <a:p>
            <a:pPr eaLnBrk="1" hangingPunct="1">
              <a:spcBef>
                <a:spcPct val="0"/>
              </a:spcBef>
              <a:buClrTx/>
              <a:buSzTx/>
              <a:buFontTx/>
              <a:buChar char="•"/>
            </a:pPr>
            <a:endParaRPr lang="en-US" altLang="en-US" dirty="0">
              <a:latin typeface="Times New Roman" panose="02020603050405020304" pitchFamily="18" charset="0"/>
            </a:endParaRPr>
          </a:p>
          <a:p>
            <a:pPr eaLnBrk="1" hangingPunct="1">
              <a:spcBef>
                <a:spcPct val="0"/>
              </a:spcBef>
              <a:buClrTx/>
              <a:buSzTx/>
              <a:buFontTx/>
              <a:buChar char="•"/>
            </a:pPr>
            <a:endParaRPr lang="en-US" altLang="en-US" dirty="0">
              <a:latin typeface="Times New Roman" panose="02020603050405020304" pitchFamily="18" charset="0"/>
            </a:endParaRPr>
          </a:p>
          <a:p>
            <a:pPr eaLnBrk="1" hangingPunct="1">
              <a:spcBef>
                <a:spcPct val="0"/>
              </a:spcBef>
              <a:buClrTx/>
              <a:buSzTx/>
              <a:buFontTx/>
              <a:buChar char="•"/>
            </a:pPr>
            <a:endParaRPr lang="en-US" altLang="en-US" dirty="0">
              <a:latin typeface="Times New Roman" panose="02020603050405020304" pitchFamily="18" charset="0"/>
            </a:endParaRPr>
          </a:p>
          <a:p>
            <a:pPr eaLnBrk="1" hangingPunct="1">
              <a:spcBef>
                <a:spcPct val="0"/>
              </a:spcBef>
              <a:buClrTx/>
              <a:buSzTx/>
              <a:buFontTx/>
              <a:buNone/>
            </a:pPr>
            <a:endParaRPr lang="en-US" altLang="en-US" dirty="0">
              <a:latin typeface="Times New Roman" panose="02020603050405020304" pitchFamily="18" charset="0"/>
            </a:endParaRPr>
          </a:p>
          <a:p>
            <a:pPr algn="ctr" eaLnBrk="1" hangingPunct="1">
              <a:spcBef>
                <a:spcPct val="0"/>
              </a:spcBef>
              <a:buClrTx/>
              <a:buSzTx/>
              <a:buFontTx/>
              <a:buNone/>
            </a:pPr>
            <a:endParaRPr lang="en-US" altLang="en-US" sz="4000" dirty="0">
              <a:latin typeface="Arial Narrow" panose="020B0606020202030204"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678">
                                            <p:txEl>
                                              <p:pRg st="0" end="0"/>
                                            </p:txEl>
                                          </p:spTgt>
                                        </p:tgtEl>
                                        <p:attrNameLst>
                                          <p:attrName>style.visibility</p:attrName>
                                        </p:attrNameLst>
                                      </p:cBhvr>
                                      <p:to>
                                        <p:strVal val="visible"/>
                                      </p:to>
                                    </p:set>
                                    <p:anim calcmode="lin" valueType="num">
                                      <p:cBhvr additive="base">
                                        <p:cTn id="25" dur="500" fill="hold"/>
                                        <p:tgtEl>
                                          <p:spTgt spid="28678">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678">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8678">
                                            <p:txEl>
                                              <p:pRg st="1" end="1"/>
                                            </p:txEl>
                                          </p:spTgt>
                                        </p:tgtEl>
                                        <p:attrNameLst>
                                          <p:attrName>style.visibility</p:attrName>
                                        </p:attrNameLst>
                                      </p:cBhvr>
                                      <p:to>
                                        <p:strVal val="visible"/>
                                      </p:to>
                                    </p:set>
                                    <p:anim calcmode="lin" valueType="num">
                                      <p:cBhvr additive="base">
                                        <p:cTn id="31" dur="500" fill="hold"/>
                                        <p:tgtEl>
                                          <p:spTgt spid="28678">
                                            <p:txEl>
                                              <p:pRg st="1" end="1"/>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678">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8678">
                                            <p:txEl>
                                              <p:pRg st="2" end="2"/>
                                            </p:txEl>
                                          </p:spTgt>
                                        </p:tgtEl>
                                        <p:attrNameLst>
                                          <p:attrName>style.visibility</p:attrName>
                                        </p:attrNameLst>
                                      </p:cBhvr>
                                      <p:to>
                                        <p:strVal val="visible"/>
                                      </p:to>
                                    </p:set>
                                    <p:anim calcmode="lin" valueType="num">
                                      <p:cBhvr additive="base">
                                        <p:cTn id="37" dur="500" fill="hold"/>
                                        <p:tgtEl>
                                          <p:spTgt spid="28678">
                                            <p:txEl>
                                              <p:pRg st="2" end="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8678">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8678">
                                            <p:txEl>
                                              <p:pRg st="3" end="3"/>
                                            </p:txEl>
                                          </p:spTgt>
                                        </p:tgtEl>
                                        <p:attrNameLst>
                                          <p:attrName>style.visibility</p:attrName>
                                        </p:attrNameLst>
                                      </p:cBhvr>
                                      <p:to>
                                        <p:strVal val="visible"/>
                                      </p:to>
                                    </p:set>
                                    <p:anim calcmode="lin" valueType="num">
                                      <p:cBhvr additive="base">
                                        <p:cTn id="43" dur="500" fill="hold"/>
                                        <p:tgtEl>
                                          <p:spTgt spid="28678">
                                            <p:txEl>
                                              <p:pRg st="3" end="3"/>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8678">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2" name="whoosh.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8678">
                                            <p:txEl>
                                              <p:pRg st="4" end="4"/>
                                            </p:txEl>
                                          </p:spTgt>
                                        </p:tgtEl>
                                        <p:attrNameLst>
                                          <p:attrName>style.visibility</p:attrName>
                                        </p:attrNameLst>
                                      </p:cBhvr>
                                      <p:to>
                                        <p:strVal val="visible"/>
                                      </p:to>
                                    </p:set>
                                    <p:anim calcmode="lin" valueType="num">
                                      <p:cBhvr additive="base">
                                        <p:cTn id="49" dur="500" fill="hold"/>
                                        <p:tgtEl>
                                          <p:spTgt spid="28678">
                                            <p:txEl>
                                              <p:pRg st="4" end="4"/>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8678">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2" name="whoosh.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8678">
                                            <p:txEl>
                                              <p:pRg st="5" end="5"/>
                                            </p:txEl>
                                          </p:spTgt>
                                        </p:tgtEl>
                                        <p:attrNameLst>
                                          <p:attrName>style.visibility</p:attrName>
                                        </p:attrNameLst>
                                      </p:cBhvr>
                                      <p:to>
                                        <p:strVal val="visible"/>
                                      </p:to>
                                    </p:set>
                                    <p:anim calcmode="lin" valueType="num">
                                      <p:cBhvr additive="base">
                                        <p:cTn id="55" dur="500" fill="hold"/>
                                        <p:tgtEl>
                                          <p:spTgt spid="28678">
                                            <p:txEl>
                                              <p:pRg st="5" end="5"/>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8678">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2" name="whoosh.wav"/>
                                        </p:tgtEl>
                                      </p:cMediaNode>
                                    </p:audio>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8678">
                                            <p:txEl>
                                              <p:pRg st="6" end="6"/>
                                            </p:txEl>
                                          </p:spTgt>
                                        </p:tgtEl>
                                        <p:attrNameLst>
                                          <p:attrName>style.visibility</p:attrName>
                                        </p:attrNameLst>
                                      </p:cBhvr>
                                      <p:to>
                                        <p:strVal val="visible"/>
                                      </p:to>
                                    </p:set>
                                    <p:anim calcmode="lin" valueType="num">
                                      <p:cBhvr additive="base">
                                        <p:cTn id="61" dur="500" fill="hold"/>
                                        <p:tgtEl>
                                          <p:spTgt spid="28678">
                                            <p:txEl>
                                              <p:pRg st="6" end="6"/>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28678">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2" name="whoosh.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28678">
                                            <p:txEl>
                                              <p:pRg st="7" end="7"/>
                                            </p:txEl>
                                          </p:spTgt>
                                        </p:tgtEl>
                                        <p:attrNameLst>
                                          <p:attrName>style.visibility</p:attrName>
                                        </p:attrNameLst>
                                      </p:cBhvr>
                                      <p:to>
                                        <p:strVal val="visible"/>
                                      </p:to>
                                    </p:set>
                                    <p:anim calcmode="lin" valueType="num">
                                      <p:cBhvr additive="base">
                                        <p:cTn id="67" dur="500" fill="hold"/>
                                        <p:tgtEl>
                                          <p:spTgt spid="28678">
                                            <p:txEl>
                                              <p:pRg st="7" end="7"/>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28678">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65"/>
                                            </p:cond>
                                          </p:stCondLst>
                                          <p:endCondLst>
                                            <p:cond evt="onStopAudio" delay="0">
                                              <p:tgtEl>
                                                <p:sldTgt/>
                                              </p:tgtEl>
                                            </p:cond>
                                          </p:endCondLst>
                                        </p:cTn>
                                        <p:tgtEl>
                                          <p:sndTgt r:embed="rId2" name="whoosh.wav"/>
                                        </p:tgtEl>
                                      </p:cMediaNode>
                                    </p:audio>
                                  </p:sub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28678">
                                            <p:txEl>
                                              <p:pRg st="8" end="8"/>
                                            </p:txEl>
                                          </p:spTgt>
                                        </p:tgtEl>
                                        <p:attrNameLst>
                                          <p:attrName>style.visibility</p:attrName>
                                        </p:attrNameLst>
                                      </p:cBhvr>
                                      <p:to>
                                        <p:strVal val="visible"/>
                                      </p:to>
                                    </p:set>
                                    <p:anim calcmode="lin" valueType="num">
                                      <p:cBhvr additive="base">
                                        <p:cTn id="73" dur="500" fill="hold"/>
                                        <p:tgtEl>
                                          <p:spTgt spid="28678">
                                            <p:txEl>
                                              <p:pRg st="8" end="8"/>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28678">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1"/>
                                            </p:cond>
                                          </p:stCondLst>
                                          <p:endCondLst>
                                            <p:cond evt="onStopAudio" delay="0">
                                              <p:tgtEl>
                                                <p:sldTgt/>
                                              </p:tgtEl>
                                            </p:cond>
                                          </p:endCondLst>
                                        </p:cTn>
                                        <p:tgtEl>
                                          <p:sndTgt r:embed="rId2" name="whoosh.wav"/>
                                        </p:tgtEl>
                                      </p:cMediaNode>
                                    </p:audio>
                                  </p:sub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28678">
                                            <p:txEl>
                                              <p:pRg st="9" end="9"/>
                                            </p:txEl>
                                          </p:spTgt>
                                        </p:tgtEl>
                                        <p:attrNameLst>
                                          <p:attrName>style.visibility</p:attrName>
                                        </p:attrNameLst>
                                      </p:cBhvr>
                                      <p:to>
                                        <p:strVal val="visible"/>
                                      </p:to>
                                    </p:set>
                                    <p:anim calcmode="lin" valueType="num">
                                      <p:cBhvr additive="base">
                                        <p:cTn id="79" dur="500" fill="hold"/>
                                        <p:tgtEl>
                                          <p:spTgt spid="28678">
                                            <p:txEl>
                                              <p:pRg st="9" end="9"/>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28678">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7"/>
                                            </p:cond>
                                          </p:stCondLst>
                                          <p:endCondLst>
                                            <p:cond evt="onStopAudio" delay="0">
                                              <p:tgtEl>
                                                <p:sldTgt/>
                                              </p:tgtEl>
                                            </p:cond>
                                          </p:endCondLst>
                                        </p:cTn>
                                        <p:tgtEl>
                                          <p:sndTgt r:embed="rId2" name="whoosh.wav"/>
                                        </p:tgtEl>
                                      </p:cMediaNode>
                                    </p:audio>
                                  </p:sub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28678">
                                            <p:txEl>
                                              <p:pRg st="10" end="10"/>
                                            </p:txEl>
                                          </p:spTgt>
                                        </p:tgtEl>
                                        <p:attrNameLst>
                                          <p:attrName>style.visibility</p:attrName>
                                        </p:attrNameLst>
                                      </p:cBhvr>
                                      <p:to>
                                        <p:strVal val="visible"/>
                                      </p:to>
                                    </p:set>
                                    <p:anim calcmode="lin" valueType="num">
                                      <p:cBhvr additive="base">
                                        <p:cTn id="85" dur="500" fill="hold"/>
                                        <p:tgtEl>
                                          <p:spTgt spid="28678">
                                            <p:txEl>
                                              <p:pRg st="10" end="10"/>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28678">
                                            <p:txEl>
                                              <p:pRg st="10" end="1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P spid="28678"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Scope of the Problem</a:t>
            </a:r>
            <a:endParaRPr lang="en-US" dirty="0"/>
          </a:p>
        </p:txBody>
      </p:sp>
      <p:sp>
        <p:nvSpPr>
          <p:cNvPr id="3" name="Content Placeholder 2"/>
          <p:cNvSpPr>
            <a:spLocks noGrp="1"/>
          </p:cNvSpPr>
          <p:nvPr>
            <p:ph idx="1"/>
          </p:nvPr>
        </p:nvSpPr>
        <p:spPr>
          <a:xfrm>
            <a:off x="457200" y="1981200"/>
            <a:ext cx="8458200" cy="4114800"/>
          </a:xfrm>
        </p:spPr>
        <p:txBody>
          <a:bodyPr>
            <a:normAutofit fontScale="92500" lnSpcReduction="20000"/>
          </a:bodyPr>
          <a:lstStyle/>
          <a:p>
            <a:r>
              <a:rPr lang="en-US" sz="4000" dirty="0" smtClean="0"/>
              <a:t>Who do you think has the highest suicide </a:t>
            </a:r>
            <a:r>
              <a:rPr lang="en-US" sz="4000" dirty="0" smtClean="0"/>
              <a:t>rate?</a:t>
            </a:r>
          </a:p>
          <a:p>
            <a:pPr marL="0" indent="0">
              <a:buNone/>
            </a:pPr>
            <a:endParaRPr lang="en-US" sz="4000" dirty="0" smtClean="0"/>
          </a:p>
          <a:p>
            <a:r>
              <a:rPr lang="en-US" sz="4000" dirty="0" smtClean="0"/>
              <a:t>1) Prisons</a:t>
            </a:r>
          </a:p>
          <a:p>
            <a:r>
              <a:rPr lang="en-US" sz="4000" dirty="0" smtClean="0"/>
              <a:t>2) Jails and Houses of Correction</a:t>
            </a:r>
          </a:p>
          <a:p>
            <a:r>
              <a:rPr lang="en-US" sz="4000" dirty="0" smtClean="0"/>
              <a:t>3) </a:t>
            </a:r>
            <a:r>
              <a:rPr lang="en-US" sz="4000" dirty="0" smtClean="0"/>
              <a:t>The </a:t>
            </a:r>
            <a:r>
              <a:rPr lang="en-US" sz="4000" dirty="0" smtClean="0"/>
              <a:t>Community </a:t>
            </a:r>
          </a:p>
          <a:p>
            <a:pPr algn="ctr"/>
            <a:r>
              <a:rPr lang="en-US" sz="4000" dirty="0" smtClean="0"/>
              <a:t>WHY?</a:t>
            </a:r>
            <a:endParaRPr lang="en-US" sz="4000" dirty="0"/>
          </a:p>
        </p:txBody>
      </p:sp>
      <p:sp>
        <p:nvSpPr>
          <p:cNvPr id="4" name="Slide Number Placeholder 3"/>
          <p:cNvSpPr>
            <a:spLocks noGrp="1"/>
          </p:cNvSpPr>
          <p:nvPr>
            <p:ph type="sldNum" sz="quarter" idx="12"/>
          </p:nvPr>
        </p:nvSpPr>
        <p:spPr/>
        <p:txBody>
          <a:bodyPr/>
          <a:lstStyle/>
          <a:p>
            <a:fld id="{215811F8-F20F-40BC-BED4-F2297FC8CDC0}" type="slidenum">
              <a:rPr lang="en-US" smtClean="0"/>
              <a:pPr/>
              <a:t>3</a:t>
            </a:fld>
            <a:endParaRPr lang="en-US"/>
          </a:p>
        </p:txBody>
      </p:sp>
    </p:spTree>
    <p:extLst>
      <p:ext uri="{BB962C8B-B14F-4D97-AF65-F5344CB8AC3E}">
        <p14:creationId xmlns:p14="http://schemas.microsoft.com/office/powerpoint/2010/main" val="798299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breeze.wav"/>
          </p:stSnd>
        </p:sndAc>
      </p:transition>
    </mc:Choice>
    <mc:Fallback xmlns="">
      <p:transition spd="slow">
        <p:fade/>
        <p:sndAc>
          <p:stSnd>
            <p:snd r:embed="rId4" name="breez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ircle(in)">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6675143" cy="990600"/>
          </a:xfrm>
        </p:spPr>
        <p:txBody>
          <a:bodyPr>
            <a:normAutofit/>
          </a:bodyPr>
          <a:lstStyle/>
          <a:p>
            <a:r>
              <a:rPr lang="en-US" sz="3975" dirty="0"/>
              <a:t>Suicide Statistics in Corrections</a:t>
            </a:r>
            <a:r>
              <a:rPr lang="en-US" dirty="0"/>
              <a:t/>
            </a:r>
            <a:br>
              <a:rPr lang="en-US" dirty="0"/>
            </a:br>
            <a:r>
              <a:rPr lang="en-US" sz="1800" dirty="0"/>
              <a:t>(Carson, Dec 2021)</a:t>
            </a:r>
          </a:p>
        </p:txBody>
      </p:sp>
      <p:sp>
        <p:nvSpPr>
          <p:cNvPr id="3" name="Content Placeholder 2"/>
          <p:cNvSpPr>
            <a:spLocks noGrp="1"/>
          </p:cNvSpPr>
          <p:nvPr>
            <p:ph idx="1"/>
          </p:nvPr>
        </p:nvSpPr>
        <p:spPr>
          <a:xfrm>
            <a:off x="152400" y="1447800"/>
            <a:ext cx="8839200" cy="5181600"/>
          </a:xfrm>
        </p:spPr>
        <p:txBody>
          <a:bodyPr>
            <a:normAutofit/>
          </a:bodyPr>
          <a:lstStyle/>
          <a:p>
            <a:r>
              <a:rPr lang="en-US" dirty="0"/>
              <a:t>In the U.S. in 2019, suicide made up 1.7% of deaths (Xu, Murphy, </a:t>
            </a:r>
            <a:r>
              <a:rPr lang="en-US" dirty="0" err="1"/>
              <a:t>Kochanek</a:t>
            </a:r>
            <a:r>
              <a:rPr lang="en-US" dirty="0"/>
              <a:t>, &amp; Arias, 2021)</a:t>
            </a:r>
          </a:p>
          <a:p>
            <a:pPr lvl="1"/>
            <a:r>
              <a:rPr lang="en-US" sz="2800" i="1" dirty="0"/>
              <a:t>In 2019, 29.6% of jail inmate deaths were due to suicide.</a:t>
            </a:r>
            <a:endParaRPr lang="en-US" sz="2800" dirty="0"/>
          </a:p>
          <a:p>
            <a:r>
              <a:rPr lang="en-US" dirty="0"/>
              <a:t>Suicide has been the leading cause of death in jails every year since 2000. </a:t>
            </a:r>
            <a:endParaRPr lang="en-US" dirty="0" smtClean="0"/>
          </a:p>
          <a:p>
            <a:pPr>
              <a:buFont typeface="Wingdings" panose="05000000000000000000" pitchFamily="2" charset="2"/>
              <a:buChar char="v"/>
            </a:pPr>
            <a:r>
              <a:rPr lang="en-US" dirty="0"/>
              <a:t>Pre-Trial detainees are </a:t>
            </a:r>
            <a:r>
              <a:rPr lang="en-US" dirty="0">
                <a:solidFill>
                  <a:srgbClr val="FFFF00"/>
                </a:solidFill>
              </a:rPr>
              <a:t>7X</a:t>
            </a:r>
            <a:r>
              <a:rPr lang="en-US" dirty="0"/>
              <a:t> more likely to commit suicide then sentenced inmates</a:t>
            </a:r>
          </a:p>
          <a:p>
            <a:pPr>
              <a:buFont typeface="Wingdings" panose="05000000000000000000" pitchFamily="2" charset="2"/>
              <a:buChar char="v"/>
            </a:pPr>
            <a:r>
              <a:rPr lang="en-US" dirty="0"/>
              <a:t>The nations smaller jails have a </a:t>
            </a:r>
            <a:r>
              <a:rPr lang="en-US" dirty="0">
                <a:solidFill>
                  <a:srgbClr val="FFFF00"/>
                </a:solidFill>
              </a:rPr>
              <a:t>6X</a:t>
            </a:r>
            <a:r>
              <a:rPr lang="en-US" dirty="0"/>
              <a:t> higher rate of successful suicides in comparison to the larger jails</a:t>
            </a:r>
          </a:p>
          <a:p>
            <a:endParaRPr lang="en-US" dirty="0" smtClean="0"/>
          </a:p>
          <a:p>
            <a:endParaRPr lang="en-US" dirty="0"/>
          </a:p>
          <a:p>
            <a:endParaRPr lang="en-US" dirty="0"/>
          </a:p>
        </p:txBody>
      </p:sp>
    </p:spTree>
    <p:custDataLst>
      <p:tags r:id="rId1"/>
    </p:custDataLst>
    <p:extLst>
      <p:ext uri="{BB962C8B-B14F-4D97-AF65-F5344CB8AC3E}">
        <p14:creationId xmlns:p14="http://schemas.microsoft.com/office/powerpoint/2010/main" val="213378111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0"/>
              </a:spcBef>
              <a:buClrTx/>
              <a:buSzTx/>
              <a:buFontTx/>
              <a:buNone/>
            </a:pPr>
            <a:fld id="{1C9E4F09-48A3-4EBA-BA39-6C56DA273B27}" type="datetime1">
              <a:rPr lang="en-US" altLang="en-US" sz="1400" smtClean="0"/>
              <a:pPr>
                <a:lnSpc>
                  <a:spcPct val="100000"/>
                </a:lnSpc>
                <a:spcBef>
                  <a:spcPct val="0"/>
                </a:spcBef>
                <a:buClrTx/>
                <a:buSzTx/>
                <a:buFontTx/>
                <a:buNone/>
              </a:pPr>
              <a:t>1/8/2024</a:t>
            </a:fld>
            <a:endParaRPr lang="en-US" altLang="en-US" sz="1400" smtClean="0"/>
          </a:p>
        </p:txBody>
      </p:sp>
      <p:sp>
        <p:nvSpPr>
          <p:cNvPr id="8195" name="Slide Number Placeholder 5"/>
          <p:cNvSpPr>
            <a:spLocks noGrp="1"/>
          </p:cNvSpPr>
          <p:nvPr>
            <p:ph type="sldNum" sz="quarter" idx="12"/>
          </p:nvPr>
        </p:nvSpPr>
        <p:spPr>
          <a:noFill/>
        </p:spPr>
        <p:txBody>
          <a:bodyPr/>
          <a:lstStyle>
            <a:lvl1pPr marL="342900" indent="-342900">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lvl="1">
              <a:spcBef>
                <a:spcPct val="0"/>
              </a:spcBef>
              <a:buClrTx/>
              <a:buFontTx/>
              <a:buNone/>
            </a:pPr>
            <a:fld id="{A005B61D-1E72-4902-85A1-2AEB4A2BA638}" type="slidenum">
              <a:rPr lang="en-US" altLang="en-US" sz="1400" smtClean="0">
                <a:latin typeface="Arial" panose="020B0604020202020204" pitchFamily="34" charset="0"/>
              </a:rPr>
              <a:pPr lvl="1">
                <a:spcBef>
                  <a:spcPct val="0"/>
                </a:spcBef>
                <a:buClrTx/>
                <a:buFontTx/>
                <a:buNone/>
              </a:pPr>
              <a:t>5</a:t>
            </a:fld>
            <a:endParaRPr lang="en-US" altLang="en-US" sz="1400" smtClean="0"/>
          </a:p>
        </p:txBody>
      </p:sp>
      <p:sp>
        <p:nvSpPr>
          <p:cNvPr id="10244" name="Rectangle 4"/>
          <p:cNvSpPr>
            <a:spLocks noGrp="1" noChangeArrowheads="1"/>
          </p:cNvSpPr>
          <p:nvPr>
            <p:ph type="title"/>
          </p:nvPr>
        </p:nvSpPr>
        <p:spPr>
          <a:xfrm>
            <a:off x="228600" y="609600"/>
            <a:ext cx="8686800" cy="1143000"/>
          </a:xfrm>
        </p:spPr>
        <p:txBody>
          <a:bodyPr/>
          <a:lstStyle/>
          <a:p>
            <a:pPr eaLnBrk="1" hangingPunct="1">
              <a:defRPr/>
            </a:pPr>
            <a:r>
              <a:rPr lang="en-US" dirty="0" smtClean="0"/>
              <a:t>When does the Mental </a:t>
            </a:r>
            <a:r>
              <a:rPr lang="en-US" dirty="0"/>
              <a:t>H</a:t>
            </a:r>
            <a:r>
              <a:rPr lang="en-US" dirty="0" smtClean="0"/>
              <a:t>ealth Team become involved?</a:t>
            </a:r>
          </a:p>
        </p:txBody>
      </p:sp>
      <p:sp>
        <p:nvSpPr>
          <p:cNvPr id="8197" name="Rectangle 5"/>
          <p:cNvSpPr>
            <a:spLocks noGrp="1" noChangeArrowheads="1"/>
          </p:cNvSpPr>
          <p:nvPr>
            <p:ph type="body" idx="1"/>
          </p:nvPr>
        </p:nvSpPr>
        <p:spPr>
          <a:xfrm>
            <a:off x="304800" y="1981200"/>
            <a:ext cx="8610600" cy="4648200"/>
          </a:xfrm>
        </p:spPr>
        <p:txBody>
          <a:bodyPr/>
          <a:lstStyle/>
          <a:p>
            <a:pPr eaLnBrk="1" hangingPunct="1">
              <a:lnSpc>
                <a:spcPct val="80000"/>
              </a:lnSpc>
            </a:pPr>
            <a:r>
              <a:rPr lang="en-US" altLang="en-US" dirty="0" smtClean="0"/>
              <a:t>Mental team becomes involved as soon as an I/M is received into the facility.</a:t>
            </a:r>
          </a:p>
          <a:p>
            <a:pPr eaLnBrk="1" hangingPunct="1">
              <a:lnSpc>
                <a:spcPct val="80000"/>
              </a:lnSpc>
            </a:pPr>
            <a:r>
              <a:rPr lang="en-US" altLang="en-US" dirty="0" smtClean="0"/>
              <a:t>Could be the result of follow up from initial intake or get involved as the I/M progresses through their incarceration.</a:t>
            </a:r>
          </a:p>
          <a:p>
            <a:pPr eaLnBrk="1" hangingPunct="1">
              <a:lnSpc>
                <a:spcPct val="80000"/>
              </a:lnSpc>
            </a:pPr>
            <a:r>
              <a:rPr lang="en-US" altLang="en-US" dirty="0" smtClean="0"/>
              <a:t>Pod officers, Shift commanders, Case Management, Educators and Medical can make referrals and I/M’s can request to be seen by a clinician</a:t>
            </a:r>
            <a:r>
              <a:rPr lang="en-US" altLang="en-US" dirty="0" smtClean="0"/>
              <a:t>.</a:t>
            </a:r>
          </a:p>
          <a:p>
            <a:pPr eaLnBrk="1" hangingPunct="1">
              <a:lnSpc>
                <a:spcPct val="80000"/>
              </a:lnSpc>
            </a:pPr>
            <a:r>
              <a:rPr lang="en-US" altLang="en-US" dirty="0" smtClean="0"/>
              <a:t>Approximately 78% of our population are tracked by the Mental Health Team</a:t>
            </a:r>
            <a:endParaRPr lang="en-US" altLang="en-US" dirty="0" smtClean="0"/>
          </a:p>
          <a:p>
            <a:pPr marL="0" indent="0" eaLnBrk="1" hangingPunct="1">
              <a:lnSpc>
                <a:spcPct val="80000"/>
              </a:lnSpc>
              <a:buNone/>
            </a:pPr>
            <a:endParaRPr lang="en-US" altLang="en-US" dirty="0" smtClean="0"/>
          </a:p>
        </p:txBody>
      </p:sp>
    </p:spTree>
    <p:extLst>
      <p:ext uri="{BB962C8B-B14F-4D97-AF65-F5344CB8AC3E}">
        <p14:creationId xmlns:p14="http://schemas.microsoft.com/office/powerpoint/2010/main" val="1001761104"/>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 calcmode="lin" valueType="num">
                                      <p:cBhvr additive="base">
                                        <p:cTn id="7" dur="500" fill="hold"/>
                                        <p:tgtEl>
                                          <p:spTgt spid="819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nodeType="clickEffect">
                                  <p:stCondLst>
                                    <p:cond delay="0"/>
                                  </p:stCondLst>
                                  <p:childTnLst>
                                    <p:set>
                                      <p:cBhvr>
                                        <p:cTn id="12" dur="1" fill="hold">
                                          <p:stCondLst>
                                            <p:cond delay="0"/>
                                          </p:stCondLst>
                                        </p:cTn>
                                        <p:tgtEl>
                                          <p:spTgt spid="8197">
                                            <p:txEl>
                                              <p:pRg st="1" end="1"/>
                                            </p:txEl>
                                          </p:spTgt>
                                        </p:tgtEl>
                                        <p:attrNameLst>
                                          <p:attrName>style.visibility</p:attrName>
                                        </p:attrNameLst>
                                      </p:cBhvr>
                                      <p:to>
                                        <p:strVal val="visible"/>
                                      </p:to>
                                    </p:set>
                                    <p:animEffect transition="in" filter="wipe(down)">
                                      <p:cBhvr>
                                        <p:cTn id="13" dur="500"/>
                                        <p:tgtEl>
                                          <p:spTgt spid="8197">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4" fill="hold" nodeType="clickEffect">
                                  <p:stCondLst>
                                    <p:cond delay="0"/>
                                  </p:stCondLst>
                                  <p:childTnLst>
                                    <p:set>
                                      <p:cBhvr>
                                        <p:cTn id="17" dur="1" fill="hold">
                                          <p:stCondLst>
                                            <p:cond delay="0"/>
                                          </p:stCondLst>
                                        </p:cTn>
                                        <p:tgtEl>
                                          <p:spTgt spid="8197">
                                            <p:txEl>
                                              <p:pRg st="2" end="2"/>
                                            </p:txEl>
                                          </p:spTgt>
                                        </p:tgtEl>
                                        <p:attrNameLst>
                                          <p:attrName>style.visibility</p:attrName>
                                        </p:attrNameLst>
                                      </p:cBhvr>
                                      <p:to>
                                        <p:strVal val="visible"/>
                                      </p:to>
                                    </p:set>
                                    <p:animEffect transition="in" filter="wipe(down)">
                                      <p:cBhvr>
                                        <p:cTn id="18" dur="500"/>
                                        <p:tgtEl>
                                          <p:spTgt spid="8197">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8197">
                                            <p:txEl>
                                              <p:pRg st="3" end="3"/>
                                            </p:txEl>
                                          </p:spTgt>
                                        </p:tgtEl>
                                        <p:attrNameLst>
                                          <p:attrName>style.visibility</p:attrName>
                                        </p:attrNameLst>
                                      </p:cBhvr>
                                      <p:to>
                                        <p:strVal val="visible"/>
                                      </p:to>
                                    </p:set>
                                    <p:animEffect transition="in" filter="wipe(down)">
                                      <p:cBhvr>
                                        <p:cTn id="23" dur="500"/>
                                        <p:tgtEl>
                                          <p:spTgt spid="819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7" name="Object 5"/>
          <p:cNvGraphicFramePr>
            <a:graphicFrameLocks noChangeAspect="1"/>
          </p:cNvGraphicFramePr>
          <p:nvPr/>
        </p:nvGraphicFramePr>
        <p:xfrm>
          <a:off x="84138" y="812800"/>
          <a:ext cx="8882062" cy="5965825"/>
        </p:xfrm>
        <a:graphic>
          <a:graphicData uri="http://schemas.openxmlformats.org/presentationml/2006/ole">
            <mc:AlternateContent xmlns:mc="http://schemas.openxmlformats.org/markup-compatibility/2006">
              <mc:Choice xmlns:v="urn:schemas-microsoft-com:vml" Requires="v">
                <p:oleObj spid="_x0000_s7179" name="Organization Chart" r:id="rId3" imgW="2957139" imgH="1386804" progId="OrgPlusWOPX.4">
                  <p:embed followColorScheme="full"/>
                </p:oleObj>
              </mc:Choice>
              <mc:Fallback>
                <p:oleObj name="Organization Chart" r:id="rId3" imgW="2957139" imgH="1386804" progId="OrgPlusWOPX.4">
                  <p:embed followColorScheme="full"/>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138" y="812800"/>
                        <a:ext cx="8882062" cy="5965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Rectangle 7"/>
          <p:cNvSpPr>
            <a:spLocks noGrp="1" noChangeArrowheads="1"/>
          </p:cNvSpPr>
          <p:nvPr>
            <p:ph type="title" idx="4294967295"/>
          </p:nvPr>
        </p:nvSpPr>
        <p:spPr>
          <a:xfrm>
            <a:off x="0" y="0"/>
            <a:ext cx="9144000" cy="762000"/>
          </a:xfrm>
        </p:spPr>
        <p:txBody>
          <a:bodyPr/>
          <a:lstStyle/>
          <a:p>
            <a:pPr algn="ctr" eaLnBrk="1" hangingPunct="1"/>
            <a:r>
              <a:rPr lang="en-US" altLang="en-US" smtClean="0"/>
              <a:t>Suicide Screening Flow Chart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8437"/>
                                        </p:tgtEl>
                                        <p:attrNameLst>
                                          <p:attrName>style.visibility</p:attrName>
                                        </p:attrNameLst>
                                      </p:cBhvr>
                                      <p:to>
                                        <p:strVal val="visible"/>
                                      </p:to>
                                    </p:set>
                                    <p:animEffect transition="in" filter="dissolve">
                                      <p:cBhvr>
                                        <p:cTn id="7" dur="5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152400" y="152400"/>
            <a:ext cx="8686800" cy="1295400"/>
          </a:xfrm>
        </p:spPr>
        <p:txBody>
          <a:bodyPr/>
          <a:lstStyle/>
          <a:p>
            <a:pPr algn="ctr" eaLnBrk="1" hangingPunct="1"/>
            <a:r>
              <a:rPr lang="en-US" altLang="en-US" sz="4800" smtClean="0"/>
              <a:t>SUICIDE RISK ASSESSMENT</a:t>
            </a:r>
            <a:br>
              <a:rPr lang="en-US" altLang="en-US" sz="4800" smtClean="0"/>
            </a:br>
            <a:r>
              <a:rPr lang="en-US" altLang="en-US" sz="4800" smtClean="0"/>
              <a:t>UNIQUE FEATURES</a:t>
            </a:r>
          </a:p>
        </p:txBody>
      </p:sp>
      <p:sp>
        <p:nvSpPr>
          <p:cNvPr id="33795" name="Rectangle 3"/>
          <p:cNvSpPr>
            <a:spLocks noGrp="1" noChangeArrowheads="1"/>
          </p:cNvSpPr>
          <p:nvPr>
            <p:ph type="subTitle" idx="1"/>
          </p:nvPr>
        </p:nvSpPr>
        <p:spPr>
          <a:xfrm>
            <a:off x="0" y="1371600"/>
            <a:ext cx="9144000" cy="5486400"/>
          </a:xfrm>
        </p:spPr>
        <p:txBody>
          <a:bodyPr/>
          <a:lstStyle/>
          <a:p>
            <a:pPr eaLnBrk="1" hangingPunct="1">
              <a:buFont typeface="Wingdings" pitchFamily="2" charset="2"/>
              <a:buChar char="n"/>
            </a:pPr>
            <a:r>
              <a:rPr lang="en-US" altLang="en-US" dirty="0" smtClean="0"/>
              <a:t>Masters Level Clinician assesses every inmate in Booking</a:t>
            </a:r>
          </a:p>
          <a:p>
            <a:pPr eaLnBrk="1" hangingPunct="1">
              <a:buFont typeface="Wingdings" pitchFamily="2" charset="2"/>
              <a:buChar char="n"/>
            </a:pPr>
            <a:r>
              <a:rPr lang="en-US" altLang="en-US" dirty="0" smtClean="0"/>
              <a:t>Follow up intake by Case Management on Day 1</a:t>
            </a:r>
          </a:p>
          <a:p>
            <a:pPr eaLnBrk="1" hangingPunct="1">
              <a:buFont typeface="Wingdings" pitchFamily="2" charset="2"/>
              <a:buChar char="n"/>
            </a:pPr>
            <a:r>
              <a:rPr lang="en-US" altLang="en-US" dirty="0" smtClean="0"/>
              <a:t>Follow up intake by Mental Health within </a:t>
            </a:r>
            <a:r>
              <a:rPr lang="en-US" altLang="en-US" dirty="0" smtClean="0"/>
              <a:t>3 </a:t>
            </a:r>
            <a:r>
              <a:rPr lang="en-US" altLang="en-US" dirty="0" smtClean="0"/>
              <a:t>days (usually sooner)</a:t>
            </a:r>
          </a:p>
          <a:p>
            <a:pPr eaLnBrk="1" hangingPunct="1">
              <a:buFont typeface="Wingdings" pitchFamily="2" charset="2"/>
              <a:buChar char="n"/>
            </a:pPr>
            <a:r>
              <a:rPr lang="en-US" altLang="en-US" dirty="0" smtClean="0"/>
              <a:t>Coordination of information at Daily Unit Meeting, Weekly Team </a:t>
            </a:r>
          </a:p>
          <a:p>
            <a:pPr eaLnBrk="1" hangingPunct="1"/>
            <a:r>
              <a:rPr lang="en-US" altLang="en-US" dirty="0" smtClean="0"/>
              <a:t>  Meetings and 2 Weekly Mental Health Meetings</a:t>
            </a:r>
          </a:p>
          <a:p>
            <a:pPr eaLnBrk="1" hangingPunct="1">
              <a:buFont typeface="Wingdings" pitchFamily="2" charset="2"/>
              <a:buChar char="n"/>
            </a:pPr>
            <a:r>
              <a:rPr lang="en-US" altLang="en-US" dirty="0" smtClean="0"/>
              <a:t>Suicide Policy and Procedures and General Departmental </a:t>
            </a:r>
          </a:p>
          <a:p>
            <a:pPr eaLnBrk="1" hangingPunct="1"/>
            <a:r>
              <a:rPr lang="en-US" altLang="en-US" dirty="0" smtClean="0"/>
              <a:t>  structure lauded by auditors from ACA and NCCHC. </a:t>
            </a:r>
            <a:r>
              <a:rPr lang="en-US" altLang="en-US" dirty="0" smtClean="0"/>
              <a:t>In </a:t>
            </a:r>
            <a:r>
              <a:rPr lang="en-US" altLang="en-US" dirty="0" smtClean="0"/>
              <a:t>2014 </a:t>
            </a:r>
          </a:p>
          <a:p>
            <a:pPr eaLnBrk="1" hangingPunct="1"/>
            <a:r>
              <a:rPr lang="en-US" altLang="en-US" dirty="0" smtClean="0"/>
              <a:t> NCCHC </a:t>
            </a:r>
            <a:r>
              <a:rPr lang="en-US" altLang="en-US" dirty="0" smtClean="0"/>
              <a:t>designated our Suicide Prevention as  Program of </a:t>
            </a:r>
            <a:r>
              <a:rPr lang="en-US" altLang="en-US" dirty="0" smtClean="0"/>
              <a:t>the</a:t>
            </a:r>
          </a:p>
          <a:p>
            <a:pPr eaLnBrk="1" hangingPunct="1"/>
            <a:r>
              <a:rPr lang="en-US" altLang="en-US" dirty="0"/>
              <a:t> </a:t>
            </a:r>
            <a:r>
              <a:rPr lang="en-US" altLang="en-US" dirty="0" smtClean="0"/>
              <a:t>Year</a:t>
            </a:r>
            <a:r>
              <a:rPr lang="en-US" altLang="en-US" dirty="0" smtClean="0"/>
              <a:t>. </a:t>
            </a:r>
          </a:p>
          <a:p>
            <a:pPr eaLnBrk="1" hangingPunct="1"/>
            <a:endParaRPr lang="en-US" altLang="en-US" dirty="0" smtClean="0"/>
          </a:p>
          <a:p>
            <a:pPr eaLnBrk="1" hangingPunct="1"/>
            <a:r>
              <a:rPr lang="en-US" altLang="en-US" dirty="0" smtClean="0"/>
              <a:t>Last </a:t>
            </a:r>
            <a:r>
              <a:rPr lang="en-US" altLang="en-US" dirty="0" smtClean="0"/>
              <a:t>successful suicide was in 2021 prior suicide was in 1984.</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animEffect transition="in" filter="dissolve">
                                      <p:cBhvr>
                                        <p:cTn id="7" dur="500"/>
                                        <p:tgtEl>
                                          <p:spTgt spid="337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795">
                                            <p:txEl>
                                              <p:pRg st="0" end="0"/>
                                            </p:txEl>
                                          </p:spTgt>
                                        </p:tgtEl>
                                        <p:attrNameLst>
                                          <p:attrName>style.visibility</p:attrName>
                                        </p:attrNameLst>
                                      </p:cBhvr>
                                      <p:to>
                                        <p:strVal val="visible"/>
                                      </p:to>
                                    </p:set>
                                    <p:animEffect transition="in" filter="wipe(left)">
                                      <p:cBhvr>
                                        <p:cTn id="12" dur="500"/>
                                        <p:tgtEl>
                                          <p:spTgt spid="337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795">
                                            <p:txEl>
                                              <p:pRg st="1" end="1"/>
                                            </p:txEl>
                                          </p:spTgt>
                                        </p:tgtEl>
                                        <p:attrNameLst>
                                          <p:attrName>style.visibility</p:attrName>
                                        </p:attrNameLst>
                                      </p:cBhvr>
                                      <p:to>
                                        <p:strVal val="visible"/>
                                      </p:to>
                                    </p:set>
                                    <p:animEffect transition="in" filter="wipe(left)">
                                      <p:cBhvr>
                                        <p:cTn id="17" dur="500"/>
                                        <p:tgtEl>
                                          <p:spTgt spid="337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795">
                                            <p:txEl>
                                              <p:pRg st="2" end="2"/>
                                            </p:txEl>
                                          </p:spTgt>
                                        </p:tgtEl>
                                        <p:attrNameLst>
                                          <p:attrName>style.visibility</p:attrName>
                                        </p:attrNameLst>
                                      </p:cBhvr>
                                      <p:to>
                                        <p:strVal val="visible"/>
                                      </p:to>
                                    </p:set>
                                    <p:animEffect transition="in" filter="wipe(left)">
                                      <p:cBhvr>
                                        <p:cTn id="22" dur="500"/>
                                        <p:tgtEl>
                                          <p:spTgt spid="337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3795">
                                            <p:txEl>
                                              <p:pRg st="3" end="3"/>
                                            </p:txEl>
                                          </p:spTgt>
                                        </p:tgtEl>
                                        <p:attrNameLst>
                                          <p:attrName>style.visibility</p:attrName>
                                        </p:attrNameLst>
                                      </p:cBhvr>
                                      <p:to>
                                        <p:strVal val="visible"/>
                                      </p:to>
                                    </p:set>
                                    <p:animEffect transition="in" filter="wipe(left)">
                                      <p:cBhvr>
                                        <p:cTn id="27" dur="500"/>
                                        <p:tgtEl>
                                          <p:spTgt spid="3379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3795">
                                            <p:txEl>
                                              <p:pRg st="4" end="4"/>
                                            </p:txEl>
                                          </p:spTgt>
                                        </p:tgtEl>
                                        <p:attrNameLst>
                                          <p:attrName>style.visibility</p:attrName>
                                        </p:attrNameLst>
                                      </p:cBhvr>
                                      <p:to>
                                        <p:strVal val="visible"/>
                                      </p:to>
                                    </p:set>
                                    <p:animEffect transition="in" filter="wipe(left)">
                                      <p:cBhvr>
                                        <p:cTn id="32" dur="500"/>
                                        <p:tgtEl>
                                          <p:spTgt spid="3379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3795">
                                            <p:txEl>
                                              <p:pRg st="5" end="5"/>
                                            </p:txEl>
                                          </p:spTgt>
                                        </p:tgtEl>
                                        <p:attrNameLst>
                                          <p:attrName>style.visibility</p:attrName>
                                        </p:attrNameLst>
                                      </p:cBhvr>
                                      <p:to>
                                        <p:strVal val="visible"/>
                                      </p:to>
                                    </p:set>
                                    <p:animEffect transition="in" filter="wipe(left)">
                                      <p:cBhvr>
                                        <p:cTn id="37" dur="500"/>
                                        <p:tgtEl>
                                          <p:spTgt spid="33795">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3795">
                                            <p:txEl>
                                              <p:pRg st="6" end="6"/>
                                            </p:txEl>
                                          </p:spTgt>
                                        </p:tgtEl>
                                        <p:attrNameLst>
                                          <p:attrName>style.visibility</p:attrName>
                                        </p:attrNameLst>
                                      </p:cBhvr>
                                      <p:to>
                                        <p:strVal val="visible"/>
                                      </p:to>
                                    </p:set>
                                    <p:animEffect transition="in" filter="wipe(left)">
                                      <p:cBhvr>
                                        <p:cTn id="42" dur="500"/>
                                        <p:tgtEl>
                                          <p:spTgt spid="3379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3795">
                                            <p:txEl>
                                              <p:pRg st="7" end="7"/>
                                            </p:txEl>
                                          </p:spTgt>
                                        </p:tgtEl>
                                        <p:attrNameLst>
                                          <p:attrName>style.visibility</p:attrName>
                                        </p:attrNameLst>
                                      </p:cBhvr>
                                      <p:to>
                                        <p:strVal val="visible"/>
                                      </p:to>
                                    </p:set>
                                    <p:animEffect transition="in" filter="wipe(left)">
                                      <p:cBhvr>
                                        <p:cTn id="47" dur="500"/>
                                        <p:tgtEl>
                                          <p:spTgt spid="33795">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3795">
                                            <p:txEl>
                                              <p:pRg st="8" end="8"/>
                                            </p:txEl>
                                          </p:spTgt>
                                        </p:tgtEl>
                                        <p:attrNameLst>
                                          <p:attrName>style.visibility</p:attrName>
                                        </p:attrNameLst>
                                      </p:cBhvr>
                                      <p:to>
                                        <p:strVal val="visible"/>
                                      </p:to>
                                    </p:set>
                                    <p:animEffect transition="in" filter="wipe(left)">
                                      <p:cBhvr>
                                        <p:cTn id="52" dur="500"/>
                                        <p:tgtEl>
                                          <p:spTgt spid="33795">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3795">
                                            <p:txEl>
                                              <p:pRg st="10" end="10"/>
                                            </p:txEl>
                                          </p:spTgt>
                                        </p:tgtEl>
                                        <p:attrNameLst>
                                          <p:attrName>style.visibility</p:attrName>
                                        </p:attrNameLst>
                                      </p:cBhvr>
                                      <p:to>
                                        <p:strVal val="visible"/>
                                      </p:to>
                                    </p:set>
                                    <p:animEffect transition="in" filter="wipe(left)">
                                      <p:cBhvr>
                                        <p:cTn id="57" dur="500"/>
                                        <p:tgtEl>
                                          <p:spTgt spid="3379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autoUpdateAnimBg="0"/>
      <p:bldP spid="3379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0"/>
              </a:spcBef>
              <a:buClrTx/>
              <a:buSzTx/>
              <a:buFontTx/>
              <a:buNone/>
            </a:pPr>
            <a:fld id="{56ACCAFB-F881-4614-A18E-D4B4A91C025A}" type="datetime1">
              <a:rPr lang="en-US" altLang="en-US" sz="1400" smtClean="0"/>
              <a:pPr>
                <a:lnSpc>
                  <a:spcPct val="100000"/>
                </a:lnSpc>
                <a:spcBef>
                  <a:spcPct val="0"/>
                </a:spcBef>
                <a:buClrTx/>
                <a:buSzTx/>
                <a:buFontTx/>
                <a:buNone/>
              </a:pPr>
              <a:t>1/8/2024</a:t>
            </a:fld>
            <a:endParaRPr lang="en-US" altLang="en-US" sz="1400" smtClean="0"/>
          </a:p>
        </p:txBody>
      </p:sp>
      <p:sp>
        <p:nvSpPr>
          <p:cNvPr id="9219" name="Slide Number Placeholder 5"/>
          <p:cNvSpPr>
            <a:spLocks noGrp="1"/>
          </p:cNvSpPr>
          <p:nvPr>
            <p:ph type="sldNum" sz="quarter" idx="12"/>
          </p:nvPr>
        </p:nvSpPr>
        <p:spPr>
          <a:noFill/>
        </p:spPr>
        <p:txBody>
          <a:bodyPr/>
          <a:lstStyle>
            <a:lvl1pPr marL="342900" indent="-342900">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lvl="1">
              <a:spcBef>
                <a:spcPct val="0"/>
              </a:spcBef>
              <a:buClrTx/>
              <a:buFontTx/>
              <a:buNone/>
            </a:pPr>
            <a:fld id="{FCF71D00-DA5D-4125-9B10-52E3C918D24F}" type="slidenum">
              <a:rPr lang="en-US" altLang="en-US" sz="1400" smtClean="0">
                <a:latin typeface="Arial" panose="020B0604020202020204" pitchFamily="34" charset="0"/>
              </a:rPr>
              <a:pPr lvl="1">
                <a:spcBef>
                  <a:spcPct val="0"/>
                </a:spcBef>
                <a:buClrTx/>
                <a:buFontTx/>
                <a:buNone/>
              </a:pPr>
              <a:t>8</a:t>
            </a:fld>
            <a:endParaRPr lang="en-US" altLang="en-US" sz="1400" smtClean="0"/>
          </a:p>
        </p:txBody>
      </p:sp>
      <p:sp>
        <p:nvSpPr>
          <p:cNvPr id="8196" name="Rectangle 4"/>
          <p:cNvSpPr>
            <a:spLocks noGrp="1" noChangeArrowheads="1"/>
          </p:cNvSpPr>
          <p:nvPr>
            <p:ph type="title"/>
          </p:nvPr>
        </p:nvSpPr>
        <p:spPr>
          <a:xfrm>
            <a:off x="1524000" y="152400"/>
            <a:ext cx="5260975" cy="1143000"/>
          </a:xfrm>
        </p:spPr>
        <p:txBody>
          <a:bodyPr/>
          <a:lstStyle/>
          <a:p>
            <a:pPr algn="ctr" eaLnBrk="1" hangingPunct="1">
              <a:defRPr/>
            </a:pPr>
            <a:r>
              <a:rPr lang="en-US" dirty="0" smtClean="0"/>
              <a:t>Receiving/Screening</a:t>
            </a:r>
          </a:p>
        </p:txBody>
      </p:sp>
      <p:sp>
        <p:nvSpPr>
          <p:cNvPr id="9221" name="Rectangle 5"/>
          <p:cNvSpPr>
            <a:spLocks noGrp="1" noChangeArrowheads="1"/>
          </p:cNvSpPr>
          <p:nvPr>
            <p:ph type="body" idx="1"/>
          </p:nvPr>
        </p:nvSpPr>
        <p:spPr>
          <a:xfrm>
            <a:off x="76201" y="1143000"/>
            <a:ext cx="8839199" cy="5181600"/>
          </a:xfrm>
        </p:spPr>
        <p:txBody>
          <a:bodyPr/>
          <a:lstStyle/>
          <a:p>
            <a:pPr eaLnBrk="1" hangingPunct="1"/>
            <a:r>
              <a:rPr lang="en-US" altLang="en-US" dirty="0" smtClean="0"/>
              <a:t>From 8am </a:t>
            </a:r>
            <a:r>
              <a:rPr lang="en-US" altLang="en-US" dirty="0" smtClean="0"/>
              <a:t>through 8pm Monday thru Friday Mental Health will do a face to face structured suicide risk assessment and initial mental health </a:t>
            </a:r>
            <a:r>
              <a:rPr lang="en-US" altLang="en-US" dirty="0" smtClean="0"/>
              <a:t>consult on every new arrival. </a:t>
            </a:r>
            <a:endParaRPr lang="en-US" altLang="en-US" dirty="0" smtClean="0"/>
          </a:p>
          <a:p>
            <a:pPr eaLnBrk="1" hangingPunct="1"/>
            <a:r>
              <a:rPr lang="en-US" altLang="en-US" dirty="0" smtClean="0"/>
              <a:t>Arrivals after 8pm are screened by Custodial Staff and minimally placed on Active Monitoring until rescreened by Mental Health</a:t>
            </a:r>
          </a:p>
          <a:p>
            <a:pPr eaLnBrk="1" hangingPunct="1"/>
            <a:r>
              <a:rPr lang="en-US" altLang="en-US" dirty="0" smtClean="0"/>
              <a:t>Mental Health Team:</a:t>
            </a:r>
          </a:p>
          <a:p>
            <a:pPr eaLnBrk="1" hangingPunct="1">
              <a:buFont typeface="Wingdings" panose="05000000000000000000" pitchFamily="2" charset="2"/>
              <a:buNone/>
            </a:pPr>
            <a:r>
              <a:rPr lang="en-US" altLang="en-US" dirty="0" smtClean="0"/>
              <a:t>Determines the level of Monitoring</a:t>
            </a:r>
          </a:p>
          <a:p>
            <a:pPr eaLnBrk="1" hangingPunct="1">
              <a:buFont typeface="Wingdings" panose="05000000000000000000" pitchFamily="2" charset="2"/>
              <a:buNone/>
            </a:pPr>
            <a:r>
              <a:rPr lang="en-US" altLang="en-US" dirty="0" smtClean="0"/>
              <a:t>Consults with Pod officers, Shift Commanders, and Unit Managers in determining appropriate housing.</a:t>
            </a:r>
          </a:p>
        </p:txBody>
      </p:sp>
    </p:spTree>
    <p:extLst>
      <p:ext uri="{BB962C8B-B14F-4D97-AF65-F5344CB8AC3E}">
        <p14:creationId xmlns:p14="http://schemas.microsoft.com/office/powerpoint/2010/main" val="888147184"/>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8196"/>
                                        </p:tgtEl>
                                      </p:cBhvr>
                                    </p:animEffect>
                                    <p:animScale>
                                      <p:cBhvr>
                                        <p:cTn id="7" dur="250" autoRev="1" fill="hold"/>
                                        <p:tgtEl>
                                          <p:spTgt spid="8196"/>
                                        </p:tgtEl>
                                      </p:cBhvr>
                                      <p:by x="105000" y="105000"/>
                                    </p:animScale>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16" fill="hold" nodeType="clickEffect">
                                  <p:stCondLst>
                                    <p:cond delay="0"/>
                                  </p:stCondLst>
                                  <p:childTnLst>
                                    <p:set>
                                      <p:cBhvr>
                                        <p:cTn id="11" dur="1" fill="hold">
                                          <p:stCondLst>
                                            <p:cond delay="0"/>
                                          </p:stCondLst>
                                        </p:cTn>
                                        <p:tgtEl>
                                          <p:spTgt spid="9221">
                                            <p:txEl>
                                              <p:pRg st="0" end="0"/>
                                            </p:txEl>
                                          </p:spTgt>
                                        </p:tgtEl>
                                        <p:attrNameLst>
                                          <p:attrName>style.visibility</p:attrName>
                                        </p:attrNameLst>
                                      </p:cBhvr>
                                      <p:to>
                                        <p:strVal val="visible"/>
                                      </p:to>
                                    </p:set>
                                    <p:anim calcmode="lin" valueType="num">
                                      <p:cBhvr>
                                        <p:cTn id="12" dur="500" fill="hold"/>
                                        <p:tgtEl>
                                          <p:spTgt spid="9221">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221">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922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9221">
                                            <p:txEl>
                                              <p:pRg st="1" end="1"/>
                                            </p:txEl>
                                          </p:spTgt>
                                        </p:tgtEl>
                                        <p:attrNameLst>
                                          <p:attrName>style.visibility</p:attrName>
                                        </p:attrNameLst>
                                      </p:cBhvr>
                                      <p:to>
                                        <p:strVal val="visible"/>
                                      </p:to>
                                    </p:set>
                                    <p:anim calcmode="lin" valueType="num">
                                      <p:cBhvr>
                                        <p:cTn id="19" dur="500" fill="hold"/>
                                        <p:tgtEl>
                                          <p:spTgt spid="922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9221">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9221">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21" fill="hold" nodeType="clickEffect">
                                  <p:stCondLst>
                                    <p:cond delay="0"/>
                                  </p:stCondLst>
                                  <p:childTnLst>
                                    <p:set>
                                      <p:cBhvr>
                                        <p:cTn id="25" dur="1" fill="hold">
                                          <p:stCondLst>
                                            <p:cond delay="0"/>
                                          </p:stCondLst>
                                        </p:cTn>
                                        <p:tgtEl>
                                          <p:spTgt spid="9221">
                                            <p:txEl>
                                              <p:pRg st="2" end="2"/>
                                            </p:txEl>
                                          </p:spTgt>
                                        </p:tgtEl>
                                        <p:attrNameLst>
                                          <p:attrName>style.visibility</p:attrName>
                                        </p:attrNameLst>
                                      </p:cBhvr>
                                      <p:to>
                                        <p:strVal val="visible"/>
                                      </p:to>
                                    </p:set>
                                    <p:animEffect transition="in" filter="barn(inVertical)">
                                      <p:cBhvr>
                                        <p:cTn id="26" dur="500"/>
                                        <p:tgtEl>
                                          <p:spTgt spid="9221">
                                            <p:txEl>
                                              <p:pRg st="2" end="2"/>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9221">
                                            <p:txEl>
                                              <p:pRg st="3" end="3"/>
                                            </p:txEl>
                                          </p:spTgt>
                                        </p:tgtEl>
                                        <p:attrNameLst>
                                          <p:attrName>style.visibility</p:attrName>
                                        </p:attrNameLst>
                                      </p:cBhvr>
                                      <p:to>
                                        <p:strVal val="visible"/>
                                      </p:to>
                                    </p:set>
                                    <p:animEffect transition="in" filter="barn(inVertical)">
                                      <p:cBhvr>
                                        <p:cTn id="29" dur="500"/>
                                        <p:tgtEl>
                                          <p:spTgt spid="9221">
                                            <p:txEl>
                                              <p:pRg st="3" end="3"/>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9221">
                                            <p:txEl>
                                              <p:pRg st="4" end="4"/>
                                            </p:txEl>
                                          </p:spTgt>
                                        </p:tgtEl>
                                        <p:attrNameLst>
                                          <p:attrName>style.visibility</p:attrName>
                                        </p:attrNameLst>
                                      </p:cBhvr>
                                      <p:to>
                                        <p:strVal val="visible"/>
                                      </p:to>
                                    </p:set>
                                    <p:animEffect transition="in" filter="barn(inVertical)">
                                      <p:cBhvr>
                                        <p:cTn id="32" dur="500"/>
                                        <p:tgtEl>
                                          <p:spTgt spid="922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lvl1pPr>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nSpc>
                <a:spcPct val="100000"/>
              </a:lnSpc>
              <a:spcBef>
                <a:spcPct val="0"/>
              </a:spcBef>
              <a:buClrTx/>
              <a:buSzTx/>
              <a:buFontTx/>
              <a:buNone/>
            </a:pPr>
            <a:fld id="{08AFE1CB-08A9-4A71-A379-86C133D91078}" type="datetime1">
              <a:rPr lang="en-US" altLang="en-US" sz="1400" smtClean="0"/>
              <a:pPr>
                <a:lnSpc>
                  <a:spcPct val="100000"/>
                </a:lnSpc>
                <a:spcBef>
                  <a:spcPct val="0"/>
                </a:spcBef>
                <a:buClrTx/>
                <a:buSzTx/>
                <a:buFontTx/>
                <a:buNone/>
              </a:pPr>
              <a:t>1/8/2024</a:t>
            </a:fld>
            <a:endParaRPr lang="en-US" altLang="en-US" sz="1400" smtClean="0"/>
          </a:p>
        </p:txBody>
      </p:sp>
      <p:sp>
        <p:nvSpPr>
          <p:cNvPr id="10243" name="Slide Number Placeholder 5"/>
          <p:cNvSpPr>
            <a:spLocks noGrp="1"/>
          </p:cNvSpPr>
          <p:nvPr>
            <p:ph type="sldNum" sz="quarter" idx="12"/>
          </p:nvPr>
        </p:nvSpPr>
        <p:spPr>
          <a:noFill/>
        </p:spPr>
        <p:txBody>
          <a:bodyPr/>
          <a:lstStyle>
            <a:lvl1pPr marL="342900" indent="-342900">
              <a:lnSpc>
                <a:spcPct val="90000"/>
              </a:lnSpc>
              <a:spcBef>
                <a:spcPct val="20000"/>
              </a:spcBef>
              <a:buClr>
                <a:schemeClr val="tx2"/>
              </a:buClr>
              <a:buSzPct val="75000"/>
              <a:buFont typeface="Wingdings" panose="05000000000000000000" pitchFamily="2" charset="2"/>
              <a:buChar char="l"/>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rgbClr val="00CCFF"/>
              </a:buClr>
              <a:buSzPct val="65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lvl="1">
              <a:spcBef>
                <a:spcPct val="0"/>
              </a:spcBef>
              <a:buClrTx/>
              <a:buFontTx/>
              <a:buNone/>
            </a:pPr>
            <a:fld id="{5FFB6614-5694-4FAD-8950-CE296079703F}" type="slidenum">
              <a:rPr lang="en-US" altLang="en-US" sz="1400" smtClean="0">
                <a:latin typeface="Arial" panose="020B0604020202020204" pitchFamily="34" charset="0"/>
              </a:rPr>
              <a:pPr lvl="1">
                <a:spcBef>
                  <a:spcPct val="0"/>
                </a:spcBef>
                <a:buClrTx/>
                <a:buFontTx/>
                <a:buNone/>
              </a:pPr>
              <a:t>9</a:t>
            </a:fld>
            <a:endParaRPr lang="en-US" altLang="en-US" sz="1400" smtClean="0"/>
          </a:p>
        </p:txBody>
      </p:sp>
      <p:sp>
        <p:nvSpPr>
          <p:cNvPr id="9220" name="Rectangle 4"/>
          <p:cNvSpPr>
            <a:spLocks noGrp="1" noChangeArrowheads="1"/>
          </p:cNvSpPr>
          <p:nvPr>
            <p:ph type="title"/>
          </p:nvPr>
        </p:nvSpPr>
        <p:spPr>
          <a:xfrm>
            <a:off x="304800" y="152400"/>
            <a:ext cx="8686800" cy="1143000"/>
          </a:xfrm>
        </p:spPr>
        <p:txBody>
          <a:bodyPr/>
          <a:lstStyle/>
          <a:p>
            <a:pPr algn="ctr" eaLnBrk="1" hangingPunct="1">
              <a:defRPr/>
            </a:pPr>
            <a:r>
              <a:rPr lang="en-US" dirty="0" smtClean="0"/>
              <a:t>Crisis </a:t>
            </a:r>
            <a:r>
              <a:rPr lang="en-US" dirty="0" smtClean="0"/>
              <a:t>Referrals</a:t>
            </a:r>
            <a:endParaRPr lang="en-US" dirty="0" smtClean="0"/>
          </a:p>
        </p:txBody>
      </p:sp>
      <p:sp>
        <p:nvSpPr>
          <p:cNvPr id="10245" name="Rectangle 5"/>
          <p:cNvSpPr>
            <a:spLocks noGrp="1" noChangeArrowheads="1"/>
          </p:cNvSpPr>
          <p:nvPr>
            <p:ph type="body" idx="1"/>
          </p:nvPr>
        </p:nvSpPr>
        <p:spPr>
          <a:xfrm>
            <a:off x="152400" y="1408545"/>
            <a:ext cx="8686800" cy="4876800"/>
          </a:xfrm>
        </p:spPr>
        <p:txBody>
          <a:bodyPr/>
          <a:lstStyle/>
          <a:p>
            <a:pPr eaLnBrk="1" hangingPunct="1">
              <a:lnSpc>
                <a:spcPct val="80000"/>
              </a:lnSpc>
            </a:pPr>
            <a:r>
              <a:rPr lang="en-US" altLang="en-US" sz="2800" dirty="0" smtClean="0"/>
              <a:t>All Crisis referrals are communicated by the Case Manager or Pod Officer directly to the ADS of Mental Health or the Mental Health Team during regular working hours.</a:t>
            </a:r>
          </a:p>
          <a:p>
            <a:pPr eaLnBrk="1" hangingPunct="1">
              <a:lnSpc>
                <a:spcPct val="80000"/>
              </a:lnSpc>
            </a:pPr>
            <a:r>
              <a:rPr lang="en-US" altLang="en-US" sz="2800" dirty="0" smtClean="0"/>
              <a:t>Referrals made after hours should always be made in writing and a message left on ext 1138. If the I/M seems unsafe to self or others, the pod officer should confer with the shift commander and designate the appropriate level of monitoring. Consult with the On-Call </a:t>
            </a:r>
            <a:r>
              <a:rPr lang="en-US" altLang="en-US" sz="2800" dirty="0" smtClean="0"/>
              <a:t>Clinician</a:t>
            </a:r>
          </a:p>
          <a:p>
            <a:pPr eaLnBrk="1" hangingPunct="1">
              <a:lnSpc>
                <a:spcPct val="80000"/>
              </a:lnSpc>
            </a:pPr>
            <a:r>
              <a:rPr lang="en-US" altLang="en-US" dirty="0" smtClean="0"/>
              <a:t>Any staff can upgrade a monitoring level</a:t>
            </a:r>
            <a:endParaRPr lang="en-US" altLang="en-US" sz="2800" dirty="0" smtClean="0"/>
          </a:p>
          <a:p>
            <a:pPr eaLnBrk="1" hangingPunct="1">
              <a:lnSpc>
                <a:spcPct val="80000"/>
              </a:lnSpc>
            </a:pPr>
            <a:r>
              <a:rPr lang="en-US" altLang="en-US" sz="2800" dirty="0" smtClean="0"/>
              <a:t>Only </a:t>
            </a:r>
            <a:r>
              <a:rPr lang="en-US" altLang="en-US" sz="2800" dirty="0" smtClean="0"/>
              <a:t>the mental health team can downgrade the level of monitoring.</a:t>
            </a:r>
          </a:p>
          <a:p>
            <a:pPr eaLnBrk="1" hangingPunct="1">
              <a:lnSpc>
                <a:spcPct val="80000"/>
              </a:lnSpc>
            </a:pPr>
            <a:endParaRPr lang="en-US" altLang="en-US" sz="2800" dirty="0" smtClean="0"/>
          </a:p>
          <a:p>
            <a:pPr eaLnBrk="1" hangingPunct="1">
              <a:lnSpc>
                <a:spcPct val="80000"/>
              </a:lnSpc>
              <a:buFont typeface="Wingdings" panose="05000000000000000000" pitchFamily="2" charset="2"/>
              <a:buNone/>
            </a:pPr>
            <a:endParaRPr lang="en-US" altLang="en-US" sz="2800" dirty="0" smtClean="0"/>
          </a:p>
        </p:txBody>
      </p:sp>
    </p:spTree>
    <p:extLst>
      <p:ext uri="{BB962C8B-B14F-4D97-AF65-F5344CB8AC3E}">
        <p14:creationId xmlns:p14="http://schemas.microsoft.com/office/powerpoint/2010/main" val="1393283652"/>
      </p:ext>
    </p:extLst>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
                                        <p:tgtEl>
                                          <p:spTgt spid="92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0245">
                                            <p:txEl>
                                              <p:pRg st="0" end="0"/>
                                            </p:txEl>
                                          </p:spTgt>
                                        </p:tgtEl>
                                        <p:attrNameLst>
                                          <p:attrName>style.visibility</p:attrName>
                                        </p:attrNameLst>
                                      </p:cBhvr>
                                      <p:to>
                                        <p:strVal val="visible"/>
                                      </p:to>
                                    </p:set>
                                    <p:anim calcmode="lin" valueType="num">
                                      <p:cBhvr additive="base">
                                        <p:cTn id="12" dur="500" fill="hold"/>
                                        <p:tgtEl>
                                          <p:spTgt spid="1024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02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10245">
                                            <p:txEl>
                                              <p:pRg st="1" end="1"/>
                                            </p:txEl>
                                          </p:spTgt>
                                        </p:tgtEl>
                                        <p:attrNameLst>
                                          <p:attrName>style.visibility</p:attrName>
                                        </p:attrNameLst>
                                      </p:cBhvr>
                                      <p:to>
                                        <p:strVal val="visible"/>
                                      </p:to>
                                    </p:set>
                                    <p:anim calcmode="lin" valueType="num">
                                      <p:cBhvr additive="base">
                                        <p:cTn id="18" dur="500" fill="hold"/>
                                        <p:tgtEl>
                                          <p:spTgt spid="1024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024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0245">
                                            <p:txEl>
                                              <p:pRg st="2" end="2"/>
                                            </p:txEl>
                                          </p:spTgt>
                                        </p:tgtEl>
                                        <p:attrNameLst>
                                          <p:attrName>style.visibility</p:attrName>
                                        </p:attrNameLst>
                                      </p:cBhvr>
                                      <p:to>
                                        <p:strVal val="visible"/>
                                      </p:to>
                                    </p:set>
                                    <p:anim calcmode="lin" valueType="num">
                                      <p:cBhvr additive="base">
                                        <p:cTn id="24" dur="500" fill="hold"/>
                                        <p:tgtEl>
                                          <p:spTgt spid="1024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024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10245">
                                            <p:txEl>
                                              <p:pRg st="3" end="3"/>
                                            </p:txEl>
                                          </p:spTgt>
                                        </p:tgtEl>
                                        <p:attrNameLst>
                                          <p:attrName>style.visibility</p:attrName>
                                        </p:attrNameLst>
                                      </p:cBhvr>
                                      <p:to>
                                        <p:strVal val="visible"/>
                                      </p:to>
                                    </p:set>
                                    <p:anim calcmode="lin" valueType="num">
                                      <p:cBhvr additive="base">
                                        <p:cTn id="30" dur="500" fill="hold"/>
                                        <p:tgtEl>
                                          <p:spTgt spid="10245">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024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3|21.4|14.2|2.3"/>
</p:tagLst>
</file>

<file path=ppt/theme/theme1.xml><?xml version="1.0" encoding="utf-8"?>
<a:theme xmlns:a="http://schemas.openxmlformats.org/drawingml/2006/main" name="Generic">
  <a:themeElements>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fontScheme name="Generic">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clrMap bg1="dk2" tx1="lt1" bg2="dk1" tx2="lt2" accent1="accent1" accent2="accent2" accent3="accent3" accent4="accent4" accent5="accent5" accent6="accent6" hlink="hlink" folHlink="folHlink"/>
    </a:extraClrScheme>
    <a:extraClrScheme>
      <a:clrScheme name="Generic 2">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Generic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Office\Templates\1033\Generic.pot</Template>
  <TotalTime>2380</TotalTime>
  <Words>993</Words>
  <Application>Microsoft Office PowerPoint</Application>
  <PresentationFormat>On-screen Show (4:3)</PresentationFormat>
  <Paragraphs>114</Paragraphs>
  <Slides>14</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Arial Narrow</vt:lpstr>
      <vt:lpstr>Times New Roman</vt:lpstr>
      <vt:lpstr>Wingdings</vt:lpstr>
      <vt:lpstr>Generic</vt:lpstr>
      <vt:lpstr>Organization Chart</vt:lpstr>
      <vt:lpstr>Berkshire County Jail and House of Correction Mental Health Services 2024</vt:lpstr>
      <vt:lpstr>MENTAL HEALTH</vt:lpstr>
      <vt:lpstr>Scope of the Problem</vt:lpstr>
      <vt:lpstr>Suicide Statistics in Corrections (Carson, Dec 2021)</vt:lpstr>
      <vt:lpstr>When does the Mental Health Team become involved?</vt:lpstr>
      <vt:lpstr>Suicide Screening Flow Chart </vt:lpstr>
      <vt:lpstr>SUICIDE RISK ASSESSMENT UNIQUE FEATURES</vt:lpstr>
      <vt:lpstr>Receiving/Screening</vt:lpstr>
      <vt:lpstr>Crisis Referrals</vt:lpstr>
      <vt:lpstr>Crisis is a need for immediate intervention.</vt:lpstr>
      <vt:lpstr> Mental Health Clients </vt:lpstr>
      <vt:lpstr>Monitoring Levels</vt:lpstr>
      <vt:lpstr>A Note About Us</vt:lpstr>
      <vt:lpstr>In Conclusion</vt:lpstr>
    </vt:vector>
  </TitlesOfParts>
  <Company>Berkshire Sheriff's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Berkshire County Jail and House of Correction Programs and Treatment Department</dc:title>
  <dc:creator>mm</dc:creator>
  <cp:lastModifiedBy>Mark Massaro</cp:lastModifiedBy>
  <cp:revision>132</cp:revision>
  <cp:lastPrinted>1601-01-01T00:00:00Z</cp:lastPrinted>
  <dcterms:created xsi:type="dcterms:W3CDTF">2010-06-18T15:40:31Z</dcterms:created>
  <dcterms:modified xsi:type="dcterms:W3CDTF">2024-01-08T19:33:51Z</dcterms:modified>
</cp:coreProperties>
</file>