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14" r:id="rId1"/>
  </p:sldMasterIdLst>
  <p:notesMasterIdLst>
    <p:notesMasterId r:id="rId42"/>
  </p:notesMasterIdLst>
  <p:handoutMasterIdLst>
    <p:handoutMasterId r:id="rId43"/>
  </p:handoutMasterIdLst>
  <p:sldIdLst>
    <p:sldId id="871" r:id="rId2"/>
    <p:sldId id="873" r:id="rId3"/>
    <p:sldId id="835" r:id="rId4"/>
    <p:sldId id="838" r:id="rId5"/>
    <p:sldId id="832" r:id="rId6"/>
    <p:sldId id="837" r:id="rId7"/>
    <p:sldId id="836" r:id="rId8"/>
    <p:sldId id="864" r:id="rId9"/>
    <p:sldId id="865" r:id="rId10"/>
    <p:sldId id="874" r:id="rId11"/>
    <p:sldId id="878" r:id="rId12"/>
    <p:sldId id="849" r:id="rId13"/>
    <p:sldId id="869" r:id="rId14"/>
    <p:sldId id="859" r:id="rId15"/>
    <p:sldId id="870" r:id="rId16"/>
    <p:sldId id="840" r:id="rId17"/>
    <p:sldId id="816" r:id="rId18"/>
    <p:sldId id="863" r:id="rId19"/>
    <p:sldId id="817" r:id="rId20"/>
    <p:sldId id="764" r:id="rId21"/>
    <p:sldId id="843" r:id="rId22"/>
    <p:sldId id="805" r:id="rId23"/>
    <p:sldId id="777" r:id="rId24"/>
    <p:sldId id="820" r:id="rId25"/>
    <p:sldId id="845" r:id="rId26"/>
    <p:sldId id="807" r:id="rId27"/>
    <p:sldId id="846" r:id="rId28"/>
    <p:sldId id="429" r:id="rId29"/>
    <p:sldId id="435" r:id="rId30"/>
    <p:sldId id="818" r:id="rId31"/>
    <p:sldId id="695" r:id="rId32"/>
    <p:sldId id="694" r:id="rId33"/>
    <p:sldId id="880" r:id="rId34"/>
    <p:sldId id="879" r:id="rId35"/>
    <p:sldId id="866" r:id="rId36"/>
    <p:sldId id="877" r:id="rId37"/>
    <p:sldId id="867" r:id="rId38"/>
    <p:sldId id="868" r:id="rId39"/>
    <p:sldId id="847" r:id="rId40"/>
    <p:sldId id="853" r:id="rId41"/>
  </p:sldIdLst>
  <p:sldSz cx="10012363"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2D89EE-2A4E-8D4F-88EE-CC1164ED6575}">
          <p14:sldIdLst>
            <p14:sldId id="871"/>
            <p14:sldId id="873"/>
            <p14:sldId id="835"/>
            <p14:sldId id="838"/>
            <p14:sldId id="832"/>
            <p14:sldId id="837"/>
            <p14:sldId id="836"/>
            <p14:sldId id="864"/>
            <p14:sldId id="865"/>
            <p14:sldId id="874"/>
            <p14:sldId id="878"/>
            <p14:sldId id="849"/>
            <p14:sldId id="869"/>
            <p14:sldId id="859"/>
            <p14:sldId id="870"/>
            <p14:sldId id="840"/>
            <p14:sldId id="816"/>
            <p14:sldId id="863"/>
            <p14:sldId id="817"/>
          </p14:sldIdLst>
        </p14:section>
        <p14:section name="Untitled Section" id="{C4DD64EC-1943-CD4E-ABBD-E7C3DACF7A71}">
          <p14:sldIdLst>
            <p14:sldId id="764"/>
            <p14:sldId id="843"/>
            <p14:sldId id="805"/>
            <p14:sldId id="777"/>
            <p14:sldId id="820"/>
            <p14:sldId id="845"/>
            <p14:sldId id="807"/>
            <p14:sldId id="846"/>
            <p14:sldId id="429"/>
            <p14:sldId id="435"/>
            <p14:sldId id="818"/>
            <p14:sldId id="695"/>
            <p14:sldId id="694"/>
            <p14:sldId id="880"/>
            <p14:sldId id="879"/>
            <p14:sldId id="866"/>
            <p14:sldId id="877"/>
            <p14:sldId id="867"/>
            <p14:sldId id="868"/>
            <p14:sldId id="847"/>
            <p14:sldId id="853"/>
          </p14:sldIdLst>
        </p14:section>
      </p14:sectionLst>
    </p:ext>
    <p:ext uri="{EFAFB233-063F-42B5-8137-9DF3F51BA10A}">
      <p15:sldGuideLst xmlns:p15="http://schemas.microsoft.com/office/powerpoint/2012/main">
        <p15:guide id="1" orient="horz" pos="2160">
          <p15:clr>
            <a:srgbClr val="A4A3A4"/>
          </p15:clr>
        </p15:guide>
        <p15:guide id="2" pos="3154">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6E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78293" autoAdjust="0"/>
  </p:normalViewPr>
  <p:slideViewPr>
    <p:cSldViewPr>
      <p:cViewPr varScale="1">
        <p:scale>
          <a:sx n="87" d="100"/>
          <a:sy n="87" d="100"/>
        </p:scale>
        <p:origin x="2472" y="90"/>
      </p:cViewPr>
      <p:guideLst>
        <p:guide orient="horz" pos="2160"/>
        <p:guide pos="3154"/>
      </p:guideLst>
    </p:cSldViewPr>
  </p:slideViewPr>
  <p:outlineViewPr>
    <p:cViewPr>
      <p:scale>
        <a:sx n="33" d="100"/>
        <a:sy n="33" d="100"/>
      </p:scale>
      <p:origin x="0" y="4168"/>
    </p:cViewPr>
  </p:outlineViewPr>
  <p:notesTextViewPr>
    <p:cViewPr>
      <p:scale>
        <a:sx n="100" d="100"/>
        <a:sy n="100" d="100"/>
      </p:scale>
      <p:origin x="0" y="0"/>
    </p:cViewPr>
  </p:notesTextViewPr>
  <p:sorterViewPr>
    <p:cViewPr>
      <p:scale>
        <a:sx n="100" d="100"/>
        <a:sy n="100" d="100"/>
      </p:scale>
      <p:origin x="0" y="1048"/>
    </p:cViewPr>
  </p:sorterViewPr>
  <p:notesViewPr>
    <p:cSldViewPr>
      <p:cViewPr varScale="1">
        <p:scale>
          <a:sx n="40" d="100"/>
          <a:sy n="40" d="100"/>
        </p:scale>
        <p:origin x="-1488"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11BD3-669B-4DBB-A3E2-DF14637D90C5}"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1BA12920-918C-43AE-B9D3-B86C61E2EAF2}">
      <dgm:prSet custT="1"/>
      <dgm:spPr>
        <a:solidFill>
          <a:schemeClr val="accent3"/>
        </a:solidFill>
      </dgm:spPr>
      <dgm:t>
        <a:bodyPr/>
        <a:lstStyle/>
        <a:p>
          <a:r>
            <a:rPr lang="en-US" sz="2400" dirty="0">
              <a:solidFill>
                <a:schemeClr val="accent5">
                  <a:lumMod val="20000"/>
                  <a:lumOff val="80000"/>
                </a:schemeClr>
              </a:solidFill>
            </a:rPr>
            <a:t>Annual Brain Injury Conference</a:t>
          </a:r>
        </a:p>
      </dgm:t>
    </dgm:pt>
    <dgm:pt modelId="{A81197C5-B4C2-44F9-8CF3-D8B3BB324986}" type="parTrans" cxnId="{06F98819-DF22-4BB0-9B19-A4C7EE466570}">
      <dgm:prSet/>
      <dgm:spPr/>
      <dgm:t>
        <a:bodyPr/>
        <a:lstStyle/>
        <a:p>
          <a:endParaRPr lang="en-US"/>
        </a:p>
      </dgm:t>
    </dgm:pt>
    <dgm:pt modelId="{EA1AD27C-8C61-48EC-B244-2F7543EE6A0A}" type="sibTrans" cxnId="{06F98819-DF22-4BB0-9B19-A4C7EE466570}">
      <dgm:prSet/>
      <dgm:spPr/>
      <dgm:t>
        <a:bodyPr/>
        <a:lstStyle/>
        <a:p>
          <a:endParaRPr lang="en-US"/>
        </a:p>
      </dgm:t>
    </dgm:pt>
    <dgm:pt modelId="{E4024DB7-B03C-4052-A86A-7DCE8EF7C6D6}">
      <dgm:prSet custT="1"/>
      <dgm:spPr>
        <a:solidFill>
          <a:schemeClr val="accent3"/>
        </a:solidFill>
      </dgm:spPr>
      <dgm:t>
        <a:bodyPr/>
        <a:lstStyle/>
        <a:p>
          <a:r>
            <a:rPr lang="en-US" sz="2400" dirty="0">
              <a:solidFill>
                <a:schemeClr val="accent5">
                  <a:lumMod val="20000"/>
                  <a:lumOff val="80000"/>
                </a:schemeClr>
              </a:solidFill>
            </a:rPr>
            <a:t>Acquired Brain Injury Clinical Continuing Education Series</a:t>
          </a:r>
        </a:p>
      </dgm:t>
    </dgm:pt>
    <dgm:pt modelId="{C0D03E88-1363-44CF-9838-027E89293EE4}" type="parTrans" cxnId="{65D7A9CE-50F4-4080-A5FB-ED2D90F58105}">
      <dgm:prSet/>
      <dgm:spPr/>
      <dgm:t>
        <a:bodyPr/>
        <a:lstStyle/>
        <a:p>
          <a:endParaRPr lang="en-US"/>
        </a:p>
      </dgm:t>
    </dgm:pt>
    <dgm:pt modelId="{F86D58DA-297E-49B2-A202-0972B2ADB14E}" type="sibTrans" cxnId="{65D7A9CE-50F4-4080-A5FB-ED2D90F58105}">
      <dgm:prSet/>
      <dgm:spPr/>
      <dgm:t>
        <a:bodyPr/>
        <a:lstStyle/>
        <a:p>
          <a:endParaRPr lang="en-US"/>
        </a:p>
      </dgm:t>
    </dgm:pt>
    <dgm:pt modelId="{2EA45611-79C7-4FB0-A2D7-A5F99CD3109B}">
      <dgm:prSet custT="1"/>
      <dgm:spPr>
        <a:solidFill>
          <a:schemeClr val="accent3"/>
        </a:solidFill>
      </dgm:spPr>
      <dgm:t>
        <a:bodyPr/>
        <a:lstStyle/>
        <a:p>
          <a:r>
            <a:rPr lang="en-US" sz="2400" dirty="0">
              <a:solidFill>
                <a:schemeClr val="accent5">
                  <a:lumMod val="20000"/>
                  <a:lumOff val="80000"/>
                </a:schemeClr>
              </a:solidFill>
            </a:rPr>
            <a:t>Family and Survivor Education </a:t>
          </a:r>
        </a:p>
      </dgm:t>
    </dgm:pt>
    <dgm:pt modelId="{A4EC7CCC-EE21-4965-B811-B9FB10507024}" type="sibTrans" cxnId="{FDD3CF30-4C7C-4B58-BB5B-661A924DECBC}">
      <dgm:prSet/>
      <dgm:spPr/>
      <dgm:t>
        <a:bodyPr/>
        <a:lstStyle/>
        <a:p>
          <a:endParaRPr lang="en-US"/>
        </a:p>
      </dgm:t>
    </dgm:pt>
    <dgm:pt modelId="{586F8D00-E7E1-4D92-94B9-27DBD6FDFEB3}" type="parTrans" cxnId="{FDD3CF30-4C7C-4B58-BB5B-661A924DECBC}">
      <dgm:prSet/>
      <dgm:spPr/>
      <dgm:t>
        <a:bodyPr/>
        <a:lstStyle/>
        <a:p>
          <a:endParaRPr lang="en-US"/>
        </a:p>
      </dgm:t>
    </dgm:pt>
    <dgm:pt modelId="{82C93400-65A9-4E9D-A2F4-58E932DD103A}">
      <dgm:prSet custT="1"/>
      <dgm:spPr>
        <a:solidFill>
          <a:schemeClr val="accent3"/>
        </a:solidFill>
      </dgm:spPr>
      <dgm:t>
        <a:bodyPr/>
        <a:lstStyle/>
        <a:p>
          <a:r>
            <a:rPr lang="en-US" sz="2400" dirty="0">
              <a:solidFill>
                <a:schemeClr val="accent5">
                  <a:lumMod val="20000"/>
                  <a:lumOff val="80000"/>
                </a:schemeClr>
              </a:solidFill>
            </a:rPr>
            <a:t>Introductory Acquired Brain Injury Series</a:t>
          </a:r>
        </a:p>
      </dgm:t>
    </dgm:pt>
    <dgm:pt modelId="{A701F8B4-2E76-46F7-AC90-1B6E779EE8E8}" type="parTrans" cxnId="{E78A5A67-0EFA-448F-8831-98569EF6D8E0}">
      <dgm:prSet/>
      <dgm:spPr/>
      <dgm:t>
        <a:bodyPr/>
        <a:lstStyle/>
        <a:p>
          <a:endParaRPr lang="en-US"/>
        </a:p>
      </dgm:t>
    </dgm:pt>
    <dgm:pt modelId="{E68FDD34-59A7-4611-903F-F7165F808B38}" type="sibTrans" cxnId="{E78A5A67-0EFA-448F-8831-98569EF6D8E0}">
      <dgm:prSet/>
      <dgm:spPr/>
      <dgm:t>
        <a:bodyPr/>
        <a:lstStyle/>
        <a:p>
          <a:endParaRPr lang="en-US"/>
        </a:p>
      </dgm:t>
    </dgm:pt>
    <dgm:pt modelId="{189E9785-9CF1-4BF4-96B8-9E11B170AB9C}" type="pres">
      <dgm:prSet presAssocID="{B3311BD3-669B-4DBB-A3E2-DF14637D90C5}" presName="diagram" presStyleCnt="0">
        <dgm:presLayoutVars>
          <dgm:dir/>
          <dgm:resizeHandles val="exact"/>
        </dgm:presLayoutVars>
      </dgm:prSet>
      <dgm:spPr/>
    </dgm:pt>
    <dgm:pt modelId="{5AC279E9-615B-44AC-B7C3-80F440D369B9}" type="pres">
      <dgm:prSet presAssocID="{1BA12920-918C-43AE-B9D3-B86C61E2EAF2}" presName="node" presStyleLbl="node1" presStyleIdx="0" presStyleCnt="4" custLinFactNeighborX="35143" custLinFactNeighborY="-61947">
        <dgm:presLayoutVars>
          <dgm:bulletEnabled val="1"/>
        </dgm:presLayoutVars>
      </dgm:prSet>
      <dgm:spPr/>
    </dgm:pt>
    <dgm:pt modelId="{6B9DF1E7-E29F-469A-86C5-BB7F90C1A8C1}" type="pres">
      <dgm:prSet presAssocID="{EA1AD27C-8C61-48EC-B244-2F7543EE6A0A}" presName="sibTrans" presStyleCnt="0"/>
      <dgm:spPr/>
    </dgm:pt>
    <dgm:pt modelId="{C4EB4732-C15A-4C4B-A691-C87AB5A8370F}" type="pres">
      <dgm:prSet presAssocID="{E4024DB7-B03C-4052-A86A-7DCE8EF7C6D6}" presName="node" presStyleLbl="node1" presStyleIdx="1" presStyleCnt="4" custLinFactY="16741" custLinFactNeighborX="51259" custLinFactNeighborY="100000">
        <dgm:presLayoutVars>
          <dgm:bulletEnabled val="1"/>
        </dgm:presLayoutVars>
      </dgm:prSet>
      <dgm:spPr/>
    </dgm:pt>
    <dgm:pt modelId="{9AB0A26B-F8C6-4158-9303-D6D6B5AC79C4}" type="pres">
      <dgm:prSet presAssocID="{F86D58DA-297E-49B2-A202-0972B2ADB14E}" presName="sibTrans" presStyleCnt="0"/>
      <dgm:spPr/>
    </dgm:pt>
    <dgm:pt modelId="{92B83EF1-F27D-4789-ACDE-8CFB91B1A246}" type="pres">
      <dgm:prSet presAssocID="{2EA45611-79C7-4FB0-A2D7-A5F99CD3109B}" presName="node" presStyleLbl="node1" presStyleIdx="2" presStyleCnt="4" custLinFactNeighborX="-58747" custLinFactNeighborY="-61947">
        <dgm:presLayoutVars>
          <dgm:bulletEnabled val="1"/>
        </dgm:presLayoutVars>
      </dgm:prSet>
      <dgm:spPr/>
    </dgm:pt>
    <dgm:pt modelId="{8D2AC6D5-8EF3-4746-93AC-F396B5F34A13}" type="pres">
      <dgm:prSet presAssocID="{A4EC7CCC-EE21-4965-B811-B9FB10507024}" presName="sibTrans" presStyleCnt="0"/>
      <dgm:spPr/>
    </dgm:pt>
    <dgm:pt modelId="{6DCF10EE-E5C6-4D96-931C-DFD30EDA26DA}" type="pres">
      <dgm:prSet presAssocID="{82C93400-65A9-4E9D-A2F4-58E932DD103A}" presName="node" presStyleLbl="node1" presStyleIdx="3" presStyleCnt="4" custScaleY="98771" custLinFactNeighborX="-74857" custLinFactNeighborY="784">
        <dgm:presLayoutVars>
          <dgm:bulletEnabled val="1"/>
        </dgm:presLayoutVars>
      </dgm:prSet>
      <dgm:spPr/>
    </dgm:pt>
  </dgm:ptLst>
  <dgm:cxnLst>
    <dgm:cxn modelId="{06F98819-DF22-4BB0-9B19-A4C7EE466570}" srcId="{B3311BD3-669B-4DBB-A3E2-DF14637D90C5}" destId="{1BA12920-918C-43AE-B9D3-B86C61E2EAF2}" srcOrd="0" destOrd="0" parTransId="{A81197C5-B4C2-44F9-8CF3-D8B3BB324986}" sibTransId="{EA1AD27C-8C61-48EC-B244-2F7543EE6A0A}"/>
    <dgm:cxn modelId="{2847991F-D835-43AB-AD39-FE83236F4D1D}" type="presOf" srcId="{2EA45611-79C7-4FB0-A2D7-A5F99CD3109B}" destId="{92B83EF1-F27D-4789-ACDE-8CFB91B1A246}" srcOrd="0" destOrd="0" presId="urn:microsoft.com/office/officeart/2005/8/layout/default"/>
    <dgm:cxn modelId="{3A4ABD2B-6CF9-45D5-ACD8-B1CF62B6CAF3}" type="presOf" srcId="{1BA12920-918C-43AE-B9D3-B86C61E2EAF2}" destId="{5AC279E9-615B-44AC-B7C3-80F440D369B9}" srcOrd="0" destOrd="0" presId="urn:microsoft.com/office/officeart/2005/8/layout/default"/>
    <dgm:cxn modelId="{FDD3CF30-4C7C-4B58-BB5B-661A924DECBC}" srcId="{B3311BD3-669B-4DBB-A3E2-DF14637D90C5}" destId="{2EA45611-79C7-4FB0-A2D7-A5F99CD3109B}" srcOrd="2" destOrd="0" parTransId="{586F8D00-E7E1-4D92-94B9-27DBD6FDFEB3}" sibTransId="{A4EC7CCC-EE21-4965-B811-B9FB10507024}"/>
    <dgm:cxn modelId="{E78A5A67-0EFA-448F-8831-98569EF6D8E0}" srcId="{B3311BD3-669B-4DBB-A3E2-DF14637D90C5}" destId="{82C93400-65A9-4E9D-A2F4-58E932DD103A}" srcOrd="3" destOrd="0" parTransId="{A701F8B4-2E76-46F7-AC90-1B6E779EE8E8}" sibTransId="{E68FDD34-59A7-4611-903F-F7165F808B38}"/>
    <dgm:cxn modelId="{A86CD770-77E8-4CAD-934B-F8921F533626}" type="presOf" srcId="{B3311BD3-669B-4DBB-A3E2-DF14637D90C5}" destId="{189E9785-9CF1-4BF4-96B8-9E11B170AB9C}" srcOrd="0" destOrd="0" presId="urn:microsoft.com/office/officeart/2005/8/layout/default"/>
    <dgm:cxn modelId="{6732FB53-93EE-4FA9-A339-312EDC6698F9}" type="presOf" srcId="{82C93400-65A9-4E9D-A2F4-58E932DD103A}" destId="{6DCF10EE-E5C6-4D96-931C-DFD30EDA26DA}" srcOrd="0" destOrd="0" presId="urn:microsoft.com/office/officeart/2005/8/layout/default"/>
    <dgm:cxn modelId="{65D7A9CE-50F4-4080-A5FB-ED2D90F58105}" srcId="{B3311BD3-669B-4DBB-A3E2-DF14637D90C5}" destId="{E4024DB7-B03C-4052-A86A-7DCE8EF7C6D6}" srcOrd="1" destOrd="0" parTransId="{C0D03E88-1363-44CF-9838-027E89293EE4}" sibTransId="{F86D58DA-297E-49B2-A202-0972B2ADB14E}"/>
    <dgm:cxn modelId="{151059EE-2E8D-4944-BEB1-690DA01762CE}" type="presOf" srcId="{E4024DB7-B03C-4052-A86A-7DCE8EF7C6D6}" destId="{C4EB4732-C15A-4C4B-A691-C87AB5A8370F}" srcOrd="0" destOrd="0" presId="urn:microsoft.com/office/officeart/2005/8/layout/default"/>
    <dgm:cxn modelId="{9C338954-967D-4AF0-B5EB-D9C1AB0640D0}" type="presParOf" srcId="{189E9785-9CF1-4BF4-96B8-9E11B170AB9C}" destId="{5AC279E9-615B-44AC-B7C3-80F440D369B9}" srcOrd="0" destOrd="0" presId="urn:microsoft.com/office/officeart/2005/8/layout/default"/>
    <dgm:cxn modelId="{6FD90857-F3F3-400E-ADFF-58B43A1F8437}" type="presParOf" srcId="{189E9785-9CF1-4BF4-96B8-9E11B170AB9C}" destId="{6B9DF1E7-E29F-469A-86C5-BB7F90C1A8C1}" srcOrd="1" destOrd="0" presId="urn:microsoft.com/office/officeart/2005/8/layout/default"/>
    <dgm:cxn modelId="{5FB3AAD8-7317-4A69-9EA4-E631B84D35E3}" type="presParOf" srcId="{189E9785-9CF1-4BF4-96B8-9E11B170AB9C}" destId="{C4EB4732-C15A-4C4B-A691-C87AB5A8370F}" srcOrd="2" destOrd="0" presId="urn:microsoft.com/office/officeart/2005/8/layout/default"/>
    <dgm:cxn modelId="{0CCC90F0-A593-41C2-AC1C-6876241B6539}" type="presParOf" srcId="{189E9785-9CF1-4BF4-96B8-9E11B170AB9C}" destId="{9AB0A26B-F8C6-4158-9303-D6D6B5AC79C4}" srcOrd="3" destOrd="0" presId="urn:microsoft.com/office/officeart/2005/8/layout/default"/>
    <dgm:cxn modelId="{610BF60C-2609-468A-B128-6C6F5CD1F918}" type="presParOf" srcId="{189E9785-9CF1-4BF4-96B8-9E11B170AB9C}" destId="{92B83EF1-F27D-4789-ACDE-8CFB91B1A246}" srcOrd="4" destOrd="0" presId="urn:microsoft.com/office/officeart/2005/8/layout/default"/>
    <dgm:cxn modelId="{D4411F2E-693D-462E-95C8-2A8E308013C6}" type="presParOf" srcId="{189E9785-9CF1-4BF4-96B8-9E11B170AB9C}" destId="{8D2AC6D5-8EF3-4746-93AC-F396B5F34A13}" srcOrd="5" destOrd="0" presId="urn:microsoft.com/office/officeart/2005/8/layout/default"/>
    <dgm:cxn modelId="{0978F3D8-FE5C-4858-B747-0AB967AC29A7}" type="presParOf" srcId="{189E9785-9CF1-4BF4-96B8-9E11B170AB9C}" destId="{6DCF10EE-E5C6-4D96-931C-DFD30EDA26D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F8C7E-063E-4A96-A48F-FC6FBD954C16}"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2BB72C6-109B-4E0F-BFE1-FE4FDB238057}">
      <dgm:prSet custT="1"/>
      <dgm:spPr/>
      <dgm:t>
        <a:bodyPr/>
        <a:lstStyle/>
        <a:p>
          <a:r>
            <a:rPr lang="en-US" sz="2400" b="1" dirty="0">
              <a:solidFill>
                <a:schemeClr val="accent6">
                  <a:lumMod val="20000"/>
                  <a:lumOff val="80000"/>
                </a:schemeClr>
              </a:solidFill>
            </a:rPr>
            <a:t>INFECTIOUS DISEASES </a:t>
          </a:r>
          <a:r>
            <a:rPr lang="en-US" sz="2400" b="0" dirty="0">
              <a:solidFill>
                <a:schemeClr val="accent6">
                  <a:lumMod val="20000"/>
                  <a:lumOff val="80000"/>
                </a:schemeClr>
              </a:solidFill>
            </a:rPr>
            <a:t>associated with disorders of the brain: meningitis/encephalitis caused by bacteria, viruses, parasites and other infectious agents</a:t>
          </a:r>
        </a:p>
      </dgm:t>
    </dgm:pt>
    <dgm:pt modelId="{0CE20EA6-9F18-4A35-B5D7-5E809C213A23}" type="parTrans" cxnId="{1F5C2964-018C-4837-BD9A-EC781CBF671F}">
      <dgm:prSet/>
      <dgm:spPr/>
      <dgm:t>
        <a:bodyPr/>
        <a:lstStyle/>
        <a:p>
          <a:endParaRPr lang="en-US"/>
        </a:p>
      </dgm:t>
    </dgm:pt>
    <dgm:pt modelId="{FAEB913C-BE84-4754-96FF-C2BE7EB64B0A}" type="sibTrans" cxnId="{1F5C2964-018C-4837-BD9A-EC781CBF671F}">
      <dgm:prSet/>
      <dgm:spPr/>
      <dgm:t>
        <a:bodyPr/>
        <a:lstStyle/>
        <a:p>
          <a:endParaRPr lang="en-US"/>
        </a:p>
      </dgm:t>
    </dgm:pt>
    <dgm:pt modelId="{4AD9BBB5-569D-46E7-BD27-8823CECAA5F8}">
      <dgm:prSet custT="1"/>
      <dgm:spPr/>
      <dgm:t>
        <a:bodyPr/>
        <a:lstStyle/>
        <a:p>
          <a:r>
            <a:rPr lang="en-US" sz="2400" b="1" dirty="0">
              <a:solidFill>
                <a:schemeClr val="accent6">
                  <a:lumMod val="20000"/>
                  <a:lumOff val="80000"/>
                </a:schemeClr>
              </a:solidFill>
            </a:rPr>
            <a:t>METABOLIC DISORDERS: </a:t>
          </a:r>
          <a:r>
            <a:rPr lang="en-US" sz="2400" b="0" dirty="0">
              <a:solidFill>
                <a:schemeClr val="accent6">
                  <a:lumMod val="20000"/>
                  <a:lumOff val="80000"/>
                </a:schemeClr>
              </a:solidFill>
            </a:rPr>
            <a:t>which may be related to systemic disease (e.g., liver disease) or other conditions affecting the brain (e.g., anoxia: lack of oxygen)</a:t>
          </a:r>
        </a:p>
      </dgm:t>
    </dgm:pt>
    <dgm:pt modelId="{CCA4D9C0-4821-49AF-8ECE-72660E15664A}" type="parTrans" cxnId="{55C67F76-F54B-4335-A7E6-54D869E5B090}">
      <dgm:prSet/>
      <dgm:spPr/>
      <dgm:t>
        <a:bodyPr/>
        <a:lstStyle/>
        <a:p>
          <a:endParaRPr lang="en-US"/>
        </a:p>
      </dgm:t>
    </dgm:pt>
    <dgm:pt modelId="{27AF7BE6-83F1-4B03-863E-3AD789F9DA89}" type="sibTrans" cxnId="{55C67F76-F54B-4335-A7E6-54D869E5B090}">
      <dgm:prSet/>
      <dgm:spPr/>
      <dgm:t>
        <a:bodyPr/>
        <a:lstStyle/>
        <a:p>
          <a:endParaRPr lang="en-US"/>
        </a:p>
      </dgm:t>
    </dgm:pt>
    <dgm:pt modelId="{9C6EA077-2CA2-4F4E-845B-F4057C2CE0DB}">
      <dgm:prSet custT="1"/>
      <dgm:spPr/>
      <dgm:t>
        <a:bodyPr/>
        <a:lstStyle/>
        <a:p>
          <a:r>
            <a:rPr lang="en-US" sz="2400" b="1" dirty="0">
              <a:solidFill>
                <a:schemeClr val="accent6">
                  <a:lumMod val="20000"/>
                  <a:lumOff val="80000"/>
                </a:schemeClr>
              </a:solidFill>
            </a:rPr>
            <a:t>NEUROTOXIC DISORDERS: </a:t>
          </a:r>
          <a:r>
            <a:rPr lang="en-US" sz="2400" b="0" dirty="0">
              <a:solidFill>
                <a:schemeClr val="accent6">
                  <a:lumMod val="20000"/>
                  <a:lumOff val="80000"/>
                </a:schemeClr>
              </a:solidFill>
            </a:rPr>
            <a:t>includes brain injuries resulting from environmental or occupational exposure to toxins, such as metals (e.g., lead poisoning), gases (e.g., carbon monoxide), as well as drug and alcohol abuse</a:t>
          </a:r>
        </a:p>
      </dgm:t>
    </dgm:pt>
    <dgm:pt modelId="{497C9422-8EAB-42F5-A5E8-D6456BA3DF4B}" type="parTrans" cxnId="{B0C3993C-8BE2-4D6B-942A-ED16B6029917}">
      <dgm:prSet/>
      <dgm:spPr/>
      <dgm:t>
        <a:bodyPr/>
        <a:lstStyle/>
        <a:p>
          <a:endParaRPr lang="en-US"/>
        </a:p>
      </dgm:t>
    </dgm:pt>
    <dgm:pt modelId="{96667E48-EE6A-4FCB-99BA-523F9B8AACCE}" type="sibTrans" cxnId="{B0C3993C-8BE2-4D6B-942A-ED16B6029917}">
      <dgm:prSet/>
      <dgm:spPr/>
      <dgm:t>
        <a:bodyPr/>
        <a:lstStyle/>
        <a:p>
          <a:endParaRPr lang="en-US"/>
        </a:p>
      </dgm:t>
    </dgm:pt>
    <dgm:pt modelId="{EB1E7820-2784-4981-BE20-019A51B0434A}" type="pres">
      <dgm:prSet presAssocID="{63CF8C7E-063E-4A96-A48F-FC6FBD954C16}" presName="linear" presStyleCnt="0">
        <dgm:presLayoutVars>
          <dgm:animLvl val="lvl"/>
          <dgm:resizeHandles val="exact"/>
        </dgm:presLayoutVars>
      </dgm:prSet>
      <dgm:spPr/>
    </dgm:pt>
    <dgm:pt modelId="{1C06EE7A-5075-494C-A53B-964890D127A1}" type="pres">
      <dgm:prSet presAssocID="{02BB72C6-109B-4E0F-BFE1-FE4FDB238057}" presName="parentText" presStyleLbl="node1" presStyleIdx="0" presStyleCnt="3" custLinFactNeighborX="849" custLinFactNeighborY="-8004">
        <dgm:presLayoutVars>
          <dgm:chMax val="0"/>
          <dgm:bulletEnabled val="1"/>
        </dgm:presLayoutVars>
      </dgm:prSet>
      <dgm:spPr/>
    </dgm:pt>
    <dgm:pt modelId="{9E7FA4DB-0D6A-4DDD-819D-3707EF557AD3}" type="pres">
      <dgm:prSet presAssocID="{FAEB913C-BE84-4754-96FF-C2BE7EB64B0A}" presName="spacer" presStyleCnt="0"/>
      <dgm:spPr/>
    </dgm:pt>
    <dgm:pt modelId="{76F77729-BAE9-411B-BFE5-10C7F4623547}" type="pres">
      <dgm:prSet presAssocID="{4AD9BBB5-569D-46E7-BD27-8823CECAA5F8}" presName="parentText" presStyleLbl="node1" presStyleIdx="1" presStyleCnt="3" custLinFactNeighborY="17522">
        <dgm:presLayoutVars>
          <dgm:chMax val="0"/>
          <dgm:bulletEnabled val="1"/>
        </dgm:presLayoutVars>
      </dgm:prSet>
      <dgm:spPr/>
    </dgm:pt>
    <dgm:pt modelId="{427CC55C-FC86-4AB5-91B4-77D708704630}" type="pres">
      <dgm:prSet presAssocID="{27AF7BE6-83F1-4B03-863E-3AD789F9DA89}" presName="spacer" presStyleCnt="0"/>
      <dgm:spPr/>
    </dgm:pt>
    <dgm:pt modelId="{6849E913-7965-4800-9937-AD78D48A6DBF}" type="pres">
      <dgm:prSet presAssocID="{9C6EA077-2CA2-4F4E-845B-F4057C2CE0DB}" presName="parentText" presStyleLbl="node1" presStyleIdx="2" presStyleCnt="3" custScaleY="124147" custLinFactNeighborX="849" custLinFactNeighborY="19269">
        <dgm:presLayoutVars>
          <dgm:chMax val="0"/>
          <dgm:bulletEnabled val="1"/>
        </dgm:presLayoutVars>
      </dgm:prSet>
      <dgm:spPr/>
    </dgm:pt>
  </dgm:ptLst>
  <dgm:cxnLst>
    <dgm:cxn modelId="{224B101D-215B-4D7C-8B2B-7D65389EBA15}" type="presOf" srcId="{02BB72C6-109B-4E0F-BFE1-FE4FDB238057}" destId="{1C06EE7A-5075-494C-A53B-964890D127A1}" srcOrd="0" destOrd="0" presId="urn:microsoft.com/office/officeart/2005/8/layout/vList2"/>
    <dgm:cxn modelId="{B0C3993C-8BE2-4D6B-942A-ED16B6029917}" srcId="{63CF8C7E-063E-4A96-A48F-FC6FBD954C16}" destId="{9C6EA077-2CA2-4F4E-845B-F4057C2CE0DB}" srcOrd="2" destOrd="0" parTransId="{497C9422-8EAB-42F5-A5E8-D6456BA3DF4B}" sibTransId="{96667E48-EE6A-4FCB-99BA-523F9B8AACCE}"/>
    <dgm:cxn modelId="{1F5C2964-018C-4837-BD9A-EC781CBF671F}" srcId="{63CF8C7E-063E-4A96-A48F-FC6FBD954C16}" destId="{02BB72C6-109B-4E0F-BFE1-FE4FDB238057}" srcOrd="0" destOrd="0" parTransId="{0CE20EA6-9F18-4A35-B5D7-5E809C213A23}" sibTransId="{FAEB913C-BE84-4754-96FF-C2BE7EB64B0A}"/>
    <dgm:cxn modelId="{55C67F76-F54B-4335-A7E6-54D869E5B090}" srcId="{63CF8C7E-063E-4A96-A48F-FC6FBD954C16}" destId="{4AD9BBB5-569D-46E7-BD27-8823CECAA5F8}" srcOrd="1" destOrd="0" parTransId="{CCA4D9C0-4821-49AF-8ECE-72660E15664A}" sibTransId="{27AF7BE6-83F1-4B03-863E-3AD789F9DA89}"/>
    <dgm:cxn modelId="{D8175CCD-E44B-45E9-B1BF-3D7A9F26E357}" type="presOf" srcId="{9C6EA077-2CA2-4F4E-845B-F4057C2CE0DB}" destId="{6849E913-7965-4800-9937-AD78D48A6DBF}" srcOrd="0" destOrd="0" presId="urn:microsoft.com/office/officeart/2005/8/layout/vList2"/>
    <dgm:cxn modelId="{274D32D9-1EE3-49FA-8A63-2E5C1E22CE6B}" type="presOf" srcId="{4AD9BBB5-569D-46E7-BD27-8823CECAA5F8}" destId="{76F77729-BAE9-411B-BFE5-10C7F4623547}" srcOrd="0" destOrd="0" presId="urn:microsoft.com/office/officeart/2005/8/layout/vList2"/>
    <dgm:cxn modelId="{FE0E30F9-2901-4359-9B6E-39E83C3B6A2A}" type="presOf" srcId="{63CF8C7E-063E-4A96-A48F-FC6FBD954C16}" destId="{EB1E7820-2784-4981-BE20-019A51B0434A}" srcOrd="0" destOrd="0" presId="urn:microsoft.com/office/officeart/2005/8/layout/vList2"/>
    <dgm:cxn modelId="{320BAA39-3A49-4C3C-A645-05EB396BD308}" type="presParOf" srcId="{EB1E7820-2784-4981-BE20-019A51B0434A}" destId="{1C06EE7A-5075-494C-A53B-964890D127A1}" srcOrd="0" destOrd="0" presId="urn:microsoft.com/office/officeart/2005/8/layout/vList2"/>
    <dgm:cxn modelId="{95AA4996-9F9B-4251-84EB-CC79C7143E7B}" type="presParOf" srcId="{EB1E7820-2784-4981-BE20-019A51B0434A}" destId="{9E7FA4DB-0D6A-4DDD-819D-3707EF557AD3}" srcOrd="1" destOrd="0" presId="urn:microsoft.com/office/officeart/2005/8/layout/vList2"/>
    <dgm:cxn modelId="{88B1CC6D-503E-434A-A86A-88746E2EF75A}" type="presParOf" srcId="{EB1E7820-2784-4981-BE20-019A51B0434A}" destId="{76F77729-BAE9-411B-BFE5-10C7F4623547}" srcOrd="2" destOrd="0" presId="urn:microsoft.com/office/officeart/2005/8/layout/vList2"/>
    <dgm:cxn modelId="{D12FF91A-A15E-495E-9E2D-128F0AF43AFF}" type="presParOf" srcId="{EB1E7820-2784-4981-BE20-019A51B0434A}" destId="{427CC55C-FC86-4AB5-91B4-77D708704630}" srcOrd="3" destOrd="0" presId="urn:microsoft.com/office/officeart/2005/8/layout/vList2"/>
    <dgm:cxn modelId="{4D7EE73C-0196-4B63-9D4D-F90501E34B7D}" type="presParOf" srcId="{EB1E7820-2784-4981-BE20-019A51B0434A}" destId="{6849E913-7965-4800-9937-AD78D48A6D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F8C7E-063E-4A96-A48F-FC6FBD954C16}"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A2D7358C-2887-4D3D-9168-39B2A521489C}">
      <dgm:prSet custT="1"/>
      <dgm:spPr/>
      <dgm:t>
        <a:bodyPr/>
        <a:lstStyle/>
        <a:p>
          <a:r>
            <a:rPr lang="en-US" sz="2400" b="1" dirty="0">
              <a:solidFill>
                <a:schemeClr val="accent6">
                  <a:lumMod val="20000"/>
                  <a:lumOff val="80000"/>
                </a:schemeClr>
              </a:solidFill>
            </a:rPr>
            <a:t>NEOPLASMS (BRAIN TUMORS)</a:t>
          </a:r>
          <a:r>
            <a:rPr lang="en-US" sz="2400" b="0" dirty="0">
              <a:solidFill>
                <a:schemeClr val="accent6">
                  <a:lumMod val="20000"/>
                  <a:lumOff val="80000"/>
                </a:schemeClr>
              </a:solidFill>
            </a:rPr>
            <a:t>: may be primary (arising within the brain), or secondary, representing metastases (spread) of cancer from another site (e.g., lung)</a:t>
          </a:r>
        </a:p>
      </dgm:t>
    </dgm:pt>
    <dgm:pt modelId="{0EF27ADE-38BC-4530-A3D4-D42B4819F68B}" type="parTrans" cxnId="{AAA44CFE-297D-49E0-B7D5-8EE5C07CDF7F}">
      <dgm:prSet/>
      <dgm:spPr/>
      <dgm:t>
        <a:bodyPr/>
        <a:lstStyle/>
        <a:p>
          <a:endParaRPr lang="en-US"/>
        </a:p>
      </dgm:t>
    </dgm:pt>
    <dgm:pt modelId="{3FAA2320-BB65-45BF-B20D-DB5D6DF2D9DB}" type="sibTrans" cxnId="{AAA44CFE-297D-49E0-B7D5-8EE5C07CDF7F}">
      <dgm:prSet/>
      <dgm:spPr/>
      <dgm:t>
        <a:bodyPr/>
        <a:lstStyle/>
        <a:p>
          <a:endParaRPr lang="en-US"/>
        </a:p>
      </dgm:t>
    </dgm:pt>
    <dgm:pt modelId="{37410E0F-8F89-4630-A54B-650ABB90D356}">
      <dgm:prSet custT="1"/>
      <dgm:spPr/>
      <dgm:t>
        <a:bodyPr/>
        <a:lstStyle/>
        <a:p>
          <a:r>
            <a:rPr lang="en-US" sz="2400" b="1" dirty="0">
              <a:solidFill>
                <a:schemeClr val="accent6">
                  <a:lumMod val="20000"/>
                  <a:lumOff val="80000"/>
                </a:schemeClr>
              </a:solidFill>
            </a:rPr>
            <a:t>NEUROVASCULAR DISEASES and CONDITIONS</a:t>
          </a:r>
          <a:r>
            <a:rPr lang="en-US" sz="2400" b="0" dirty="0">
              <a:solidFill>
                <a:schemeClr val="accent6">
                  <a:lumMod val="20000"/>
                  <a:lumOff val="80000"/>
                </a:schemeClr>
              </a:solidFill>
            </a:rPr>
            <a:t>: includes stroke (second leading cause of ABI)</a:t>
          </a:r>
        </a:p>
      </dgm:t>
    </dgm:pt>
    <dgm:pt modelId="{D471450C-C62F-429F-A676-816E0FB0ECA6}" type="parTrans" cxnId="{9B4AF754-A244-459C-909F-1D2E4DED886C}">
      <dgm:prSet/>
      <dgm:spPr/>
      <dgm:t>
        <a:bodyPr/>
        <a:lstStyle/>
        <a:p>
          <a:endParaRPr lang="en-US"/>
        </a:p>
      </dgm:t>
    </dgm:pt>
    <dgm:pt modelId="{54CC51CD-0E0F-4B70-9549-F27FE03DB007}" type="sibTrans" cxnId="{9B4AF754-A244-459C-909F-1D2E4DED886C}">
      <dgm:prSet/>
      <dgm:spPr/>
      <dgm:t>
        <a:bodyPr/>
        <a:lstStyle/>
        <a:p>
          <a:endParaRPr lang="en-US"/>
        </a:p>
      </dgm:t>
    </dgm:pt>
    <dgm:pt modelId="{D2D26CF2-5E62-4CB2-A904-FF3E63C273C5}">
      <dgm:prSet custT="1"/>
      <dgm:spPr/>
      <dgm:t>
        <a:bodyPr/>
        <a:lstStyle/>
        <a:p>
          <a:r>
            <a:rPr lang="en-US" sz="2400" b="1" dirty="0">
              <a:solidFill>
                <a:schemeClr val="accent6">
                  <a:lumMod val="20000"/>
                  <a:lumOff val="80000"/>
                </a:schemeClr>
              </a:solidFill>
            </a:rPr>
            <a:t>TRAUMA: </a:t>
          </a:r>
          <a:r>
            <a:rPr lang="en-US" sz="2400" b="0" dirty="0">
              <a:solidFill>
                <a:schemeClr val="accent6">
                  <a:lumMod val="20000"/>
                  <a:lumOff val="80000"/>
                </a:schemeClr>
              </a:solidFill>
            </a:rPr>
            <a:t>Traumatic Brain Injury (TBI), an externally-caused brain injury, is the leading cause of ABI</a:t>
          </a:r>
        </a:p>
      </dgm:t>
    </dgm:pt>
    <dgm:pt modelId="{A4A20C39-4938-4CAE-888C-51DADC170BBD}" type="parTrans" cxnId="{E536E14F-65C4-4214-BDED-4143E1B2D910}">
      <dgm:prSet/>
      <dgm:spPr/>
      <dgm:t>
        <a:bodyPr/>
        <a:lstStyle/>
        <a:p>
          <a:endParaRPr lang="en-US"/>
        </a:p>
      </dgm:t>
    </dgm:pt>
    <dgm:pt modelId="{5A732EC7-583B-4A79-A6EB-A474D968ECD6}" type="sibTrans" cxnId="{E536E14F-65C4-4214-BDED-4143E1B2D910}">
      <dgm:prSet/>
      <dgm:spPr/>
      <dgm:t>
        <a:bodyPr/>
        <a:lstStyle/>
        <a:p>
          <a:endParaRPr lang="en-US"/>
        </a:p>
      </dgm:t>
    </dgm:pt>
    <dgm:pt modelId="{EB1E7820-2784-4981-BE20-019A51B0434A}" type="pres">
      <dgm:prSet presAssocID="{63CF8C7E-063E-4A96-A48F-FC6FBD954C16}" presName="linear" presStyleCnt="0">
        <dgm:presLayoutVars>
          <dgm:animLvl val="lvl"/>
          <dgm:resizeHandles val="exact"/>
        </dgm:presLayoutVars>
      </dgm:prSet>
      <dgm:spPr/>
    </dgm:pt>
    <dgm:pt modelId="{39D4488C-53C5-401A-9D10-574E53EB63D4}" type="pres">
      <dgm:prSet presAssocID="{A2D7358C-2887-4D3D-9168-39B2A521489C}" presName="parentText" presStyleLbl="node1" presStyleIdx="0" presStyleCnt="3">
        <dgm:presLayoutVars>
          <dgm:chMax val="0"/>
          <dgm:bulletEnabled val="1"/>
        </dgm:presLayoutVars>
      </dgm:prSet>
      <dgm:spPr/>
    </dgm:pt>
    <dgm:pt modelId="{A86B16F5-1531-4A6B-9369-4DFCD34AD5EB}" type="pres">
      <dgm:prSet presAssocID="{3FAA2320-BB65-45BF-B20D-DB5D6DF2D9DB}" presName="spacer" presStyleCnt="0"/>
      <dgm:spPr/>
    </dgm:pt>
    <dgm:pt modelId="{20D62711-CD8A-4FF2-AEA6-055B6E8891C8}" type="pres">
      <dgm:prSet presAssocID="{37410E0F-8F89-4630-A54B-650ABB90D356}" presName="parentText" presStyleLbl="node1" presStyleIdx="1" presStyleCnt="3" custLinFactNeighborY="28767">
        <dgm:presLayoutVars>
          <dgm:chMax val="0"/>
          <dgm:bulletEnabled val="1"/>
        </dgm:presLayoutVars>
      </dgm:prSet>
      <dgm:spPr/>
    </dgm:pt>
    <dgm:pt modelId="{851079BC-62C4-47B4-9167-C2D1CED3FC59}" type="pres">
      <dgm:prSet presAssocID="{54CC51CD-0E0F-4B70-9549-F27FE03DB007}" presName="spacer" presStyleCnt="0"/>
      <dgm:spPr/>
    </dgm:pt>
    <dgm:pt modelId="{FBCD7A93-F0AE-48A6-936F-9D93653B2699}" type="pres">
      <dgm:prSet presAssocID="{D2D26CF2-5E62-4CB2-A904-FF3E63C273C5}" presName="parentText" presStyleLbl="node1" presStyleIdx="2" presStyleCnt="3">
        <dgm:presLayoutVars>
          <dgm:chMax val="0"/>
          <dgm:bulletEnabled val="1"/>
        </dgm:presLayoutVars>
      </dgm:prSet>
      <dgm:spPr/>
    </dgm:pt>
  </dgm:ptLst>
  <dgm:cxnLst>
    <dgm:cxn modelId="{E3871635-6D5E-47E9-B11B-E120B6D61CC5}" type="presOf" srcId="{A2D7358C-2887-4D3D-9168-39B2A521489C}" destId="{39D4488C-53C5-401A-9D10-574E53EB63D4}" srcOrd="0" destOrd="0" presId="urn:microsoft.com/office/officeart/2005/8/layout/vList2"/>
    <dgm:cxn modelId="{53E4473D-97FD-443F-BCF8-964C3E3B8975}" type="presOf" srcId="{D2D26CF2-5E62-4CB2-A904-FF3E63C273C5}" destId="{FBCD7A93-F0AE-48A6-936F-9D93653B2699}" srcOrd="0" destOrd="0" presId="urn:microsoft.com/office/officeart/2005/8/layout/vList2"/>
    <dgm:cxn modelId="{E536E14F-65C4-4214-BDED-4143E1B2D910}" srcId="{63CF8C7E-063E-4A96-A48F-FC6FBD954C16}" destId="{D2D26CF2-5E62-4CB2-A904-FF3E63C273C5}" srcOrd="2" destOrd="0" parTransId="{A4A20C39-4938-4CAE-888C-51DADC170BBD}" sibTransId="{5A732EC7-583B-4A79-A6EB-A474D968ECD6}"/>
    <dgm:cxn modelId="{9B4AF754-A244-459C-909F-1D2E4DED886C}" srcId="{63CF8C7E-063E-4A96-A48F-FC6FBD954C16}" destId="{37410E0F-8F89-4630-A54B-650ABB90D356}" srcOrd="1" destOrd="0" parTransId="{D471450C-C62F-429F-A676-816E0FB0ECA6}" sibTransId="{54CC51CD-0E0F-4B70-9549-F27FE03DB007}"/>
    <dgm:cxn modelId="{F6EEB290-8B1C-4177-80EE-D636C93BC28E}" type="presOf" srcId="{37410E0F-8F89-4630-A54B-650ABB90D356}" destId="{20D62711-CD8A-4FF2-AEA6-055B6E8891C8}" srcOrd="0" destOrd="0" presId="urn:microsoft.com/office/officeart/2005/8/layout/vList2"/>
    <dgm:cxn modelId="{FE0E30F9-2901-4359-9B6E-39E83C3B6A2A}" type="presOf" srcId="{63CF8C7E-063E-4A96-A48F-FC6FBD954C16}" destId="{EB1E7820-2784-4981-BE20-019A51B0434A}" srcOrd="0" destOrd="0" presId="urn:microsoft.com/office/officeart/2005/8/layout/vList2"/>
    <dgm:cxn modelId="{AAA44CFE-297D-49E0-B7D5-8EE5C07CDF7F}" srcId="{63CF8C7E-063E-4A96-A48F-FC6FBD954C16}" destId="{A2D7358C-2887-4D3D-9168-39B2A521489C}" srcOrd="0" destOrd="0" parTransId="{0EF27ADE-38BC-4530-A3D4-D42B4819F68B}" sibTransId="{3FAA2320-BB65-45BF-B20D-DB5D6DF2D9DB}"/>
    <dgm:cxn modelId="{BB9DF968-5528-4170-893B-B218BF8C3EDE}" type="presParOf" srcId="{EB1E7820-2784-4981-BE20-019A51B0434A}" destId="{39D4488C-53C5-401A-9D10-574E53EB63D4}" srcOrd="0" destOrd="0" presId="urn:microsoft.com/office/officeart/2005/8/layout/vList2"/>
    <dgm:cxn modelId="{CBFF247F-0E5B-4C58-A1F7-006B39766915}" type="presParOf" srcId="{EB1E7820-2784-4981-BE20-019A51B0434A}" destId="{A86B16F5-1531-4A6B-9369-4DFCD34AD5EB}" srcOrd="1" destOrd="0" presId="urn:microsoft.com/office/officeart/2005/8/layout/vList2"/>
    <dgm:cxn modelId="{7CAD5ADC-02CF-4318-9563-1026F40E42BD}" type="presParOf" srcId="{EB1E7820-2784-4981-BE20-019A51B0434A}" destId="{20D62711-CD8A-4FF2-AEA6-055B6E8891C8}" srcOrd="2" destOrd="0" presId="urn:microsoft.com/office/officeart/2005/8/layout/vList2"/>
    <dgm:cxn modelId="{DF8CEB16-AB2A-4ACF-9E00-3DB76241E10B}" type="presParOf" srcId="{EB1E7820-2784-4981-BE20-019A51B0434A}" destId="{851079BC-62C4-47B4-9167-C2D1CED3FC59}" srcOrd="3" destOrd="0" presId="urn:microsoft.com/office/officeart/2005/8/layout/vList2"/>
    <dgm:cxn modelId="{134FE45E-6158-46BD-B86C-BCF7D0250760}" type="presParOf" srcId="{EB1E7820-2784-4981-BE20-019A51B0434A}" destId="{FBCD7A93-F0AE-48A6-936F-9D93653B26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FDA21-383B-4D28-B651-8E440F741A9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7B7B75E7-CCD4-4926-8010-C5EFBA0D42B2}">
      <dgm:prSet custT="1"/>
      <dgm:spPr>
        <a:solidFill>
          <a:schemeClr val="accent3"/>
        </a:solidFill>
      </dgm:spPr>
      <dgm:t>
        <a:bodyPr/>
        <a:lstStyle/>
        <a:p>
          <a:r>
            <a:rPr lang="en-US" sz="2400" b="0" dirty="0">
              <a:solidFill>
                <a:schemeClr val="accent5">
                  <a:lumMod val="20000"/>
                  <a:lumOff val="80000"/>
                </a:schemeClr>
              </a:solidFill>
            </a:rPr>
            <a:t>LEADING CAUSE: FALLS</a:t>
          </a:r>
        </a:p>
      </dgm:t>
    </dgm:pt>
    <dgm:pt modelId="{9311E0C6-6C93-4520-B356-5C4BB9CB0130}" type="parTrans" cxnId="{88742FD1-BC6A-4387-8510-01F76F9D3FA2}">
      <dgm:prSet/>
      <dgm:spPr/>
      <dgm:t>
        <a:bodyPr/>
        <a:lstStyle/>
        <a:p>
          <a:endParaRPr lang="en-US"/>
        </a:p>
      </dgm:t>
    </dgm:pt>
    <dgm:pt modelId="{A760D65B-11FA-425C-B9C7-A01E2CC05DD5}" type="sibTrans" cxnId="{88742FD1-BC6A-4387-8510-01F76F9D3FA2}">
      <dgm:prSet/>
      <dgm:spPr/>
      <dgm:t>
        <a:bodyPr/>
        <a:lstStyle/>
        <a:p>
          <a:endParaRPr lang="en-US"/>
        </a:p>
      </dgm:t>
    </dgm:pt>
    <dgm:pt modelId="{DFAF5223-4E29-4D34-BCBD-4354CA205397}">
      <dgm:prSet custT="1"/>
      <dgm:spPr>
        <a:solidFill>
          <a:schemeClr val="accent3"/>
        </a:solidFill>
      </dgm:spPr>
      <dgm:t>
        <a:bodyPr/>
        <a:lstStyle/>
        <a:p>
          <a:r>
            <a:rPr lang="en-US" sz="2400" b="0" dirty="0">
              <a:solidFill>
                <a:schemeClr val="accent5">
                  <a:lumMod val="20000"/>
                  <a:lumOff val="80000"/>
                </a:schemeClr>
              </a:solidFill>
            </a:rPr>
            <a:t>OTHER MECHANISMS: Firearms, motor vehicles, strikes by object/person, explosions (e.g., IEDs: improvised explosive devices</a:t>
          </a:r>
          <a:r>
            <a:rPr lang="en-US" sz="2400" b="1" dirty="0">
              <a:solidFill>
                <a:schemeClr val="accent5">
                  <a:lumMod val="20000"/>
                  <a:lumOff val="80000"/>
                </a:schemeClr>
              </a:solidFill>
            </a:rPr>
            <a:t>)</a:t>
          </a:r>
          <a:endParaRPr lang="en-US" sz="2400" dirty="0">
            <a:solidFill>
              <a:schemeClr val="accent5">
                <a:lumMod val="20000"/>
                <a:lumOff val="80000"/>
              </a:schemeClr>
            </a:solidFill>
          </a:endParaRPr>
        </a:p>
      </dgm:t>
    </dgm:pt>
    <dgm:pt modelId="{10E4DC50-7E48-4873-8869-C0584F958536}" type="parTrans" cxnId="{2A2438EF-3216-465E-A40A-4BD6E45F07B4}">
      <dgm:prSet/>
      <dgm:spPr/>
      <dgm:t>
        <a:bodyPr/>
        <a:lstStyle/>
        <a:p>
          <a:endParaRPr lang="en-US"/>
        </a:p>
      </dgm:t>
    </dgm:pt>
    <dgm:pt modelId="{94A966E3-1522-477F-944E-FD32314D60FB}" type="sibTrans" cxnId="{2A2438EF-3216-465E-A40A-4BD6E45F07B4}">
      <dgm:prSet/>
      <dgm:spPr/>
      <dgm:t>
        <a:bodyPr/>
        <a:lstStyle/>
        <a:p>
          <a:endParaRPr lang="en-US"/>
        </a:p>
      </dgm:t>
    </dgm:pt>
    <dgm:pt modelId="{E9CAFE33-212C-4383-B3A3-66CFBABDA1B9}">
      <dgm:prSet custT="1"/>
      <dgm:spPr>
        <a:solidFill>
          <a:schemeClr val="accent3"/>
        </a:solidFill>
      </dgm:spPr>
      <dgm:t>
        <a:bodyPr/>
        <a:lstStyle/>
        <a:p>
          <a:r>
            <a:rPr lang="en-US" sz="2400" b="0" dirty="0">
              <a:solidFill>
                <a:schemeClr val="accent5">
                  <a:lumMod val="20000"/>
                  <a:lumOff val="80000"/>
                </a:schemeClr>
              </a:solidFill>
            </a:rPr>
            <a:t>CONTEXT: Sports/recreation; occupational; activities of daily living; interpersonal violence; military combat; child abuse; homicide and suicide attempts</a:t>
          </a:r>
        </a:p>
      </dgm:t>
    </dgm:pt>
    <dgm:pt modelId="{7B6FEAE4-D396-4CD8-81B8-B75C0273F53D}" type="parTrans" cxnId="{2FDA51F6-94DB-4C95-B109-913D1906F4AF}">
      <dgm:prSet/>
      <dgm:spPr/>
      <dgm:t>
        <a:bodyPr/>
        <a:lstStyle/>
        <a:p>
          <a:endParaRPr lang="en-US"/>
        </a:p>
      </dgm:t>
    </dgm:pt>
    <dgm:pt modelId="{2B26AE07-B072-425D-B3FC-8682F2039F55}" type="sibTrans" cxnId="{2FDA51F6-94DB-4C95-B109-913D1906F4AF}">
      <dgm:prSet/>
      <dgm:spPr/>
      <dgm:t>
        <a:bodyPr/>
        <a:lstStyle/>
        <a:p>
          <a:endParaRPr lang="en-US"/>
        </a:p>
      </dgm:t>
    </dgm:pt>
    <dgm:pt modelId="{8D1CC947-8E24-4F3C-857F-4A4998C7E27E}" type="pres">
      <dgm:prSet presAssocID="{724FDA21-383B-4D28-B651-8E440F741A94}" presName="linear" presStyleCnt="0">
        <dgm:presLayoutVars>
          <dgm:animLvl val="lvl"/>
          <dgm:resizeHandles val="exact"/>
        </dgm:presLayoutVars>
      </dgm:prSet>
      <dgm:spPr/>
    </dgm:pt>
    <dgm:pt modelId="{4FEE276B-7429-4F0F-A077-C57A626A7278}" type="pres">
      <dgm:prSet presAssocID="{7B7B75E7-CCD4-4926-8010-C5EFBA0D42B2}" presName="parentText" presStyleLbl="node1" presStyleIdx="0" presStyleCnt="3">
        <dgm:presLayoutVars>
          <dgm:chMax val="0"/>
          <dgm:bulletEnabled val="1"/>
        </dgm:presLayoutVars>
      </dgm:prSet>
      <dgm:spPr/>
    </dgm:pt>
    <dgm:pt modelId="{FAC41433-3643-4237-8958-984C7B307FA5}" type="pres">
      <dgm:prSet presAssocID="{A760D65B-11FA-425C-B9C7-A01E2CC05DD5}" presName="spacer" presStyleCnt="0"/>
      <dgm:spPr/>
    </dgm:pt>
    <dgm:pt modelId="{EBD0A93B-C917-4315-B14D-EA3ACB068876}" type="pres">
      <dgm:prSet presAssocID="{DFAF5223-4E29-4D34-BCBD-4354CA205397}" presName="parentText" presStyleLbl="node1" presStyleIdx="1" presStyleCnt="3">
        <dgm:presLayoutVars>
          <dgm:chMax val="0"/>
          <dgm:bulletEnabled val="1"/>
        </dgm:presLayoutVars>
      </dgm:prSet>
      <dgm:spPr/>
    </dgm:pt>
    <dgm:pt modelId="{1DE48BA9-C688-4563-8DF5-35CDA84407F1}" type="pres">
      <dgm:prSet presAssocID="{94A966E3-1522-477F-944E-FD32314D60FB}" presName="spacer" presStyleCnt="0"/>
      <dgm:spPr/>
    </dgm:pt>
    <dgm:pt modelId="{60874E8A-48F9-47F8-BA96-1F6C1B7902C6}" type="pres">
      <dgm:prSet presAssocID="{E9CAFE33-212C-4383-B3A3-66CFBABDA1B9}" presName="parentText" presStyleLbl="node1" presStyleIdx="2" presStyleCnt="3" custLinFactY="61326" custLinFactNeighborX="-550" custLinFactNeighborY="100000">
        <dgm:presLayoutVars>
          <dgm:chMax val="0"/>
          <dgm:bulletEnabled val="1"/>
        </dgm:presLayoutVars>
      </dgm:prSet>
      <dgm:spPr/>
    </dgm:pt>
  </dgm:ptLst>
  <dgm:cxnLst>
    <dgm:cxn modelId="{495AC503-2CA7-4BF7-AB0C-470CAEF1BB23}" type="presOf" srcId="{DFAF5223-4E29-4D34-BCBD-4354CA205397}" destId="{EBD0A93B-C917-4315-B14D-EA3ACB068876}" srcOrd="0" destOrd="0" presId="urn:microsoft.com/office/officeart/2005/8/layout/vList2"/>
    <dgm:cxn modelId="{CFB21E31-3BE6-416F-B48A-A8A83962BE0D}" type="presOf" srcId="{724FDA21-383B-4D28-B651-8E440F741A94}" destId="{8D1CC947-8E24-4F3C-857F-4A4998C7E27E}" srcOrd="0" destOrd="0" presId="urn:microsoft.com/office/officeart/2005/8/layout/vList2"/>
    <dgm:cxn modelId="{4066255F-E830-40E1-BE4C-D4C757E2C5F7}" type="presOf" srcId="{E9CAFE33-212C-4383-B3A3-66CFBABDA1B9}" destId="{60874E8A-48F9-47F8-BA96-1F6C1B7902C6}" srcOrd="0" destOrd="0" presId="urn:microsoft.com/office/officeart/2005/8/layout/vList2"/>
    <dgm:cxn modelId="{603BE46E-754B-417E-8B40-1AA5266FBBB9}" type="presOf" srcId="{7B7B75E7-CCD4-4926-8010-C5EFBA0D42B2}" destId="{4FEE276B-7429-4F0F-A077-C57A626A7278}" srcOrd="0" destOrd="0" presId="urn:microsoft.com/office/officeart/2005/8/layout/vList2"/>
    <dgm:cxn modelId="{88742FD1-BC6A-4387-8510-01F76F9D3FA2}" srcId="{724FDA21-383B-4D28-B651-8E440F741A94}" destId="{7B7B75E7-CCD4-4926-8010-C5EFBA0D42B2}" srcOrd="0" destOrd="0" parTransId="{9311E0C6-6C93-4520-B356-5C4BB9CB0130}" sibTransId="{A760D65B-11FA-425C-B9C7-A01E2CC05DD5}"/>
    <dgm:cxn modelId="{2A2438EF-3216-465E-A40A-4BD6E45F07B4}" srcId="{724FDA21-383B-4D28-B651-8E440F741A94}" destId="{DFAF5223-4E29-4D34-BCBD-4354CA205397}" srcOrd="1" destOrd="0" parTransId="{10E4DC50-7E48-4873-8869-C0584F958536}" sibTransId="{94A966E3-1522-477F-944E-FD32314D60FB}"/>
    <dgm:cxn modelId="{2FDA51F6-94DB-4C95-B109-913D1906F4AF}" srcId="{724FDA21-383B-4D28-B651-8E440F741A94}" destId="{E9CAFE33-212C-4383-B3A3-66CFBABDA1B9}" srcOrd="2" destOrd="0" parTransId="{7B6FEAE4-D396-4CD8-81B8-B75C0273F53D}" sibTransId="{2B26AE07-B072-425D-B3FC-8682F2039F55}"/>
    <dgm:cxn modelId="{BA1B3AA5-CBA5-453D-9F7C-71D257F1A579}" type="presParOf" srcId="{8D1CC947-8E24-4F3C-857F-4A4998C7E27E}" destId="{4FEE276B-7429-4F0F-A077-C57A626A7278}" srcOrd="0" destOrd="0" presId="urn:microsoft.com/office/officeart/2005/8/layout/vList2"/>
    <dgm:cxn modelId="{13278243-F2EF-4670-BB73-DC9D3577FD7F}" type="presParOf" srcId="{8D1CC947-8E24-4F3C-857F-4A4998C7E27E}" destId="{FAC41433-3643-4237-8958-984C7B307FA5}" srcOrd="1" destOrd="0" presId="urn:microsoft.com/office/officeart/2005/8/layout/vList2"/>
    <dgm:cxn modelId="{C509F37A-ED84-4583-B5FD-EE41063065FD}" type="presParOf" srcId="{8D1CC947-8E24-4F3C-857F-4A4998C7E27E}" destId="{EBD0A93B-C917-4315-B14D-EA3ACB068876}" srcOrd="2" destOrd="0" presId="urn:microsoft.com/office/officeart/2005/8/layout/vList2"/>
    <dgm:cxn modelId="{7F8736A8-81DD-4C32-B783-3DD7798123EC}" type="presParOf" srcId="{8D1CC947-8E24-4F3C-857F-4A4998C7E27E}" destId="{1DE48BA9-C688-4563-8DF5-35CDA84407F1}" srcOrd="3" destOrd="0" presId="urn:microsoft.com/office/officeart/2005/8/layout/vList2"/>
    <dgm:cxn modelId="{8F1BED8B-9285-466C-9147-93C1A72C477B}" type="presParOf" srcId="{8D1CC947-8E24-4F3C-857F-4A4998C7E27E}" destId="{60874E8A-48F9-47F8-BA96-1F6C1B7902C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D189BB-EB36-4E32-A27B-9B2D4D5BA84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39019157-2978-4692-912F-19F0806DE8D4}">
      <dgm:prSet custT="1"/>
      <dgm:spPr/>
      <dgm:t>
        <a:bodyPr/>
        <a:lstStyle/>
        <a:p>
          <a:r>
            <a:rPr lang="en-US" sz="2400" dirty="0">
              <a:solidFill>
                <a:schemeClr val="accent5">
                  <a:lumMod val="20000"/>
                  <a:lumOff val="80000"/>
                </a:schemeClr>
              </a:solidFill>
            </a:rPr>
            <a:t>Age at the time of the onset/occurrence of ABI</a:t>
          </a:r>
        </a:p>
      </dgm:t>
    </dgm:pt>
    <dgm:pt modelId="{1CF1B977-F1E1-41FD-A16E-07E0FC89B0F2}" type="parTrans" cxnId="{EA622031-64F9-42D7-B648-C20C58C5873A}">
      <dgm:prSet/>
      <dgm:spPr/>
      <dgm:t>
        <a:bodyPr/>
        <a:lstStyle/>
        <a:p>
          <a:endParaRPr lang="en-US"/>
        </a:p>
      </dgm:t>
    </dgm:pt>
    <dgm:pt modelId="{DA5F9B3B-4E15-413C-A0F0-AEAF81EAED7C}" type="sibTrans" cxnId="{EA622031-64F9-42D7-B648-C20C58C5873A}">
      <dgm:prSet/>
      <dgm:spPr/>
      <dgm:t>
        <a:bodyPr/>
        <a:lstStyle/>
        <a:p>
          <a:endParaRPr lang="en-US"/>
        </a:p>
      </dgm:t>
    </dgm:pt>
    <dgm:pt modelId="{5B6CC532-4224-48B2-86BC-BDB83E70CF30}">
      <dgm:prSet custT="1"/>
      <dgm:spPr/>
      <dgm:t>
        <a:bodyPr/>
        <a:lstStyle/>
        <a:p>
          <a:r>
            <a:rPr lang="en-US" sz="2400" dirty="0">
              <a:solidFill>
                <a:schemeClr val="accent5">
                  <a:lumMod val="20000"/>
                  <a:lumOff val="80000"/>
                </a:schemeClr>
              </a:solidFill>
            </a:rPr>
            <a:t>Site(s) of injury within the brain and severity of neurological insult</a:t>
          </a:r>
        </a:p>
      </dgm:t>
    </dgm:pt>
    <dgm:pt modelId="{2E6B3BFE-F567-431C-BD59-70659214314A}" type="parTrans" cxnId="{9FF64D3A-E7A0-4AE6-B33D-7A6066F833FA}">
      <dgm:prSet/>
      <dgm:spPr/>
      <dgm:t>
        <a:bodyPr/>
        <a:lstStyle/>
        <a:p>
          <a:endParaRPr lang="en-US"/>
        </a:p>
      </dgm:t>
    </dgm:pt>
    <dgm:pt modelId="{C32089EC-E56C-4BB9-82F2-6E9F9DDFB59E}" type="sibTrans" cxnId="{9FF64D3A-E7A0-4AE6-B33D-7A6066F833FA}">
      <dgm:prSet/>
      <dgm:spPr/>
      <dgm:t>
        <a:bodyPr/>
        <a:lstStyle/>
        <a:p>
          <a:endParaRPr lang="en-US"/>
        </a:p>
      </dgm:t>
    </dgm:pt>
    <dgm:pt modelId="{C19691A5-AEC1-4702-BFD5-7DCE3A516F5E}">
      <dgm:prSet custT="1"/>
      <dgm:spPr/>
      <dgm:t>
        <a:bodyPr/>
        <a:lstStyle/>
        <a:p>
          <a:r>
            <a:rPr lang="en-US" sz="2400" dirty="0">
              <a:solidFill>
                <a:schemeClr val="accent5">
                  <a:lumMod val="20000"/>
                  <a:lumOff val="80000"/>
                </a:schemeClr>
              </a:solidFill>
            </a:rPr>
            <a:t>Specific disease or disorder</a:t>
          </a:r>
        </a:p>
      </dgm:t>
    </dgm:pt>
    <dgm:pt modelId="{F3B6B7D5-ECEF-4537-B729-FC6DCC0A20AF}" type="parTrans" cxnId="{415588FB-1578-4852-B810-FE69330D0BE4}">
      <dgm:prSet/>
      <dgm:spPr/>
      <dgm:t>
        <a:bodyPr/>
        <a:lstStyle/>
        <a:p>
          <a:endParaRPr lang="en-US"/>
        </a:p>
      </dgm:t>
    </dgm:pt>
    <dgm:pt modelId="{5ADF0F49-7408-45B8-8B90-10A2AFE6524F}" type="sibTrans" cxnId="{415588FB-1578-4852-B810-FE69330D0BE4}">
      <dgm:prSet/>
      <dgm:spPr/>
      <dgm:t>
        <a:bodyPr/>
        <a:lstStyle/>
        <a:p>
          <a:endParaRPr lang="en-US"/>
        </a:p>
      </dgm:t>
    </dgm:pt>
    <dgm:pt modelId="{813CECB2-30F9-4A5F-AD4C-9CDABF40F245}" type="pres">
      <dgm:prSet presAssocID="{97D189BB-EB36-4E32-A27B-9B2D4D5BA847}" presName="linear" presStyleCnt="0">
        <dgm:presLayoutVars>
          <dgm:animLvl val="lvl"/>
          <dgm:resizeHandles val="exact"/>
        </dgm:presLayoutVars>
      </dgm:prSet>
      <dgm:spPr/>
    </dgm:pt>
    <dgm:pt modelId="{F888E9D9-3009-48A8-B44B-D5F99FDF61C5}" type="pres">
      <dgm:prSet presAssocID="{39019157-2978-4692-912F-19F0806DE8D4}" presName="parentText" presStyleLbl="node1" presStyleIdx="0" presStyleCnt="3" custScaleX="87379">
        <dgm:presLayoutVars>
          <dgm:chMax val="0"/>
          <dgm:bulletEnabled val="1"/>
        </dgm:presLayoutVars>
      </dgm:prSet>
      <dgm:spPr/>
    </dgm:pt>
    <dgm:pt modelId="{CC550D41-3922-44E8-B505-5D92930EA804}" type="pres">
      <dgm:prSet presAssocID="{DA5F9B3B-4E15-413C-A0F0-AEAF81EAED7C}" presName="spacer" presStyleCnt="0"/>
      <dgm:spPr/>
    </dgm:pt>
    <dgm:pt modelId="{851FE683-53A8-4143-8F44-AD1A0DC7108A}" type="pres">
      <dgm:prSet presAssocID="{5B6CC532-4224-48B2-86BC-BDB83E70CF30}" presName="parentText" presStyleLbl="node1" presStyleIdx="1" presStyleCnt="3" custScaleX="87379">
        <dgm:presLayoutVars>
          <dgm:chMax val="0"/>
          <dgm:bulletEnabled val="1"/>
        </dgm:presLayoutVars>
      </dgm:prSet>
      <dgm:spPr/>
    </dgm:pt>
    <dgm:pt modelId="{164CDE02-A416-4062-A71F-3A5AA6E3F11F}" type="pres">
      <dgm:prSet presAssocID="{C32089EC-E56C-4BB9-82F2-6E9F9DDFB59E}" presName="spacer" presStyleCnt="0"/>
      <dgm:spPr/>
    </dgm:pt>
    <dgm:pt modelId="{B444D2FF-54F3-4855-9E36-D85BB09141E8}" type="pres">
      <dgm:prSet presAssocID="{C19691A5-AEC1-4702-BFD5-7DCE3A516F5E}" presName="parentText" presStyleLbl="node1" presStyleIdx="2" presStyleCnt="3" custScaleX="87379">
        <dgm:presLayoutVars>
          <dgm:chMax val="0"/>
          <dgm:bulletEnabled val="1"/>
        </dgm:presLayoutVars>
      </dgm:prSet>
      <dgm:spPr/>
    </dgm:pt>
  </dgm:ptLst>
  <dgm:cxnLst>
    <dgm:cxn modelId="{EA622031-64F9-42D7-B648-C20C58C5873A}" srcId="{97D189BB-EB36-4E32-A27B-9B2D4D5BA847}" destId="{39019157-2978-4692-912F-19F0806DE8D4}" srcOrd="0" destOrd="0" parTransId="{1CF1B977-F1E1-41FD-A16E-07E0FC89B0F2}" sibTransId="{DA5F9B3B-4E15-413C-A0F0-AEAF81EAED7C}"/>
    <dgm:cxn modelId="{9FF64D3A-E7A0-4AE6-B33D-7A6066F833FA}" srcId="{97D189BB-EB36-4E32-A27B-9B2D4D5BA847}" destId="{5B6CC532-4224-48B2-86BC-BDB83E70CF30}" srcOrd="1" destOrd="0" parTransId="{2E6B3BFE-F567-431C-BD59-70659214314A}" sibTransId="{C32089EC-E56C-4BB9-82F2-6E9F9DDFB59E}"/>
    <dgm:cxn modelId="{353A995F-90AC-4613-A4D0-221CBCA4E770}" type="presOf" srcId="{97D189BB-EB36-4E32-A27B-9B2D4D5BA847}" destId="{813CECB2-30F9-4A5F-AD4C-9CDABF40F245}" srcOrd="0" destOrd="0" presId="urn:microsoft.com/office/officeart/2005/8/layout/vList2"/>
    <dgm:cxn modelId="{E59B6C79-AB50-4552-B814-5AA19FC644EA}" type="presOf" srcId="{C19691A5-AEC1-4702-BFD5-7DCE3A516F5E}" destId="{B444D2FF-54F3-4855-9E36-D85BB09141E8}" srcOrd="0" destOrd="0" presId="urn:microsoft.com/office/officeart/2005/8/layout/vList2"/>
    <dgm:cxn modelId="{D9E34AA8-E42C-4FA9-B349-C0861DAD65C9}" type="presOf" srcId="{5B6CC532-4224-48B2-86BC-BDB83E70CF30}" destId="{851FE683-53A8-4143-8F44-AD1A0DC7108A}" srcOrd="0" destOrd="0" presId="urn:microsoft.com/office/officeart/2005/8/layout/vList2"/>
    <dgm:cxn modelId="{415588FB-1578-4852-B810-FE69330D0BE4}" srcId="{97D189BB-EB36-4E32-A27B-9B2D4D5BA847}" destId="{C19691A5-AEC1-4702-BFD5-7DCE3A516F5E}" srcOrd="2" destOrd="0" parTransId="{F3B6B7D5-ECEF-4537-B729-FC6DCC0A20AF}" sibTransId="{5ADF0F49-7408-45B8-8B90-10A2AFE6524F}"/>
    <dgm:cxn modelId="{ABAC25FC-C764-4719-AE45-F8CBA0EB1618}" type="presOf" srcId="{39019157-2978-4692-912F-19F0806DE8D4}" destId="{F888E9D9-3009-48A8-B44B-D5F99FDF61C5}" srcOrd="0" destOrd="0" presId="urn:microsoft.com/office/officeart/2005/8/layout/vList2"/>
    <dgm:cxn modelId="{E4098BAD-D072-46A1-A077-7C0BC0AAA775}" type="presParOf" srcId="{813CECB2-30F9-4A5F-AD4C-9CDABF40F245}" destId="{F888E9D9-3009-48A8-B44B-D5F99FDF61C5}" srcOrd="0" destOrd="0" presId="urn:microsoft.com/office/officeart/2005/8/layout/vList2"/>
    <dgm:cxn modelId="{40A0EE1E-1BD6-457F-AA53-ECCC199A22EE}" type="presParOf" srcId="{813CECB2-30F9-4A5F-AD4C-9CDABF40F245}" destId="{CC550D41-3922-44E8-B505-5D92930EA804}" srcOrd="1" destOrd="0" presId="urn:microsoft.com/office/officeart/2005/8/layout/vList2"/>
    <dgm:cxn modelId="{70A53CF2-DA8C-4E04-A406-CEBA79AC382A}" type="presParOf" srcId="{813CECB2-30F9-4A5F-AD4C-9CDABF40F245}" destId="{851FE683-53A8-4143-8F44-AD1A0DC7108A}" srcOrd="2" destOrd="0" presId="urn:microsoft.com/office/officeart/2005/8/layout/vList2"/>
    <dgm:cxn modelId="{6E1AA5B5-A257-45C2-A232-275DA1468D14}" type="presParOf" srcId="{813CECB2-30F9-4A5F-AD4C-9CDABF40F245}" destId="{164CDE02-A416-4062-A71F-3A5AA6E3F11F}" srcOrd="3" destOrd="0" presId="urn:microsoft.com/office/officeart/2005/8/layout/vList2"/>
    <dgm:cxn modelId="{70B02B66-D3C9-4F51-9E81-F029BD9AFEEF}" type="presParOf" srcId="{813CECB2-30F9-4A5F-AD4C-9CDABF40F245}" destId="{B444D2FF-54F3-4855-9E36-D85BB09141E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D189BB-EB36-4E32-A27B-9B2D4D5BA84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F047546C-10C4-4852-985C-F194017946AF}">
      <dgm:prSet custT="1"/>
      <dgm:spPr/>
      <dgm:t>
        <a:bodyPr/>
        <a:lstStyle/>
        <a:p>
          <a:r>
            <a:rPr lang="en-US" sz="2400" dirty="0">
              <a:solidFill>
                <a:schemeClr val="accent5">
                  <a:lumMod val="20000"/>
                  <a:lumOff val="80000"/>
                </a:schemeClr>
              </a:solidFill>
            </a:rPr>
            <a:t>Nature of complications</a:t>
          </a:r>
        </a:p>
      </dgm:t>
    </dgm:pt>
    <dgm:pt modelId="{7A2E24B2-9F33-4156-8436-1A47193D6DB9}" type="parTrans" cxnId="{7D95EE94-8132-4333-A2C4-415DA0D93B7B}">
      <dgm:prSet/>
      <dgm:spPr/>
      <dgm:t>
        <a:bodyPr/>
        <a:lstStyle/>
        <a:p>
          <a:endParaRPr lang="en-US"/>
        </a:p>
      </dgm:t>
    </dgm:pt>
    <dgm:pt modelId="{C2B118BB-493D-481B-B813-8C0AFA9D6E1F}" type="sibTrans" cxnId="{7D95EE94-8132-4333-A2C4-415DA0D93B7B}">
      <dgm:prSet/>
      <dgm:spPr/>
      <dgm:t>
        <a:bodyPr/>
        <a:lstStyle/>
        <a:p>
          <a:endParaRPr lang="en-US"/>
        </a:p>
      </dgm:t>
    </dgm:pt>
    <dgm:pt modelId="{892F0651-1BE0-47AE-B9A5-7C58E9946965}">
      <dgm:prSet custT="1"/>
      <dgm:spPr/>
      <dgm:t>
        <a:bodyPr/>
        <a:lstStyle/>
        <a:p>
          <a:pPr algn="l"/>
          <a:r>
            <a:rPr lang="en-US" sz="2400" dirty="0">
              <a:solidFill>
                <a:schemeClr val="accent5">
                  <a:lumMod val="20000"/>
                  <a:lumOff val="80000"/>
                </a:schemeClr>
              </a:solidFill>
            </a:rPr>
            <a:t>Premorbid conditions (e.g., psychiatric disorder)</a:t>
          </a:r>
        </a:p>
      </dgm:t>
    </dgm:pt>
    <dgm:pt modelId="{BCD6BBED-7D78-42D4-AE4E-343F01522312}" type="parTrans" cxnId="{D2BE58B0-E79B-44D2-961D-E5EB4C087E7A}">
      <dgm:prSet/>
      <dgm:spPr/>
      <dgm:t>
        <a:bodyPr/>
        <a:lstStyle/>
        <a:p>
          <a:endParaRPr lang="en-US"/>
        </a:p>
      </dgm:t>
    </dgm:pt>
    <dgm:pt modelId="{1038ED9D-8E75-4A48-933F-D5EE428D1857}" type="sibTrans" cxnId="{D2BE58B0-E79B-44D2-961D-E5EB4C087E7A}">
      <dgm:prSet/>
      <dgm:spPr/>
      <dgm:t>
        <a:bodyPr/>
        <a:lstStyle/>
        <a:p>
          <a:endParaRPr lang="en-US"/>
        </a:p>
      </dgm:t>
    </dgm:pt>
    <dgm:pt modelId="{128824FD-A689-4E39-B877-EF25F4906487}">
      <dgm:prSet custT="1"/>
      <dgm:spPr/>
      <dgm:t>
        <a:bodyPr/>
        <a:lstStyle/>
        <a:p>
          <a:pPr algn="l"/>
          <a:r>
            <a:rPr lang="en-US" sz="2400" dirty="0">
              <a:solidFill>
                <a:schemeClr val="accent5">
                  <a:lumMod val="20000"/>
                  <a:lumOff val="80000"/>
                </a:schemeClr>
              </a:solidFill>
            </a:rPr>
            <a:t>Timeliness, accuracy, and access to diagnostic and treatment services</a:t>
          </a:r>
        </a:p>
      </dgm:t>
    </dgm:pt>
    <dgm:pt modelId="{8A80FA23-8036-4B91-9622-C897D1E2E81A}" type="parTrans" cxnId="{7C72872B-1925-4DA7-9B16-4B888EAE96DE}">
      <dgm:prSet/>
      <dgm:spPr/>
      <dgm:t>
        <a:bodyPr/>
        <a:lstStyle/>
        <a:p>
          <a:endParaRPr lang="en-US"/>
        </a:p>
      </dgm:t>
    </dgm:pt>
    <dgm:pt modelId="{4617AE73-82FA-4F7D-921B-A18CE7751517}" type="sibTrans" cxnId="{7C72872B-1925-4DA7-9B16-4B888EAE96DE}">
      <dgm:prSet/>
      <dgm:spPr/>
      <dgm:t>
        <a:bodyPr/>
        <a:lstStyle/>
        <a:p>
          <a:endParaRPr lang="en-US"/>
        </a:p>
      </dgm:t>
    </dgm:pt>
    <dgm:pt modelId="{EBA2635C-56AD-4B2A-AA48-453CDFA6D693}">
      <dgm:prSet custT="1"/>
      <dgm:spPr/>
      <dgm:t>
        <a:bodyPr/>
        <a:lstStyle/>
        <a:p>
          <a:pPr algn="l"/>
          <a:r>
            <a:rPr lang="en-US" sz="2400" dirty="0">
              <a:solidFill>
                <a:schemeClr val="accent5">
                  <a:lumMod val="20000"/>
                  <a:lumOff val="80000"/>
                </a:schemeClr>
              </a:solidFill>
            </a:rPr>
            <a:t>Health care disparities </a:t>
          </a:r>
        </a:p>
      </dgm:t>
    </dgm:pt>
    <dgm:pt modelId="{CAE922F2-FC40-49A9-9BC5-385E6174A553}" type="parTrans" cxnId="{A6A23546-3B50-494D-852F-E2848F77A327}">
      <dgm:prSet/>
      <dgm:spPr/>
      <dgm:t>
        <a:bodyPr/>
        <a:lstStyle/>
        <a:p>
          <a:endParaRPr lang="en-US"/>
        </a:p>
      </dgm:t>
    </dgm:pt>
    <dgm:pt modelId="{9AFF930C-7901-4099-BBFF-F1251B139E93}" type="sibTrans" cxnId="{A6A23546-3B50-494D-852F-E2848F77A327}">
      <dgm:prSet/>
      <dgm:spPr/>
      <dgm:t>
        <a:bodyPr/>
        <a:lstStyle/>
        <a:p>
          <a:endParaRPr lang="en-US"/>
        </a:p>
      </dgm:t>
    </dgm:pt>
    <dgm:pt modelId="{813CECB2-30F9-4A5F-AD4C-9CDABF40F245}" type="pres">
      <dgm:prSet presAssocID="{97D189BB-EB36-4E32-A27B-9B2D4D5BA847}" presName="linear" presStyleCnt="0">
        <dgm:presLayoutVars>
          <dgm:animLvl val="lvl"/>
          <dgm:resizeHandles val="exact"/>
        </dgm:presLayoutVars>
      </dgm:prSet>
      <dgm:spPr/>
    </dgm:pt>
    <dgm:pt modelId="{A8A6341F-D03B-4E3A-8617-ED79A703E26F}" type="pres">
      <dgm:prSet presAssocID="{F047546C-10C4-4852-985C-F194017946AF}" presName="parentText" presStyleLbl="node1" presStyleIdx="0" presStyleCnt="4" custScaleX="85665">
        <dgm:presLayoutVars>
          <dgm:chMax val="0"/>
          <dgm:bulletEnabled val="1"/>
        </dgm:presLayoutVars>
      </dgm:prSet>
      <dgm:spPr/>
    </dgm:pt>
    <dgm:pt modelId="{F5511DEB-694E-40CF-AEE2-7E1D82CCFA55}" type="pres">
      <dgm:prSet presAssocID="{C2B118BB-493D-481B-B813-8C0AFA9D6E1F}" presName="spacer" presStyleCnt="0"/>
      <dgm:spPr/>
    </dgm:pt>
    <dgm:pt modelId="{243C4746-9542-4CFF-9AB2-838A2D3EB170}" type="pres">
      <dgm:prSet presAssocID="{892F0651-1BE0-47AE-B9A5-7C58E9946965}" presName="parentText" presStyleLbl="node1" presStyleIdx="1" presStyleCnt="4" custScaleX="85665">
        <dgm:presLayoutVars>
          <dgm:chMax val="0"/>
          <dgm:bulletEnabled val="1"/>
        </dgm:presLayoutVars>
      </dgm:prSet>
      <dgm:spPr/>
    </dgm:pt>
    <dgm:pt modelId="{D88599FC-5D32-4AC2-AE73-3014EA92F7B5}" type="pres">
      <dgm:prSet presAssocID="{1038ED9D-8E75-4A48-933F-D5EE428D1857}" presName="spacer" presStyleCnt="0"/>
      <dgm:spPr/>
    </dgm:pt>
    <dgm:pt modelId="{0A1E7278-E739-4D61-87C3-57AE54EDFB42}" type="pres">
      <dgm:prSet presAssocID="{128824FD-A689-4E39-B877-EF25F4906487}" presName="parentText" presStyleLbl="node1" presStyleIdx="2" presStyleCnt="4" custScaleX="85665">
        <dgm:presLayoutVars>
          <dgm:chMax val="0"/>
          <dgm:bulletEnabled val="1"/>
        </dgm:presLayoutVars>
      </dgm:prSet>
      <dgm:spPr/>
    </dgm:pt>
    <dgm:pt modelId="{2C8FEF74-1440-4D4F-965A-0ADF9372C4E2}" type="pres">
      <dgm:prSet presAssocID="{4617AE73-82FA-4F7D-921B-A18CE7751517}" presName="spacer" presStyleCnt="0"/>
      <dgm:spPr/>
    </dgm:pt>
    <dgm:pt modelId="{74ACBA53-BCF1-44B9-BF11-8EBF51A541A4}" type="pres">
      <dgm:prSet presAssocID="{EBA2635C-56AD-4B2A-AA48-453CDFA6D693}" presName="parentText" presStyleLbl="node1" presStyleIdx="3" presStyleCnt="4" custScaleX="85679" custLinFactNeighborX="-7" custLinFactNeighborY="-7418">
        <dgm:presLayoutVars>
          <dgm:chMax val="0"/>
          <dgm:bulletEnabled val="1"/>
        </dgm:presLayoutVars>
      </dgm:prSet>
      <dgm:spPr/>
    </dgm:pt>
  </dgm:ptLst>
  <dgm:cxnLst>
    <dgm:cxn modelId="{7C72872B-1925-4DA7-9B16-4B888EAE96DE}" srcId="{97D189BB-EB36-4E32-A27B-9B2D4D5BA847}" destId="{128824FD-A689-4E39-B877-EF25F4906487}" srcOrd="2" destOrd="0" parTransId="{8A80FA23-8036-4B91-9622-C897D1E2E81A}" sibTransId="{4617AE73-82FA-4F7D-921B-A18CE7751517}"/>
    <dgm:cxn modelId="{353A995F-90AC-4613-A4D0-221CBCA4E770}" type="presOf" srcId="{97D189BB-EB36-4E32-A27B-9B2D4D5BA847}" destId="{813CECB2-30F9-4A5F-AD4C-9CDABF40F245}" srcOrd="0" destOrd="0" presId="urn:microsoft.com/office/officeart/2005/8/layout/vList2"/>
    <dgm:cxn modelId="{A6A23546-3B50-494D-852F-E2848F77A327}" srcId="{97D189BB-EB36-4E32-A27B-9B2D4D5BA847}" destId="{EBA2635C-56AD-4B2A-AA48-453CDFA6D693}" srcOrd="3" destOrd="0" parTransId="{CAE922F2-FC40-49A9-9BC5-385E6174A553}" sibTransId="{9AFF930C-7901-4099-BBFF-F1251B139E93}"/>
    <dgm:cxn modelId="{BB246366-72BF-4CA5-9486-8AA4FEBBB1DA}" type="presOf" srcId="{892F0651-1BE0-47AE-B9A5-7C58E9946965}" destId="{243C4746-9542-4CFF-9AB2-838A2D3EB170}" srcOrd="0" destOrd="0" presId="urn:microsoft.com/office/officeart/2005/8/layout/vList2"/>
    <dgm:cxn modelId="{A87F7684-F267-433F-83F6-E054CC0F3F2A}" type="presOf" srcId="{F047546C-10C4-4852-985C-F194017946AF}" destId="{A8A6341F-D03B-4E3A-8617-ED79A703E26F}" srcOrd="0" destOrd="0" presId="urn:microsoft.com/office/officeart/2005/8/layout/vList2"/>
    <dgm:cxn modelId="{3678DE8A-AF70-4B89-A8F4-6824EA391F9E}" type="presOf" srcId="{EBA2635C-56AD-4B2A-AA48-453CDFA6D693}" destId="{74ACBA53-BCF1-44B9-BF11-8EBF51A541A4}" srcOrd="0" destOrd="0" presId="urn:microsoft.com/office/officeart/2005/8/layout/vList2"/>
    <dgm:cxn modelId="{7D95EE94-8132-4333-A2C4-415DA0D93B7B}" srcId="{97D189BB-EB36-4E32-A27B-9B2D4D5BA847}" destId="{F047546C-10C4-4852-985C-F194017946AF}" srcOrd="0" destOrd="0" parTransId="{7A2E24B2-9F33-4156-8436-1A47193D6DB9}" sibTransId="{C2B118BB-493D-481B-B813-8C0AFA9D6E1F}"/>
    <dgm:cxn modelId="{36EFED95-D939-465C-B125-2BDE22FA20E8}" type="presOf" srcId="{128824FD-A689-4E39-B877-EF25F4906487}" destId="{0A1E7278-E739-4D61-87C3-57AE54EDFB42}" srcOrd="0" destOrd="0" presId="urn:microsoft.com/office/officeart/2005/8/layout/vList2"/>
    <dgm:cxn modelId="{D2BE58B0-E79B-44D2-961D-E5EB4C087E7A}" srcId="{97D189BB-EB36-4E32-A27B-9B2D4D5BA847}" destId="{892F0651-1BE0-47AE-B9A5-7C58E9946965}" srcOrd="1" destOrd="0" parTransId="{BCD6BBED-7D78-42D4-AE4E-343F01522312}" sibTransId="{1038ED9D-8E75-4A48-933F-D5EE428D1857}"/>
    <dgm:cxn modelId="{8DB71A5D-6515-461A-818E-52803EBA314A}" type="presParOf" srcId="{813CECB2-30F9-4A5F-AD4C-9CDABF40F245}" destId="{A8A6341F-D03B-4E3A-8617-ED79A703E26F}" srcOrd="0" destOrd="0" presId="urn:microsoft.com/office/officeart/2005/8/layout/vList2"/>
    <dgm:cxn modelId="{E3B3D6D6-C863-47ED-95CC-0D8B528DF300}" type="presParOf" srcId="{813CECB2-30F9-4A5F-AD4C-9CDABF40F245}" destId="{F5511DEB-694E-40CF-AEE2-7E1D82CCFA55}" srcOrd="1" destOrd="0" presId="urn:microsoft.com/office/officeart/2005/8/layout/vList2"/>
    <dgm:cxn modelId="{04C90AE6-1492-404F-A3DD-D28299BDAC21}" type="presParOf" srcId="{813CECB2-30F9-4A5F-AD4C-9CDABF40F245}" destId="{243C4746-9542-4CFF-9AB2-838A2D3EB170}" srcOrd="2" destOrd="0" presId="urn:microsoft.com/office/officeart/2005/8/layout/vList2"/>
    <dgm:cxn modelId="{E7935D46-B183-4DCE-9451-6048C61B02C4}" type="presParOf" srcId="{813CECB2-30F9-4A5F-AD4C-9CDABF40F245}" destId="{D88599FC-5D32-4AC2-AE73-3014EA92F7B5}" srcOrd="3" destOrd="0" presId="urn:microsoft.com/office/officeart/2005/8/layout/vList2"/>
    <dgm:cxn modelId="{4E9275EB-40F8-47B8-98F4-10BCC93D3EC2}" type="presParOf" srcId="{813CECB2-30F9-4A5F-AD4C-9CDABF40F245}" destId="{0A1E7278-E739-4D61-87C3-57AE54EDFB42}" srcOrd="4" destOrd="0" presId="urn:microsoft.com/office/officeart/2005/8/layout/vList2"/>
    <dgm:cxn modelId="{8698DD57-8741-4AAA-9813-33B54B99EE17}" type="presParOf" srcId="{813CECB2-30F9-4A5F-AD4C-9CDABF40F245}" destId="{2C8FEF74-1440-4D4F-965A-0ADF9372C4E2}" srcOrd="5" destOrd="0" presId="urn:microsoft.com/office/officeart/2005/8/layout/vList2"/>
    <dgm:cxn modelId="{ABBD7340-F1F5-47FF-9DC8-18B8137BCC22}" type="presParOf" srcId="{813CECB2-30F9-4A5F-AD4C-9CDABF40F245}" destId="{74ACBA53-BCF1-44B9-BF11-8EBF51A541A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189BB-EB36-4E32-A27B-9B2D4D5BA84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04F801E1-9A7E-419A-BFCB-839BBD795E5A}">
      <dgm:prSet custT="1"/>
      <dgm:spPr/>
      <dgm:t>
        <a:bodyPr/>
        <a:lstStyle/>
        <a:p>
          <a:r>
            <a:rPr lang="en-US" sz="2400" dirty="0">
              <a:solidFill>
                <a:schemeClr val="accent5">
                  <a:lumMod val="20000"/>
                  <a:lumOff val="80000"/>
                </a:schemeClr>
              </a:solidFill>
            </a:rPr>
            <a:t>Other post-injury risks/factors (e.g., substance use disorder)</a:t>
          </a:r>
        </a:p>
      </dgm:t>
    </dgm:pt>
    <dgm:pt modelId="{FE48EDEA-B803-49EC-8354-3DA9099B15B6}" type="parTrans" cxnId="{51E7F8FD-0384-4DEF-B12C-42EDE611B145}">
      <dgm:prSet/>
      <dgm:spPr/>
      <dgm:t>
        <a:bodyPr/>
        <a:lstStyle/>
        <a:p>
          <a:endParaRPr lang="en-US"/>
        </a:p>
      </dgm:t>
    </dgm:pt>
    <dgm:pt modelId="{5E7ADECD-E881-49B1-9E0E-2A100F6D1341}" type="sibTrans" cxnId="{51E7F8FD-0384-4DEF-B12C-42EDE611B145}">
      <dgm:prSet/>
      <dgm:spPr/>
      <dgm:t>
        <a:bodyPr/>
        <a:lstStyle/>
        <a:p>
          <a:endParaRPr lang="en-US"/>
        </a:p>
      </dgm:t>
    </dgm:pt>
    <dgm:pt modelId="{75F8DE49-9D18-4269-870E-1807AF220324}">
      <dgm:prSet custT="1"/>
      <dgm:spPr/>
      <dgm:t>
        <a:bodyPr/>
        <a:lstStyle/>
        <a:p>
          <a:pPr algn="l"/>
          <a:r>
            <a:rPr lang="en-US" sz="2400" dirty="0">
              <a:solidFill>
                <a:schemeClr val="accent5">
                  <a:lumMod val="20000"/>
                  <a:lumOff val="80000"/>
                </a:schemeClr>
              </a:solidFill>
            </a:rPr>
            <a:t>Participation in Rehabilitation </a:t>
          </a:r>
        </a:p>
      </dgm:t>
    </dgm:pt>
    <dgm:pt modelId="{AC62CE06-954E-4DD3-A86C-FCFBEEF5932E}" type="parTrans" cxnId="{3A88D7B4-9A0C-4EB3-9135-1BA2F9E996FD}">
      <dgm:prSet/>
      <dgm:spPr/>
      <dgm:t>
        <a:bodyPr/>
        <a:lstStyle/>
        <a:p>
          <a:endParaRPr lang="en-US"/>
        </a:p>
      </dgm:t>
    </dgm:pt>
    <dgm:pt modelId="{0FACB33A-9DD5-4B2A-B761-174ECFB26D68}" type="sibTrans" cxnId="{3A88D7B4-9A0C-4EB3-9135-1BA2F9E996FD}">
      <dgm:prSet/>
      <dgm:spPr/>
      <dgm:t>
        <a:bodyPr/>
        <a:lstStyle/>
        <a:p>
          <a:endParaRPr lang="en-US"/>
        </a:p>
      </dgm:t>
    </dgm:pt>
    <dgm:pt modelId="{B9ED6EDE-BECD-4BD1-AC31-1255CEBB7530}">
      <dgm:prSet custT="1"/>
      <dgm:spPr/>
      <dgm:t>
        <a:bodyPr/>
        <a:lstStyle/>
        <a:p>
          <a:pPr algn="l"/>
          <a:r>
            <a:rPr lang="en-US" sz="2400" dirty="0">
              <a:solidFill>
                <a:schemeClr val="accent5">
                  <a:lumMod val="20000"/>
                  <a:lumOff val="80000"/>
                </a:schemeClr>
              </a:solidFill>
            </a:rPr>
            <a:t>Support of family/significant others</a:t>
          </a:r>
        </a:p>
      </dgm:t>
    </dgm:pt>
    <dgm:pt modelId="{420FCEF7-CE33-4AC4-A551-75D77C3E8542}" type="sibTrans" cxnId="{3A481598-0D58-46B1-A3B3-A4266992F513}">
      <dgm:prSet/>
      <dgm:spPr/>
      <dgm:t>
        <a:bodyPr/>
        <a:lstStyle/>
        <a:p>
          <a:endParaRPr lang="en-US"/>
        </a:p>
      </dgm:t>
    </dgm:pt>
    <dgm:pt modelId="{5F19C330-D1B9-43A0-927E-4E172545C677}" type="parTrans" cxnId="{3A481598-0D58-46B1-A3B3-A4266992F513}">
      <dgm:prSet/>
      <dgm:spPr/>
      <dgm:t>
        <a:bodyPr/>
        <a:lstStyle/>
        <a:p>
          <a:endParaRPr lang="en-US"/>
        </a:p>
      </dgm:t>
    </dgm:pt>
    <dgm:pt modelId="{813CECB2-30F9-4A5F-AD4C-9CDABF40F245}" type="pres">
      <dgm:prSet presAssocID="{97D189BB-EB36-4E32-A27B-9B2D4D5BA847}" presName="linear" presStyleCnt="0">
        <dgm:presLayoutVars>
          <dgm:animLvl val="lvl"/>
          <dgm:resizeHandles val="exact"/>
        </dgm:presLayoutVars>
      </dgm:prSet>
      <dgm:spPr/>
    </dgm:pt>
    <dgm:pt modelId="{F3E20C71-4270-47D1-9A85-5ECB02E8EAE4}" type="pres">
      <dgm:prSet presAssocID="{04F801E1-9A7E-419A-BFCB-839BBD795E5A}" presName="parentText" presStyleLbl="node1" presStyleIdx="0" presStyleCnt="3" custScaleX="93088" custScaleY="66088" custLinFactY="-17928" custLinFactNeighborX="2254" custLinFactNeighborY="-100000">
        <dgm:presLayoutVars>
          <dgm:chMax val="0"/>
          <dgm:bulletEnabled val="1"/>
        </dgm:presLayoutVars>
      </dgm:prSet>
      <dgm:spPr/>
    </dgm:pt>
    <dgm:pt modelId="{1882F292-78DE-458F-88D2-5DB4A8AC8F7E}" type="pres">
      <dgm:prSet presAssocID="{5E7ADECD-E881-49B1-9E0E-2A100F6D1341}" presName="spacer" presStyleCnt="0"/>
      <dgm:spPr/>
    </dgm:pt>
    <dgm:pt modelId="{875B5D95-A6AB-46D0-83B2-8E15522A1478}" type="pres">
      <dgm:prSet presAssocID="{B9ED6EDE-BECD-4BD1-AC31-1255CEBB7530}" presName="parentText" presStyleLbl="node1" presStyleIdx="1" presStyleCnt="3" custScaleX="93271" custScaleY="61197" custLinFactY="-11728" custLinFactNeighborX="2646" custLinFactNeighborY="-100000">
        <dgm:presLayoutVars>
          <dgm:chMax val="0"/>
          <dgm:bulletEnabled val="1"/>
        </dgm:presLayoutVars>
      </dgm:prSet>
      <dgm:spPr/>
    </dgm:pt>
    <dgm:pt modelId="{99BE54A7-92C5-42C8-B603-84E4599C09BE}" type="pres">
      <dgm:prSet presAssocID="{420FCEF7-CE33-4AC4-A551-75D77C3E8542}" presName="spacer" presStyleCnt="0"/>
      <dgm:spPr/>
    </dgm:pt>
    <dgm:pt modelId="{ED57F971-5CB1-43B8-9FB5-0705BE4CBB18}" type="pres">
      <dgm:prSet presAssocID="{75F8DE49-9D18-4269-870E-1807AF220324}" presName="parentText" presStyleLbl="node1" presStyleIdx="2" presStyleCnt="3" custScaleX="93092" custScaleY="68121" custLinFactY="-637" custLinFactNeighborX="2256" custLinFactNeighborY="-100000">
        <dgm:presLayoutVars>
          <dgm:chMax val="0"/>
          <dgm:bulletEnabled val="1"/>
        </dgm:presLayoutVars>
      </dgm:prSet>
      <dgm:spPr/>
    </dgm:pt>
  </dgm:ptLst>
  <dgm:cxnLst>
    <dgm:cxn modelId="{353A995F-90AC-4613-A4D0-221CBCA4E770}" type="presOf" srcId="{97D189BB-EB36-4E32-A27B-9B2D4D5BA847}" destId="{813CECB2-30F9-4A5F-AD4C-9CDABF40F245}" srcOrd="0" destOrd="0" presId="urn:microsoft.com/office/officeart/2005/8/layout/vList2"/>
    <dgm:cxn modelId="{3274356D-0D42-41F1-9835-CA61412CAA3C}" type="presOf" srcId="{04F801E1-9A7E-419A-BFCB-839BBD795E5A}" destId="{F3E20C71-4270-47D1-9A85-5ECB02E8EAE4}" srcOrd="0" destOrd="0" presId="urn:microsoft.com/office/officeart/2005/8/layout/vList2"/>
    <dgm:cxn modelId="{3A481598-0D58-46B1-A3B3-A4266992F513}" srcId="{97D189BB-EB36-4E32-A27B-9B2D4D5BA847}" destId="{B9ED6EDE-BECD-4BD1-AC31-1255CEBB7530}" srcOrd="1" destOrd="0" parTransId="{5F19C330-D1B9-43A0-927E-4E172545C677}" sibTransId="{420FCEF7-CE33-4AC4-A551-75D77C3E8542}"/>
    <dgm:cxn modelId="{3A88D7B4-9A0C-4EB3-9135-1BA2F9E996FD}" srcId="{97D189BB-EB36-4E32-A27B-9B2D4D5BA847}" destId="{75F8DE49-9D18-4269-870E-1807AF220324}" srcOrd="2" destOrd="0" parTransId="{AC62CE06-954E-4DD3-A86C-FCFBEEF5932E}" sibTransId="{0FACB33A-9DD5-4B2A-B761-174ECFB26D68}"/>
    <dgm:cxn modelId="{7B9C08F4-FA2D-46DC-8EC3-99FFD9C43310}" type="presOf" srcId="{B9ED6EDE-BECD-4BD1-AC31-1255CEBB7530}" destId="{875B5D95-A6AB-46D0-83B2-8E15522A1478}" srcOrd="0" destOrd="0" presId="urn:microsoft.com/office/officeart/2005/8/layout/vList2"/>
    <dgm:cxn modelId="{03BDBEF4-EF06-4029-9668-96152858E717}" type="presOf" srcId="{75F8DE49-9D18-4269-870E-1807AF220324}" destId="{ED57F971-5CB1-43B8-9FB5-0705BE4CBB18}" srcOrd="0" destOrd="0" presId="urn:microsoft.com/office/officeart/2005/8/layout/vList2"/>
    <dgm:cxn modelId="{51E7F8FD-0384-4DEF-B12C-42EDE611B145}" srcId="{97D189BB-EB36-4E32-A27B-9B2D4D5BA847}" destId="{04F801E1-9A7E-419A-BFCB-839BBD795E5A}" srcOrd="0" destOrd="0" parTransId="{FE48EDEA-B803-49EC-8354-3DA9099B15B6}" sibTransId="{5E7ADECD-E881-49B1-9E0E-2A100F6D1341}"/>
    <dgm:cxn modelId="{778150D9-DABD-4A09-BB88-573D1CFE0790}" type="presParOf" srcId="{813CECB2-30F9-4A5F-AD4C-9CDABF40F245}" destId="{F3E20C71-4270-47D1-9A85-5ECB02E8EAE4}" srcOrd="0" destOrd="0" presId="urn:microsoft.com/office/officeart/2005/8/layout/vList2"/>
    <dgm:cxn modelId="{6BB15E79-D9AA-4765-A81C-99E48966F559}" type="presParOf" srcId="{813CECB2-30F9-4A5F-AD4C-9CDABF40F245}" destId="{1882F292-78DE-458F-88D2-5DB4A8AC8F7E}" srcOrd="1" destOrd="0" presId="urn:microsoft.com/office/officeart/2005/8/layout/vList2"/>
    <dgm:cxn modelId="{E898B029-17E1-4E66-B9C1-268FE1D7D5D0}" type="presParOf" srcId="{813CECB2-30F9-4A5F-AD4C-9CDABF40F245}" destId="{875B5D95-A6AB-46D0-83B2-8E15522A1478}" srcOrd="2" destOrd="0" presId="urn:microsoft.com/office/officeart/2005/8/layout/vList2"/>
    <dgm:cxn modelId="{5866DDF4-B46D-4B9D-9DC6-270F60C6EE4A}" type="presParOf" srcId="{813CECB2-30F9-4A5F-AD4C-9CDABF40F245}" destId="{99BE54A7-92C5-42C8-B603-84E4599C09BE}" srcOrd="3" destOrd="0" presId="urn:microsoft.com/office/officeart/2005/8/layout/vList2"/>
    <dgm:cxn modelId="{FD0F4367-E42D-43A0-A034-AECA7C7BFE1F}" type="presParOf" srcId="{813CECB2-30F9-4A5F-AD4C-9CDABF40F245}" destId="{ED57F971-5CB1-43B8-9FB5-0705BE4CBB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79E9-615B-44AC-B7C3-80F440D369B9}">
      <dsp:nvSpPr>
        <dsp:cNvPr id="0" name=""/>
        <dsp:cNvSpPr/>
      </dsp:nvSpPr>
      <dsp:spPr>
        <a:xfrm>
          <a:off x="976797" y="0"/>
          <a:ext cx="2779494" cy="166769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Annual Brain Injury Conference</a:t>
          </a:r>
        </a:p>
      </dsp:txBody>
      <dsp:txXfrm>
        <a:off x="976797" y="0"/>
        <a:ext cx="2779494" cy="1667696"/>
      </dsp:txXfrm>
    </dsp:sp>
    <dsp:sp modelId="{C4EB4732-C15A-4C4B-A691-C87AB5A8370F}">
      <dsp:nvSpPr>
        <dsp:cNvPr id="0" name=""/>
        <dsp:cNvSpPr/>
      </dsp:nvSpPr>
      <dsp:spPr>
        <a:xfrm>
          <a:off x="4482184" y="1931166"/>
          <a:ext cx="2779494" cy="166769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Acquired Brain Injury Clinical Continuing Education Series</a:t>
          </a:r>
        </a:p>
      </dsp:txBody>
      <dsp:txXfrm>
        <a:off x="4482184" y="1931166"/>
        <a:ext cx="2779494" cy="1667696"/>
      </dsp:txXfrm>
    </dsp:sp>
    <dsp:sp modelId="{92B83EF1-F27D-4789-ACDE-8CFB91B1A246}">
      <dsp:nvSpPr>
        <dsp:cNvPr id="0" name=""/>
        <dsp:cNvSpPr/>
      </dsp:nvSpPr>
      <dsp:spPr>
        <a:xfrm>
          <a:off x="4482018" y="0"/>
          <a:ext cx="2779494" cy="166769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Family and Survivor Education </a:t>
          </a:r>
        </a:p>
      </dsp:txBody>
      <dsp:txXfrm>
        <a:off x="4482018" y="0"/>
        <a:ext cx="2779494" cy="1667696"/>
      </dsp:txXfrm>
    </dsp:sp>
    <dsp:sp modelId="{6DCF10EE-E5C6-4D96-931C-DFD30EDA26DA}">
      <dsp:nvSpPr>
        <dsp:cNvPr id="0" name=""/>
        <dsp:cNvSpPr/>
      </dsp:nvSpPr>
      <dsp:spPr>
        <a:xfrm>
          <a:off x="976797" y="1951662"/>
          <a:ext cx="2779494" cy="1647200"/>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Introductory Acquired Brain Injury Series</a:t>
          </a:r>
        </a:p>
      </dsp:txBody>
      <dsp:txXfrm>
        <a:off x="976797" y="1951662"/>
        <a:ext cx="2779494" cy="1647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6EE7A-5075-494C-A53B-964890D127A1}">
      <dsp:nvSpPr>
        <dsp:cNvPr id="0" name=""/>
        <dsp:cNvSpPr/>
      </dsp:nvSpPr>
      <dsp:spPr>
        <a:xfrm>
          <a:off x="0" y="454432"/>
          <a:ext cx="8971379" cy="1159567"/>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20000"/>
                  <a:lumOff val="80000"/>
                </a:schemeClr>
              </a:solidFill>
            </a:rPr>
            <a:t>INFECTIOUS DISEASES </a:t>
          </a:r>
          <a:r>
            <a:rPr lang="en-US" sz="2400" b="0" kern="1200" dirty="0">
              <a:solidFill>
                <a:schemeClr val="accent6">
                  <a:lumMod val="20000"/>
                  <a:lumOff val="80000"/>
                </a:schemeClr>
              </a:solidFill>
            </a:rPr>
            <a:t>associated with disorders of the brain: meningitis/encephalitis caused by bacteria, viruses, parasites and other infectious agents</a:t>
          </a:r>
        </a:p>
      </dsp:txBody>
      <dsp:txXfrm>
        <a:off x="56605" y="511037"/>
        <a:ext cx="8858169" cy="1046357"/>
      </dsp:txXfrm>
    </dsp:sp>
    <dsp:sp modelId="{76F77729-BAE9-411B-BFE5-10C7F4623547}">
      <dsp:nvSpPr>
        <dsp:cNvPr id="0" name=""/>
        <dsp:cNvSpPr/>
      </dsp:nvSpPr>
      <dsp:spPr>
        <a:xfrm>
          <a:off x="0" y="1629498"/>
          <a:ext cx="8971379" cy="1159567"/>
        </a:xfrm>
        <a:prstGeom prst="roundRect">
          <a:avLst/>
        </a:prstGeom>
        <a:gradFill rotWithShape="0">
          <a:gsLst>
            <a:gs pos="0">
              <a:schemeClr val="accent2">
                <a:hueOff val="991229"/>
                <a:satOff val="-8094"/>
                <a:lumOff val="5588"/>
                <a:alphaOff val="0"/>
                <a:tint val="94000"/>
                <a:satMod val="103000"/>
                <a:lumMod val="102000"/>
              </a:schemeClr>
            </a:gs>
            <a:gs pos="50000">
              <a:schemeClr val="accent2">
                <a:hueOff val="991229"/>
                <a:satOff val="-8094"/>
                <a:lumOff val="5588"/>
                <a:alphaOff val="0"/>
                <a:shade val="100000"/>
                <a:satMod val="110000"/>
                <a:lumMod val="100000"/>
              </a:schemeClr>
            </a:gs>
            <a:gs pos="100000">
              <a:schemeClr val="accent2">
                <a:hueOff val="991229"/>
                <a:satOff val="-8094"/>
                <a:lumOff val="5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20000"/>
                  <a:lumOff val="80000"/>
                </a:schemeClr>
              </a:solidFill>
            </a:rPr>
            <a:t>METABOLIC DISORDERS: </a:t>
          </a:r>
          <a:r>
            <a:rPr lang="en-US" sz="2400" b="0" kern="1200" dirty="0">
              <a:solidFill>
                <a:schemeClr val="accent6">
                  <a:lumMod val="20000"/>
                  <a:lumOff val="80000"/>
                </a:schemeClr>
              </a:solidFill>
            </a:rPr>
            <a:t>which may be related to systemic disease (e.g., liver disease) or other conditions affecting the brain (e.g., anoxia: lack of oxygen)</a:t>
          </a:r>
        </a:p>
      </dsp:txBody>
      <dsp:txXfrm>
        <a:off x="56605" y="1686103"/>
        <a:ext cx="8858169" cy="1046357"/>
      </dsp:txXfrm>
    </dsp:sp>
    <dsp:sp modelId="{6849E913-7965-4800-9937-AD78D48A6DBF}">
      <dsp:nvSpPr>
        <dsp:cNvPr id="0" name=""/>
        <dsp:cNvSpPr/>
      </dsp:nvSpPr>
      <dsp:spPr>
        <a:xfrm>
          <a:off x="0" y="2801628"/>
          <a:ext cx="8971379" cy="1439568"/>
        </a:xfrm>
        <a:prstGeom prst="roundRect">
          <a:avLst/>
        </a:prstGeom>
        <a:gradFill rotWithShape="0">
          <a:gsLst>
            <a:gs pos="0">
              <a:schemeClr val="accent2">
                <a:hueOff val="1982457"/>
                <a:satOff val="-16188"/>
                <a:lumOff val="11176"/>
                <a:alphaOff val="0"/>
                <a:tint val="94000"/>
                <a:satMod val="103000"/>
                <a:lumMod val="102000"/>
              </a:schemeClr>
            </a:gs>
            <a:gs pos="50000">
              <a:schemeClr val="accent2">
                <a:hueOff val="1982457"/>
                <a:satOff val="-16188"/>
                <a:lumOff val="11176"/>
                <a:alphaOff val="0"/>
                <a:shade val="100000"/>
                <a:satMod val="110000"/>
                <a:lumMod val="100000"/>
              </a:schemeClr>
            </a:gs>
            <a:gs pos="100000">
              <a:schemeClr val="accent2">
                <a:hueOff val="1982457"/>
                <a:satOff val="-16188"/>
                <a:lumOff val="1117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20000"/>
                  <a:lumOff val="80000"/>
                </a:schemeClr>
              </a:solidFill>
            </a:rPr>
            <a:t>NEUROTOXIC DISORDERS: </a:t>
          </a:r>
          <a:r>
            <a:rPr lang="en-US" sz="2400" b="0" kern="1200" dirty="0">
              <a:solidFill>
                <a:schemeClr val="accent6">
                  <a:lumMod val="20000"/>
                  <a:lumOff val="80000"/>
                </a:schemeClr>
              </a:solidFill>
            </a:rPr>
            <a:t>includes brain injuries resulting from environmental or occupational exposure to toxins, such as metals (e.g., lead poisoning), gases (e.g., carbon monoxide), as well as drug and alcohol abuse</a:t>
          </a:r>
        </a:p>
      </dsp:txBody>
      <dsp:txXfrm>
        <a:off x="70274" y="2871902"/>
        <a:ext cx="8830831" cy="1299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488C-53C5-401A-9D10-574E53EB63D4}">
      <dsp:nvSpPr>
        <dsp:cNvPr id="0" name=""/>
        <dsp:cNvSpPr/>
      </dsp:nvSpPr>
      <dsp:spPr>
        <a:xfrm>
          <a:off x="0" y="21780"/>
          <a:ext cx="8818978" cy="13104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20000"/>
                  <a:lumOff val="80000"/>
                </a:schemeClr>
              </a:solidFill>
            </a:rPr>
            <a:t>NEOPLASMS (BRAIN TUMORS)</a:t>
          </a:r>
          <a:r>
            <a:rPr lang="en-US" sz="2400" b="0" kern="1200" dirty="0">
              <a:solidFill>
                <a:schemeClr val="accent6">
                  <a:lumMod val="20000"/>
                  <a:lumOff val="80000"/>
                </a:schemeClr>
              </a:solidFill>
            </a:rPr>
            <a:t>: may be primary (arising within the brain), or secondary, representing metastases (spread) of cancer from another site (e.g., lung)</a:t>
          </a:r>
        </a:p>
      </dsp:txBody>
      <dsp:txXfrm>
        <a:off x="63968" y="85748"/>
        <a:ext cx="8691042" cy="1182464"/>
      </dsp:txXfrm>
    </dsp:sp>
    <dsp:sp modelId="{20D62711-CD8A-4FF2-AEA6-055B6E8891C8}">
      <dsp:nvSpPr>
        <dsp:cNvPr id="0" name=""/>
        <dsp:cNvSpPr/>
      </dsp:nvSpPr>
      <dsp:spPr>
        <a:xfrm>
          <a:off x="0" y="1569523"/>
          <a:ext cx="8818978" cy="1310400"/>
        </a:xfrm>
        <a:prstGeom prst="roundRect">
          <a:avLst/>
        </a:prstGeom>
        <a:gradFill rotWithShape="0">
          <a:gsLst>
            <a:gs pos="0">
              <a:schemeClr val="accent2">
                <a:hueOff val="991229"/>
                <a:satOff val="-8094"/>
                <a:lumOff val="5588"/>
                <a:alphaOff val="0"/>
                <a:tint val="94000"/>
                <a:satMod val="103000"/>
                <a:lumMod val="102000"/>
              </a:schemeClr>
            </a:gs>
            <a:gs pos="50000">
              <a:schemeClr val="accent2">
                <a:hueOff val="991229"/>
                <a:satOff val="-8094"/>
                <a:lumOff val="5588"/>
                <a:alphaOff val="0"/>
                <a:shade val="100000"/>
                <a:satMod val="110000"/>
                <a:lumMod val="100000"/>
              </a:schemeClr>
            </a:gs>
            <a:gs pos="100000">
              <a:schemeClr val="accent2">
                <a:hueOff val="991229"/>
                <a:satOff val="-8094"/>
                <a:lumOff val="5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20000"/>
                  <a:lumOff val="80000"/>
                </a:schemeClr>
              </a:solidFill>
            </a:rPr>
            <a:t>NEUROVASCULAR DISEASES and CONDITIONS</a:t>
          </a:r>
          <a:r>
            <a:rPr lang="en-US" sz="2400" b="0" kern="1200" dirty="0">
              <a:solidFill>
                <a:schemeClr val="accent6">
                  <a:lumMod val="20000"/>
                  <a:lumOff val="80000"/>
                </a:schemeClr>
              </a:solidFill>
            </a:rPr>
            <a:t>: includes stroke (second leading cause of ABI)</a:t>
          </a:r>
        </a:p>
      </dsp:txBody>
      <dsp:txXfrm>
        <a:off x="63968" y="1633491"/>
        <a:ext cx="8691042" cy="1182464"/>
      </dsp:txXfrm>
    </dsp:sp>
    <dsp:sp modelId="{FBCD7A93-F0AE-48A6-936F-9D93653B2699}">
      <dsp:nvSpPr>
        <dsp:cNvPr id="0" name=""/>
        <dsp:cNvSpPr/>
      </dsp:nvSpPr>
      <dsp:spPr>
        <a:xfrm>
          <a:off x="0" y="3011220"/>
          <a:ext cx="8818978" cy="1310400"/>
        </a:xfrm>
        <a:prstGeom prst="roundRect">
          <a:avLst/>
        </a:prstGeom>
        <a:gradFill rotWithShape="0">
          <a:gsLst>
            <a:gs pos="0">
              <a:schemeClr val="accent2">
                <a:hueOff val="1982457"/>
                <a:satOff val="-16188"/>
                <a:lumOff val="11176"/>
                <a:alphaOff val="0"/>
                <a:tint val="94000"/>
                <a:satMod val="103000"/>
                <a:lumMod val="102000"/>
              </a:schemeClr>
            </a:gs>
            <a:gs pos="50000">
              <a:schemeClr val="accent2">
                <a:hueOff val="1982457"/>
                <a:satOff val="-16188"/>
                <a:lumOff val="11176"/>
                <a:alphaOff val="0"/>
                <a:shade val="100000"/>
                <a:satMod val="110000"/>
                <a:lumMod val="100000"/>
              </a:schemeClr>
            </a:gs>
            <a:gs pos="100000">
              <a:schemeClr val="accent2">
                <a:hueOff val="1982457"/>
                <a:satOff val="-16188"/>
                <a:lumOff val="1117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20000"/>
                  <a:lumOff val="80000"/>
                </a:schemeClr>
              </a:solidFill>
            </a:rPr>
            <a:t>TRAUMA: </a:t>
          </a:r>
          <a:r>
            <a:rPr lang="en-US" sz="2400" b="0" kern="1200" dirty="0">
              <a:solidFill>
                <a:schemeClr val="accent6">
                  <a:lumMod val="20000"/>
                  <a:lumOff val="80000"/>
                </a:schemeClr>
              </a:solidFill>
            </a:rPr>
            <a:t>Traumatic Brain Injury (TBI), an externally-caused brain injury, is the leading cause of ABI</a:t>
          </a:r>
        </a:p>
      </dsp:txBody>
      <dsp:txXfrm>
        <a:off x="63968" y="3075188"/>
        <a:ext cx="8691042" cy="1182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E276B-7429-4F0F-A077-C57A626A7278}">
      <dsp:nvSpPr>
        <dsp:cNvPr id="0" name=""/>
        <dsp:cNvSpPr/>
      </dsp:nvSpPr>
      <dsp:spPr>
        <a:xfrm>
          <a:off x="0" y="114962"/>
          <a:ext cx="9171884" cy="1254825"/>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5">
                  <a:lumMod val="20000"/>
                  <a:lumOff val="80000"/>
                </a:schemeClr>
              </a:solidFill>
            </a:rPr>
            <a:t>LEADING CAUSE: FALLS</a:t>
          </a:r>
        </a:p>
      </dsp:txBody>
      <dsp:txXfrm>
        <a:off x="61256" y="176218"/>
        <a:ext cx="9049372" cy="1132313"/>
      </dsp:txXfrm>
    </dsp:sp>
    <dsp:sp modelId="{EBD0A93B-C917-4315-B14D-EA3ACB068876}">
      <dsp:nvSpPr>
        <dsp:cNvPr id="0" name=""/>
        <dsp:cNvSpPr/>
      </dsp:nvSpPr>
      <dsp:spPr>
        <a:xfrm>
          <a:off x="0" y="1556987"/>
          <a:ext cx="9171884" cy="1254825"/>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5">
                  <a:lumMod val="20000"/>
                  <a:lumOff val="80000"/>
                </a:schemeClr>
              </a:solidFill>
            </a:rPr>
            <a:t>OTHER MECHANISMS: Firearms, motor vehicles, strikes by object/person, explosions (e.g., IEDs: improvised explosive devices</a:t>
          </a:r>
          <a:r>
            <a:rPr lang="en-US" sz="2400" b="1" kern="1200" dirty="0">
              <a:solidFill>
                <a:schemeClr val="accent5">
                  <a:lumMod val="20000"/>
                  <a:lumOff val="80000"/>
                </a:schemeClr>
              </a:solidFill>
            </a:rPr>
            <a:t>)</a:t>
          </a:r>
          <a:endParaRPr lang="en-US" sz="2400" kern="1200" dirty="0">
            <a:solidFill>
              <a:schemeClr val="accent5">
                <a:lumMod val="20000"/>
                <a:lumOff val="80000"/>
              </a:schemeClr>
            </a:solidFill>
          </a:endParaRPr>
        </a:p>
      </dsp:txBody>
      <dsp:txXfrm>
        <a:off x="61256" y="1618243"/>
        <a:ext cx="9049372" cy="1132313"/>
      </dsp:txXfrm>
    </dsp:sp>
    <dsp:sp modelId="{60874E8A-48F9-47F8-BA96-1F6C1B7902C6}">
      <dsp:nvSpPr>
        <dsp:cNvPr id="0" name=""/>
        <dsp:cNvSpPr/>
      </dsp:nvSpPr>
      <dsp:spPr>
        <a:xfrm>
          <a:off x="0" y="3113975"/>
          <a:ext cx="9171884" cy="1254825"/>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accent5">
                  <a:lumMod val="20000"/>
                  <a:lumOff val="80000"/>
                </a:schemeClr>
              </a:solidFill>
            </a:rPr>
            <a:t>CONTEXT: Sports/recreation; occupational; activities of daily living; interpersonal violence; military combat; child abuse; homicide and suicide attempts</a:t>
          </a:r>
        </a:p>
      </dsp:txBody>
      <dsp:txXfrm>
        <a:off x="61256" y="3175231"/>
        <a:ext cx="9049372" cy="1132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8E9D9-3009-48A8-B44B-D5F99FDF61C5}">
      <dsp:nvSpPr>
        <dsp:cNvPr id="0" name=""/>
        <dsp:cNvSpPr/>
      </dsp:nvSpPr>
      <dsp:spPr>
        <a:xfrm>
          <a:off x="561279" y="3751"/>
          <a:ext cx="7771822" cy="10857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Age at the time of the onset/occurrence of ABI</a:t>
          </a:r>
        </a:p>
      </dsp:txBody>
      <dsp:txXfrm>
        <a:off x="614281" y="56753"/>
        <a:ext cx="7665818" cy="979756"/>
      </dsp:txXfrm>
    </dsp:sp>
    <dsp:sp modelId="{851FE683-53A8-4143-8F44-AD1A0DC7108A}">
      <dsp:nvSpPr>
        <dsp:cNvPr id="0" name=""/>
        <dsp:cNvSpPr/>
      </dsp:nvSpPr>
      <dsp:spPr>
        <a:xfrm>
          <a:off x="561279" y="1256551"/>
          <a:ext cx="7771822" cy="10857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Site(s) of injury within the brain and severity of neurological insult</a:t>
          </a:r>
        </a:p>
      </dsp:txBody>
      <dsp:txXfrm>
        <a:off x="614281" y="1309553"/>
        <a:ext cx="7665818" cy="979756"/>
      </dsp:txXfrm>
    </dsp:sp>
    <dsp:sp modelId="{B444D2FF-54F3-4855-9E36-D85BB09141E8}">
      <dsp:nvSpPr>
        <dsp:cNvPr id="0" name=""/>
        <dsp:cNvSpPr/>
      </dsp:nvSpPr>
      <dsp:spPr>
        <a:xfrm>
          <a:off x="561279" y="2509351"/>
          <a:ext cx="7771822" cy="10857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Specific disease or disorder</a:t>
          </a:r>
        </a:p>
      </dsp:txBody>
      <dsp:txXfrm>
        <a:off x="614281" y="2562353"/>
        <a:ext cx="7665818" cy="979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6341F-D03B-4E3A-8617-ED79A703E26F}">
      <dsp:nvSpPr>
        <dsp:cNvPr id="0" name=""/>
        <dsp:cNvSpPr/>
      </dsp:nvSpPr>
      <dsp:spPr>
        <a:xfrm>
          <a:off x="637504" y="3751"/>
          <a:ext cx="7619372" cy="8049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Nature of complications</a:t>
          </a:r>
        </a:p>
      </dsp:txBody>
      <dsp:txXfrm>
        <a:off x="676799" y="43046"/>
        <a:ext cx="7540782" cy="726370"/>
      </dsp:txXfrm>
    </dsp:sp>
    <dsp:sp modelId="{243C4746-9542-4CFF-9AB2-838A2D3EB170}">
      <dsp:nvSpPr>
        <dsp:cNvPr id="0" name=""/>
        <dsp:cNvSpPr/>
      </dsp:nvSpPr>
      <dsp:spPr>
        <a:xfrm>
          <a:off x="637504" y="932551"/>
          <a:ext cx="7619372" cy="8049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Premorbid conditions (e.g., psychiatric disorder)</a:t>
          </a:r>
        </a:p>
      </dsp:txBody>
      <dsp:txXfrm>
        <a:off x="676799" y="971846"/>
        <a:ext cx="7540782" cy="726370"/>
      </dsp:txXfrm>
    </dsp:sp>
    <dsp:sp modelId="{0A1E7278-E739-4D61-87C3-57AE54EDFB42}">
      <dsp:nvSpPr>
        <dsp:cNvPr id="0" name=""/>
        <dsp:cNvSpPr/>
      </dsp:nvSpPr>
      <dsp:spPr>
        <a:xfrm>
          <a:off x="637504" y="1861351"/>
          <a:ext cx="7619372" cy="8049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Timeliness, accuracy, and access to diagnostic and treatment services</a:t>
          </a:r>
        </a:p>
      </dsp:txBody>
      <dsp:txXfrm>
        <a:off x="676799" y="1900646"/>
        <a:ext cx="7540782" cy="726370"/>
      </dsp:txXfrm>
    </dsp:sp>
    <dsp:sp modelId="{74ACBA53-BCF1-44B9-BF11-8EBF51A541A4}">
      <dsp:nvSpPr>
        <dsp:cNvPr id="0" name=""/>
        <dsp:cNvSpPr/>
      </dsp:nvSpPr>
      <dsp:spPr>
        <a:xfrm>
          <a:off x="636259" y="2780965"/>
          <a:ext cx="7620617" cy="80496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Health care disparities </a:t>
          </a:r>
        </a:p>
      </dsp:txBody>
      <dsp:txXfrm>
        <a:off x="675554" y="2820260"/>
        <a:ext cx="7542027" cy="726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20C71-4270-47D1-9A85-5ECB02E8EAE4}">
      <dsp:nvSpPr>
        <dsp:cNvPr id="0" name=""/>
        <dsp:cNvSpPr/>
      </dsp:nvSpPr>
      <dsp:spPr>
        <a:xfrm>
          <a:off x="450778" y="314101"/>
          <a:ext cx="7348874" cy="804158"/>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Other post-injury risks/factors (e.g., substance use disorder)</a:t>
          </a:r>
        </a:p>
      </dsp:txBody>
      <dsp:txXfrm>
        <a:off x="490034" y="353357"/>
        <a:ext cx="7270362" cy="725646"/>
      </dsp:txXfrm>
    </dsp:sp>
    <dsp:sp modelId="{875B5D95-A6AB-46D0-83B2-8E15522A1478}">
      <dsp:nvSpPr>
        <dsp:cNvPr id="0" name=""/>
        <dsp:cNvSpPr/>
      </dsp:nvSpPr>
      <dsp:spPr>
        <a:xfrm>
          <a:off x="474501" y="1380902"/>
          <a:ext cx="7363321" cy="74464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Support of family/significant others</a:t>
          </a:r>
        </a:p>
      </dsp:txBody>
      <dsp:txXfrm>
        <a:off x="510852" y="1417253"/>
        <a:ext cx="7290619" cy="671943"/>
      </dsp:txXfrm>
    </dsp:sp>
    <dsp:sp modelId="{ED57F971-5CB1-43B8-9FB5-0705BE4CBB18}">
      <dsp:nvSpPr>
        <dsp:cNvPr id="0" name=""/>
        <dsp:cNvSpPr/>
      </dsp:nvSpPr>
      <dsp:spPr>
        <a:xfrm>
          <a:off x="450778" y="2447702"/>
          <a:ext cx="7349189" cy="828896"/>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5">
                  <a:lumMod val="20000"/>
                  <a:lumOff val="80000"/>
                </a:schemeClr>
              </a:solidFill>
            </a:rPr>
            <a:t>Participation in Rehabilitation </a:t>
          </a:r>
        </a:p>
      </dsp:txBody>
      <dsp:txXfrm>
        <a:off x="491241" y="2488165"/>
        <a:ext cx="7268263" cy="7479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b="0">
                <a:latin typeface="Times New Roman" pitchFamily="18" charset="0"/>
                <a:ea typeface="+mn-ea"/>
                <a:cs typeface="+mn-cs"/>
              </a:defRPr>
            </a:lvl1pPr>
          </a:lstStyle>
          <a:p>
            <a:pPr>
              <a:defRPr/>
            </a:pPr>
            <a:endParaRPr lang="en-US"/>
          </a:p>
        </p:txBody>
      </p:sp>
      <p:sp>
        <p:nvSpPr>
          <p:cNvPr id="1146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b="0">
                <a:latin typeface="Times New Roman" pitchFamily="18" charset="0"/>
                <a:ea typeface="+mn-ea"/>
                <a:cs typeface="+mn-cs"/>
              </a:defRPr>
            </a:lvl1pPr>
          </a:lstStyle>
          <a:p>
            <a:pPr>
              <a:defRPr/>
            </a:pPr>
            <a:endParaRPr lang="en-US"/>
          </a:p>
        </p:txBody>
      </p:sp>
      <p:sp>
        <p:nvSpPr>
          <p:cNvPr id="1146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b="0">
                <a:latin typeface="Times New Roman" pitchFamily="18" charset="0"/>
                <a:ea typeface="+mn-ea"/>
                <a:cs typeface="+mn-cs"/>
              </a:defRPr>
            </a:lvl1pPr>
          </a:lstStyle>
          <a:p>
            <a:pPr>
              <a:defRPr/>
            </a:pPr>
            <a:endParaRPr lang="en-US"/>
          </a:p>
        </p:txBody>
      </p:sp>
      <p:sp>
        <p:nvSpPr>
          <p:cNvPr id="1146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b="0">
                <a:latin typeface="Times New Roman" charset="0"/>
              </a:defRPr>
            </a:lvl1pPr>
          </a:lstStyle>
          <a:p>
            <a:pPr>
              <a:defRPr/>
            </a:pPr>
            <a:fld id="{418A7455-6304-9C48-A820-AE6D49BEB49B}" type="slidenum">
              <a:rPr lang="en-US"/>
              <a:pPr>
                <a:defRPr/>
              </a:pPr>
              <a:t>‹#›</a:t>
            </a:fld>
            <a:endParaRPr lang="en-US"/>
          </a:p>
        </p:txBody>
      </p:sp>
    </p:spTree>
    <p:extLst>
      <p:ext uri="{BB962C8B-B14F-4D97-AF65-F5344CB8AC3E}">
        <p14:creationId xmlns:p14="http://schemas.microsoft.com/office/powerpoint/2010/main" val="2353794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3550"/>
          </a:xfrm>
          <a:prstGeom prst="rect">
            <a:avLst/>
          </a:prstGeom>
          <a:noFill/>
          <a:ln w="12700">
            <a:noFill/>
            <a:miter lim="800000"/>
            <a:headEnd type="none" w="sm" len="sm"/>
            <a:tailEnd type="none" w="sm" len="sm"/>
          </a:ln>
          <a:effectLst/>
        </p:spPr>
        <p:txBody>
          <a:bodyPr vert="horz" wrap="square" lIns="91504" tIns="45752" rIns="91504" bIns="45752"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971925" y="0"/>
            <a:ext cx="3038475" cy="463550"/>
          </a:xfrm>
          <a:prstGeom prst="rect">
            <a:avLst/>
          </a:prstGeom>
          <a:noFill/>
          <a:ln w="12700">
            <a:noFill/>
            <a:miter lim="800000"/>
            <a:headEnd type="none" w="sm" len="sm"/>
            <a:tailEnd type="none" w="sm" len="sm"/>
          </a:ln>
          <a:effectLst/>
        </p:spPr>
        <p:txBody>
          <a:bodyPr vert="horz" wrap="square" lIns="91504" tIns="45752" rIns="91504" bIns="45752"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969963" y="693738"/>
            <a:ext cx="5072062" cy="3473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935038" y="4398963"/>
            <a:ext cx="5140325" cy="4165600"/>
          </a:xfrm>
          <a:prstGeom prst="rect">
            <a:avLst/>
          </a:prstGeom>
          <a:noFill/>
          <a:ln w="12700">
            <a:noFill/>
            <a:miter lim="800000"/>
            <a:headEnd type="none" w="sm" len="sm"/>
            <a:tailEnd type="none" w="sm" len="sm"/>
          </a:ln>
          <a:effectLst/>
        </p:spPr>
        <p:txBody>
          <a:bodyPr vert="horz" wrap="square" lIns="91504" tIns="45752" rIns="91504" bIns="457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796338"/>
            <a:ext cx="3038475" cy="463550"/>
          </a:xfrm>
          <a:prstGeom prst="rect">
            <a:avLst/>
          </a:prstGeom>
          <a:noFill/>
          <a:ln w="12700">
            <a:noFill/>
            <a:miter lim="800000"/>
            <a:headEnd type="none" w="sm" len="sm"/>
            <a:tailEnd type="none" w="sm" len="sm"/>
          </a:ln>
          <a:effectLst/>
        </p:spPr>
        <p:txBody>
          <a:bodyPr vert="horz" wrap="square" lIns="91504" tIns="45752" rIns="91504" bIns="45752"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971925" y="8796338"/>
            <a:ext cx="3038475" cy="463550"/>
          </a:xfrm>
          <a:prstGeom prst="rect">
            <a:avLst/>
          </a:prstGeom>
          <a:noFill/>
          <a:ln w="12700">
            <a:noFill/>
            <a:miter lim="800000"/>
            <a:headEnd type="none" w="sm" len="sm"/>
            <a:tailEnd type="none" w="sm" len="sm"/>
          </a:ln>
          <a:effectLst/>
        </p:spPr>
        <p:txBody>
          <a:bodyPr vert="horz" wrap="square" lIns="91504" tIns="45752" rIns="91504" bIns="45752" numCol="1" anchor="b" anchorCtr="0" compatLnSpc="1">
            <a:prstTxWarp prst="textNoShape">
              <a:avLst/>
            </a:prstTxWarp>
          </a:bodyPr>
          <a:lstStyle>
            <a:lvl1pPr algn="r">
              <a:defRPr sz="1200"/>
            </a:lvl1pPr>
          </a:lstStyle>
          <a:p>
            <a:pPr>
              <a:defRPr/>
            </a:pPr>
            <a:fld id="{B2C18ABE-A10C-874D-BB01-9DEE15076491}" type="slidenum">
              <a:rPr lang="en-US"/>
              <a:pPr>
                <a:defRPr/>
              </a:pPr>
              <a:t>‹#›</a:t>
            </a:fld>
            <a:endParaRPr lang="en-US"/>
          </a:p>
        </p:txBody>
      </p:sp>
    </p:spTree>
    <p:extLst>
      <p:ext uri="{BB962C8B-B14F-4D97-AF65-F5344CB8AC3E}">
        <p14:creationId xmlns:p14="http://schemas.microsoft.com/office/powerpoint/2010/main" val="2492110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ＭＳ Ｐゴシック" charset="0"/>
      </a:defRPr>
    </a:lvl1pPr>
    <a:lvl2pPr marL="449817"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2pPr>
    <a:lvl3pPr marL="899633"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3pPr>
    <a:lvl4pPr marL="1349451"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4pPr>
    <a:lvl5pPr marL="1799267"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5pPr>
    <a:lvl6pPr marL="2249084" algn="l" defTabSz="899633" rtl="0" eaLnBrk="1" latinLnBrk="0" hangingPunct="1">
      <a:defRPr sz="1100" kern="1200">
        <a:solidFill>
          <a:schemeClr val="tx1"/>
        </a:solidFill>
        <a:latin typeface="+mn-lt"/>
        <a:ea typeface="+mn-ea"/>
        <a:cs typeface="+mn-cs"/>
      </a:defRPr>
    </a:lvl6pPr>
    <a:lvl7pPr marL="2698900" algn="l" defTabSz="899633" rtl="0" eaLnBrk="1" latinLnBrk="0" hangingPunct="1">
      <a:defRPr sz="1100" kern="1200">
        <a:solidFill>
          <a:schemeClr val="tx1"/>
        </a:solidFill>
        <a:latin typeface="+mn-lt"/>
        <a:ea typeface="+mn-ea"/>
        <a:cs typeface="+mn-cs"/>
      </a:defRPr>
    </a:lvl7pPr>
    <a:lvl8pPr marL="3148717" algn="l" defTabSz="899633" rtl="0" eaLnBrk="1" latinLnBrk="0" hangingPunct="1">
      <a:defRPr sz="1100" kern="1200">
        <a:solidFill>
          <a:schemeClr val="tx1"/>
        </a:solidFill>
        <a:latin typeface="+mn-lt"/>
        <a:ea typeface="+mn-ea"/>
        <a:cs typeface="+mn-cs"/>
      </a:defRPr>
    </a:lvl8pPr>
    <a:lvl9pPr marL="3598533" algn="l" defTabSz="8996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3738"/>
            <a:ext cx="5072062" cy="3473450"/>
          </a:xfrm>
        </p:spPr>
      </p:sp>
      <p:sp>
        <p:nvSpPr>
          <p:cNvPr id="3" name="Notes Placeholder 2"/>
          <p:cNvSpPr>
            <a:spLocks noGrp="1"/>
          </p:cNvSpPr>
          <p:nvPr>
            <p:ph type="body" idx="1"/>
          </p:nvPr>
        </p:nvSpPr>
        <p:spPr/>
        <p:txBody>
          <a:bodyPr/>
          <a:lstStyle/>
          <a:p>
            <a:r>
              <a:rPr lang="en-US" dirty="0"/>
              <a:t>Tip to remember: When in doubt, don’t elaborate. You may want to say “Great question, but that is beyond the Scope of this training. I will share some additional educational opportunities at the end of this presentation.”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18ABE-A10C-874D-BB01-9DEE15076491}"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7469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22</a:t>
            </a:fld>
            <a:endParaRPr lang="en-US"/>
          </a:p>
        </p:txBody>
      </p:sp>
    </p:spTree>
    <p:extLst>
      <p:ext uri="{BB962C8B-B14F-4D97-AF65-F5344CB8AC3E}">
        <p14:creationId xmlns:p14="http://schemas.microsoft.com/office/powerpoint/2010/main" val="351880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C18ABE-A10C-874D-BB01-9DEE15076491}" type="slidenum">
              <a:rPr lang="en-US" smtClean="0"/>
              <a:pPr>
                <a:defRPr/>
              </a:pPr>
              <a:t>25</a:t>
            </a:fld>
            <a:endParaRPr lang="en-US"/>
          </a:p>
        </p:txBody>
      </p:sp>
    </p:spTree>
    <p:extLst>
      <p:ext uri="{BB962C8B-B14F-4D97-AF65-F5344CB8AC3E}">
        <p14:creationId xmlns:p14="http://schemas.microsoft.com/office/powerpoint/2010/main" val="3963962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34</a:t>
            </a:fld>
            <a:endParaRPr lang="en-US"/>
          </a:p>
        </p:txBody>
      </p:sp>
    </p:spTree>
    <p:extLst>
      <p:ext uri="{BB962C8B-B14F-4D97-AF65-F5344CB8AC3E}">
        <p14:creationId xmlns:p14="http://schemas.microsoft.com/office/powerpoint/2010/main" val="53641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35</a:t>
            </a:fld>
            <a:endParaRPr lang="en-US"/>
          </a:p>
        </p:txBody>
      </p:sp>
    </p:spTree>
    <p:extLst>
      <p:ext uri="{BB962C8B-B14F-4D97-AF65-F5344CB8AC3E}">
        <p14:creationId xmlns:p14="http://schemas.microsoft.com/office/powerpoint/2010/main" val="147753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18ABE-A10C-874D-BB01-9DEE15076491}"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3242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3738"/>
            <a:ext cx="5072062" cy="3473450"/>
          </a:xfrm>
        </p:spPr>
      </p:sp>
      <p:sp>
        <p:nvSpPr>
          <p:cNvPr id="3" name="Notes Placeholder 2"/>
          <p:cNvSpPr>
            <a:spLocks noGrp="1"/>
          </p:cNvSpPr>
          <p:nvPr>
            <p:ph type="body" idx="1"/>
          </p:nvPr>
        </p:nvSpPr>
        <p:spPr/>
        <p:txBody>
          <a:bodyPr/>
          <a:lstStyle/>
          <a:p>
            <a:r>
              <a:rPr lang="en-US" dirty="0"/>
              <a:t>Tip to remember: When in doubt, don’t elaborate. You may want to say “Great question, but that is beyond the Scope of this training. I will share some additional educational opportunities at the end of this presentation.”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18ABE-A10C-874D-BB01-9DEE15076491}"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4049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cited for particular roadway infractions, infractions that put people at risk for brain trauma are fined for those violations, and these collected fines go to the HITS fund.</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7</a:t>
            </a:fld>
            <a:endParaRPr lang="en-US"/>
          </a:p>
        </p:txBody>
      </p:sp>
    </p:spTree>
    <p:extLst>
      <p:ext uri="{BB962C8B-B14F-4D97-AF65-F5344CB8AC3E}">
        <p14:creationId xmlns:p14="http://schemas.microsoft.com/office/powerpoint/2010/main" val="399969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BIA-MA, Stavros Center filed in the Hutchinson v Patrick federal class </a:t>
            </a:r>
          </a:p>
          <a:p>
            <a:r>
              <a:rPr lang="en-US" dirty="0"/>
              <a:t>action lawsuit -lead plaintiff Catherine Hutchinson.</a:t>
            </a:r>
          </a:p>
          <a:p>
            <a:endParaRPr lang="en-US" dirty="0"/>
          </a:p>
          <a:p>
            <a:r>
              <a:rPr lang="en-US" dirty="0"/>
              <a:t>On June 2, 2008, a landmark settlement was reached that enables individuals with brain injuries to move out of nursing facilities and into the community. The right to live in the least restrictive environment. </a:t>
            </a:r>
          </a:p>
          <a:p>
            <a:endParaRPr lang="en-US" dirty="0"/>
          </a:p>
          <a:p>
            <a:r>
              <a:rPr lang="en-US" dirty="0"/>
              <a:t>Catherine Hutchinson Obituary: </a:t>
            </a:r>
          </a:p>
          <a:p>
            <a:endParaRPr lang="en-US" dirty="0"/>
          </a:p>
          <a:p>
            <a:r>
              <a:rPr lang="en-US" dirty="0"/>
              <a:t>file:///C:/Users/jcote/AppData/Local/Microsoft/Windows/INetCache/Content.Outlook/SMNIY815/Obituary%20%20Catherine%20Cathy%20Jane%20Hutchinson%20of%20Taunton%20Massachusetts%20%20Dyer-Lake%20Funeral%20Home.html</a:t>
            </a:r>
          </a:p>
          <a:p>
            <a:br>
              <a:rPr lang="en-US" dirty="0"/>
            </a:br>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8</a:t>
            </a:fld>
            <a:endParaRPr lang="en-US"/>
          </a:p>
        </p:txBody>
      </p:sp>
    </p:spTree>
    <p:extLst>
      <p:ext uri="{BB962C8B-B14F-4D97-AF65-F5344CB8AC3E}">
        <p14:creationId xmlns:p14="http://schemas.microsoft.com/office/powerpoint/2010/main" val="413432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 State Waiver Programs are services one may receive outside of the state </a:t>
            </a:r>
            <a:r>
              <a:rPr lang="en-US" dirty="0" err="1"/>
              <a:t>medicaid</a:t>
            </a:r>
            <a:r>
              <a:rPr lang="en-US" dirty="0"/>
              <a:t> plan, there are several- refer to fact sheet or explain that this will be given to the group (when available) The Waiver allows MassHealth members to get needed health care and support services at home rather than in an institution. </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9</a:t>
            </a:fld>
            <a:endParaRPr lang="en-US"/>
          </a:p>
        </p:txBody>
      </p:sp>
    </p:spTree>
    <p:extLst>
      <p:ext uri="{BB962C8B-B14F-4D97-AF65-F5344CB8AC3E}">
        <p14:creationId xmlns:p14="http://schemas.microsoft.com/office/powerpoint/2010/main" val="212846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10</a:t>
            </a:fld>
            <a:endParaRPr lang="en-US"/>
          </a:p>
        </p:txBody>
      </p:sp>
    </p:spTree>
    <p:extLst>
      <p:ext uri="{BB962C8B-B14F-4D97-AF65-F5344CB8AC3E}">
        <p14:creationId xmlns:p14="http://schemas.microsoft.com/office/powerpoint/2010/main" val="146667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A-Head- is a dynamic school-based program that has been teaching students to avoid risk-taking behavior and develop healthy living habits. BIA-MA has visited hundreds of Massachusetts schools and educated thousands of students!!</a:t>
            </a:r>
          </a:p>
          <a:p>
            <a:endParaRPr lang="en-US" dirty="0"/>
          </a:p>
          <a:p>
            <a:r>
              <a:rPr lang="en-US" dirty="0"/>
              <a:t>Brains At Risk- is an awareness and prevention program that links dangerous and risky driving behaviors to the devastating effects of traumatic brain injury (TBI).</a:t>
            </a:r>
          </a:p>
          <a:p>
            <a:endParaRPr lang="en-US" dirty="0"/>
          </a:p>
          <a:p>
            <a:r>
              <a:rPr lang="en-US" dirty="0"/>
              <a:t>Survivors Voice- is similar to Brains At Risk but is specifically tailored to speak to those who are substance use treatment, and second offender DUI/OUI programs. All of these programs get to hear the personal stories of those whose lives have been permanently affected by brain injury that was caused by impaired or risky driving behaviors. </a:t>
            </a:r>
          </a:p>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13</a:t>
            </a:fld>
            <a:endParaRPr lang="en-US"/>
          </a:p>
        </p:txBody>
      </p:sp>
    </p:spTree>
    <p:extLst>
      <p:ext uri="{BB962C8B-B14F-4D97-AF65-F5344CB8AC3E}">
        <p14:creationId xmlns:p14="http://schemas.microsoft.com/office/powerpoint/2010/main" val="71552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support groups are virtual until further notice but have been highly recommended and attended during the pandemic.</a:t>
            </a:r>
          </a:p>
          <a:p>
            <a:endParaRPr lang="en-US" dirty="0"/>
          </a:p>
          <a:p>
            <a:r>
              <a:rPr lang="en-US" dirty="0"/>
              <a:t>Put Support Group in the chat-explain the calendar can be found on that website, not sure which group is for you? Contact us @ info@biama.org</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15</a:t>
            </a:fld>
            <a:endParaRPr lang="en-US"/>
          </a:p>
        </p:txBody>
      </p:sp>
    </p:spTree>
    <p:extLst>
      <p:ext uri="{BB962C8B-B14F-4D97-AF65-F5344CB8AC3E}">
        <p14:creationId xmlns:p14="http://schemas.microsoft.com/office/powerpoint/2010/main" val="64258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Education/training for individuals, families, and professionals to foster understanding of the long-term impact of the injury </a:t>
            </a:r>
          </a:p>
          <a:p>
            <a:r>
              <a:rPr lang="en-US" dirty="0">
                <a:highlight>
                  <a:srgbClr val="FFFF00"/>
                </a:highlight>
              </a:rPr>
              <a:t>Review descriptions of each; and we will talk more on this at the end. </a:t>
            </a:r>
          </a:p>
          <a:p>
            <a:endParaRPr lang="en-US" dirty="0"/>
          </a:p>
        </p:txBody>
      </p:sp>
      <p:sp>
        <p:nvSpPr>
          <p:cNvPr id="4" name="Slide Number Placeholder 3"/>
          <p:cNvSpPr>
            <a:spLocks noGrp="1"/>
          </p:cNvSpPr>
          <p:nvPr>
            <p:ph type="sldNum" sz="quarter" idx="10"/>
          </p:nvPr>
        </p:nvSpPr>
        <p:spPr/>
        <p:txBody>
          <a:bodyPr/>
          <a:lstStyle/>
          <a:p>
            <a:pPr>
              <a:defRPr/>
            </a:pPr>
            <a:fld id="{B2C18ABE-A10C-874D-BB01-9DEE15076491}" type="slidenum">
              <a:rPr lang="en-US" smtClean="0"/>
              <a:pPr>
                <a:defRPr/>
              </a:pPr>
              <a:t>16</a:t>
            </a:fld>
            <a:endParaRPr lang="en-US"/>
          </a:p>
        </p:txBody>
      </p:sp>
    </p:spTree>
    <p:extLst>
      <p:ext uri="{BB962C8B-B14F-4D97-AF65-F5344CB8AC3E}">
        <p14:creationId xmlns:p14="http://schemas.microsoft.com/office/powerpoint/2010/main" val="414156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42851"/>
            <a:ext cx="7364806"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82760" y="4243845"/>
            <a:ext cx="2526995" cy="276940"/>
          </a:xfrm>
          <a:prstGeom prst="rect">
            <a:avLst/>
          </a:prstGeom>
        </p:spPr>
      </p:pic>
      <p:sp>
        <p:nvSpPr>
          <p:cNvPr id="9" name="Rectangle 8"/>
          <p:cNvSpPr/>
          <p:nvPr/>
        </p:nvSpPr>
        <p:spPr bwMode="ltGray">
          <a:xfrm>
            <a:off x="0" y="2590078"/>
            <a:ext cx="7364807"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482760" y="2590078"/>
            <a:ext cx="2526996"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58697" y="2733709"/>
            <a:ext cx="664563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58697" y="4394041"/>
            <a:ext cx="6688159"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988284" y="5936189"/>
            <a:ext cx="2252782" cy="365125"/>
          </a:xfrm>
        </p:spPr>
        <p:txBody>
          <a:bodyPr/>
          <a:lstStyle/>
          <a:p>
            <a:pPr>
              <a:defRPr/>
            </a:pPr>
            <a:endParaRPr lang="en-US"/>
          </a:p>
        </p:txBody>
      </p:sp>
      <p:sp>
        <p:nvSpPr>
          <p:cNvPr id="5" name="Footer Placeholder 4"/>
          <p:cNvSpPr>
            <a:spLocks noGrp="1"/>
          </p:cNvSpPr>
          <p:nvPr>
            <p:ph type="ftr" sz="quarter" idx="11"/>
          </p:nvPr>
        </p:nvSpPr>
        <p:spPr>
          <a:xfrm>
            <a:off x="584056" y="5936190"/>
            <a:ext cx="4403585" cy="365125"/>
          </a:xfrm>
        </p:spPr>
        <p:txBody>
          <a:bodyPr/>
          <a:lstStyle/>
          <a:p>
            <a:pPr>
              <a:defRPr/>
            </a:pPr>
            <a:endParaRPr lang="en-US"/>
          </a:p>
        </p:txBody>
      </p:sp>
      <p:sp>
        <p:nvSpPr>
          <p:cNvPr id="6" name="Slide Number Placeholder 5"/>
          <p:cNvSpPr>
            <a:spLocks noGrp="1"/>
          </p:cNvSpPr>
          <p:nvPr>
            <p:ph type="sldNum" sz="quarter" idx="12"/>
          </p:nvPr>
        </p:nvSpPr>
        <p:spPr>
          <a:xfrm>
            <a:off x="7676145" y="2750337"/>
            <a:ext cx="1500423" cy="1356442"/>
          </a:xfrm>
        </p:spPr>
        <p:txBody>
          <a:bodyPr/>
          <a:lstStyle/>
          <a:p>
            <a:pPr>
              <a:defRPr/>
            </a:pPr>
            <a:fld id="{942908F1-EC0E-E34C-8008-373FAD8059B2}" type="slidenum">
              <a:rPr lang="en-US" smtClean="0"/>
              <a:pPr>
                <a:defRPr/>
              </a:pPr>
              <a:t>‹#›</a:t>
            </a:fld>
            <a:endParaRPr lang="en-US"/>
          </a:p>
        </p:txBody>
      </p:sp>
    </p:spTree>
    <p:extLst>
      <p:ext uri="{BB962C8B-B14F-4D97-AF65-F5344CB8AC3E}">
        <p14:creationId xmlns:p14="http://schemas.microsoft.com/office/powerpoint/2010/main" val="218791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1" y="4572001"/>
            <a:ext cx="10032038"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058" y="4711617"/>
            <a:ext cx="7549534"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2126" y="609599"/>
            <a:ext cx="7551466"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4056" y="5256099"/>
            <a:ext cx="7549536"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11311"/>
            <a:ext cx="1259031" cy="1090789"/>
          </a:xfrm>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377472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1" y="4572001"/>
            <a:ext cx="10032038"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4041" y="609597"/>
            <a:ext cx="7551466"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82125" y="4710340"/>
            <a:ext cx="7543382"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11617"/>
            <a:ext cx="1259031" cy="1090789"/>
          </a:xfrm>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42059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1" y="4572001"/>
            <a:ext cx="10032038"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40848" y="616984"/>
            <a:ext cx="7035313"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083401" y="3660763"/>
            <a:ext cx="6556358"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82126" y="4710340"/>
            <a:ext cx="7559552"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09927"/>
            <a:ext cx="1259031" cy="1090789"/>
          </a:xfrm>
        </p:spPr>
        <p:txBody>
          <a:bodyPr/>
          <a:lstStyle/>
          <a:p>
            <a:pPr>
              <a:defRPr/>
            </a:pPr>
            <a:fld id="{D09E33D8-D9FF-5546-8B86-E8417FD520A7}" type="slidenum">
              <a:rPr lang="en-US" smtClean="0"/>
              <a:pPr>
                <a:defRPr/>
              </a:pPr>
              <a:t>‹#›</a:t>
            </a:fld>
            <a:endParaRPr lang="en-US"/>
          </a:p>
        </p:txBody>
      </p:sp>
      <p:sp>
        <p:nvSpPr>
          <p:cNvPr id="27" name="TextBox 26"/>
          <p:cNvSpPr txBox="1"/>
          <p:nvPr/>
        </p:nvSpPr>
        <p:spPr>
          <a:xfrm>
            <a:off x="296661" y="748116"/>
            <a:ext cx="584055"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7628833" y="2998574"/>
            <a:ext cx="500618"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4932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1" y="4572001"/>
            <a:ext cx="10032038"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5" y="4710340"/>
            <a:ext cx="7551466"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82126" y="5300150"/>
            <a:ext cx="7551466"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09927"/>
            <a:ext cx="1259031" cy="1090789"/>
          </a:xfrm>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357179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1" y="609601"/>
            <a:ext cx="10032038"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82126" y="753228"/>
            <a:ext cx="7551466"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83210" y="2329489"/>
            <a:ext cx="240296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1037" y="3015291"/>
            <a:ext cx="240296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51763" y="2336873"/>
            <a:ext cx="240296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53183" y="3007907"/>
            <a:ext cx="240296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722438" y="2336873"/>
            <a:ext cx="240296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730523" y="3007906"/>
            <a:ext cx="240296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51327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1" y="609601"/>
            <a:ext cx="10032038"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82126" y="753228"/>
            <a:ext cx="7551466"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82950" y="4297503"/>
            <a:ext cx="240044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82950" y="2336873"/>
            <a:ext cx="240044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82950" y="4873765"/>
            <a:ext cx="240044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43095" y="4297503"/>
            <a:ext cx="24254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43095" y="2336873"/>
            <a:ext cx="242542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41985" y="4873764"/>
            <a:ext cx="242863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727795" y="4297503"/>
            <a:ext cx="24027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727794" y="2336873"/>
            <a:ext cx="240271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727692" y="4873762"/>
            <a:ext cx="2405901"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1748083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1" y="609601"/>
            <a:ext cx="10032038"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28"/>
            <a:ext cx="7551466"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56CAB2-B10C-1C4B-8010-30AE8C797F52}" type="slidenum">
              <a:rPr lang="en-US" smtClean="0"/>
              <a:pPr>
                <a:defRPr/>
              </a:pPr>
              <a:t>‹#›</a:t>
            </a:fld>
            <a:endParaRPr lang="en-US"/>
          </a:p>
        </p:txBody>
      </p:sp>
    </p:spTree>
    <p:extLst>
      <p:ext uri="{BB962C8B-B14F-4D97-AF65-F5344CB8AC3E}">
        <p14:creationId xmlns:p14="http://schemas.microsoft.com/office/powerpoint/2010/main" val="29268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5335653" y="2682213"/>
            <a:ext cx="6862555" cy="1498130"/>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173695" y="609597"/>
            <a:ext cx="1171177"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697" y="609599"/>
            <a:ext cx="7200885"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06738" y="5936189"/>
            <a:ext cx="2252782" cy="365125"/>
          </a:xfrm>
        </p:spPr>
        <p:txBody>
          <a:bodyPr/>
          <a:lstStyle/>
          <a:p>
            <a:pPr>
              <a:defRPr/>
            </a:pPr>
            <a:endParaRPr lang="en-US"/>
          </a:p>
        </p:txBody>
      </p:sp>
      <p:sp>
        <p:nvSpPr>
          <p:cNvPr id="5" name="Footer Placeholder 4"/>
          <p:cNvSpPr>
            <a:spLocks noGrp="1"/>
          </p:cNvSpPr>
          <p:nvPr>
            <p:ph type="ftr" sz="quarter" idx="11"/>
          </p:nvPr>
        </p:nvSpPr>
        <p:spPr>
          <a:xfrm>
            <a:off x="558697" y="5936190"/>
            <a:ext cx="4948103" cy="365125"/>
          </a:xfrm>
        </p:spPr>
        <p:txBody>
          <a:bodyPr/>
          <a:lstStyle/>
          <a:p>
            <a:pPr>
              <a:defRPr/>
            </a:pPr>
            <a:endParaRPr lang="en-US"/>
          </a:p>
        </p:txBody>
      </p:sp>
      <p:sp>
        <p:nvSpPr>
          <p:cNvPr id="6" name="Slide Number Placeholder 5"/>
          <p:cNvSpPr>
            <a:spLocks noGrp="1"/>
          </p:cNvSpPr>
          <p:nvPr>
            <p:ph type="sldNum" sz="quarter" idx="12"/>
          </p:nvPr>
        </p:nvSpPr>
        <p:spPr>
          <a:xfrm>
            <a:off x="8136854" y="5432500"/>
            <a:ext cx="1258812" cy="1273100"/>
          </a:xfrm>
        </p:spPr>
        <p:txBody>
          <a:bodyPr anchor="t"/>
          <a:lstStyle>
            <a:lvl1pPr algn="ctr">
              <a:defRPr/>
            </a:lvl1pPr>
          </a:lstStyle>
          <a:p>
            <a:pPr>
              <a:defRPr/>
            </a:pPr>
            <a:fld id="{8E57D2F0-F814-5044-9B7D-5E2053BF6200}" type="slidenum">
              <a:rPr lang="en-US" smtClean="0"/>
              <a:pPr>
                <a:defRPr/>
              </a:pPr>
              <a:t>‹#›</a:t>
            </a:fld>
            <a:endParaRPr lang="en-US"/>
          </a:p>
        </p:txBody>
      </p:sp>
    </p:spTree>
    <p:extLst>
      <p:ext uri="{BB962C8B-B14F-4D97-AF65-F5344CB8AC3E}">
        <p14:creationId xmlns:p14="http://schemas.microsoft.com/office/powerpoint/2010/main" val="16060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609601"/>
            <a:ext cx="10032038"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BC9279-68D5-6B49-BA66-5D0F8C44C9D8}" type="slidenum">
              <a:rPr lang="en-US" smtClean="0"/>
              <a:pPr>
                <a:defRPr/>
              </a:pPr>
              <a:t>‹#›</a:t>
            </a:fld>
            <a:endParaRPr lang="en-US"/>
          </a:p>
        </p:txBody>
      </p:sp>
    </p:spTree>
    <p:extLst>
      <p:ext uri="{BB962C8B-B14F-4D97-AF65-F5344CB8AC3E}">
        <p14:creationId xmlns:p14="http://schemas.microsoft.com/office/powerpoint/2010/main" val="65947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1" y="2728433"/>
            <a:ext cx="10032038"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2869895"/>
            <a:ext cx="754338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82126" y="4232173"/>
            <a:ext cx="754338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75376" y="5936189"/>
            <a:ext cx="2252782" cy="365125"/>
          </a:xfrm>
        </p:spPr>
        <p:txBody>
          <a:bodyPr/>
          <a:lstStyle/>
          <a:p>
            <a:pPr>
              <a:defRPr/>
            </a:pPr>
            <a:endParaRPr lang="en-US"/>
          </a:p>
        </p:txBody>
      </p:sp>
      <p:sp>
        <p:nvSpPr>
          <p:cNvPr id="5" name="Footer Placeholder 4"/>
          <p:cNvSpPr>
            <a:spLocks noGrp="1"/>
          </p:cNvSpPr>
          <p:nvPr>
            <p:ph type="ftr" sz="quarter" idx="11"/>
          </p:nvPr>
        </p:nvSpPr>
        <p:spPr>
          <a:xfrm>
            <a:off x="584055" y="5936190"/>
            <a:ext cx="5293799" cy="365125"/>
          </a:xfrm>
        </p:spPr>
        <p:txBody>
          <a:bodyPr/>
          <a:lstStyle/>
          <a:p>
            <a:pPr>
              <a:defRPr/>
            </a:pPr>
            <a:endParaRPr lang="en-US"/>
          </a:p>
        </p:txBody>
      </p:sp>
      <p:sp>
        <p:nvSpPr>
          <p:cNvPr id="6" name="Slide Number Placeholder 5"/>
          <p:cNvSpPr>
            <a:spLocks noGrp="1"/>
          </p:cNvSpPr>
          <p:nvPr>
            <p:ph type="sldNum" sz="quarter" idx="12"/>
          </p:nvPr>
        </p:nvSpPr>
        <p:spPr>
          <a:xfrm>
            <a:off x="8602527" y="2869897"/>
            <a:ext cx="1259031" cy="1090789"/>
          </a:xfrm>
        </p:spPr>
        <p:txBody>
          <a:bodyPr/>
          <a:lstStyle/>
          <a:p>
            <a:pPr>
              <a:defRPr/>
            </a:pPr>
            <a:fld id="{48B8E6F2-3A28-F049-A2FD-6A3DDC421227}" type="slidenum">
              <a:rPr lang="en-US" smtClean="0"/>
              <a:pPr>
                <a:defRPr/>
              </a:pPr>
              <a:t>‹#›</a:t>
            </a:fld>
            <a:endParaRPr lang="en-US"/>
          </a:p>
        </p:txBody>
      </p:sp>
    </p:spTree>
    <p:extLst>
      <p:ext uri="{BB962C8B-B14F-4D97-AF65-F5344CB8AC3E}">
        <p14:creationId xmlns:p14="http://schemas.microsoft.com/office/powerpoint/2010/main" val="140030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1" y="609601"/>
            <a:ext cx="10032038"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055" y="753228"/>
            <a:ext cx="7541453"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4055" y="2336873"/>
            <a:ext cx="3676783"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46795" y="2336873"/>
            <a:ext cx="3678712"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BB2AA8-45FD-D24B-8067-86DCED8725C8}" type="slidenum">
              <a:rPr lang="en-US" smtClean="0"/>
              <a:pPr>
                <a:defRPr/>
              </a:pPr>
              <a:t>‹#›</a:t>
            </a:fld>
            <a:endParaRPr lang="en-US"/>
          </a:p>
        </p:txBody>
      </p:sp>
    </p:spTree>
    <p:extLst>
      <p:ext uri="{BB962C8B-B14F-4D97-AF65-F5344CB8AC3E}">
        <p14:creationId xmlns:p14="http://schemas.microsoft.com/office/powerpoint/2010/main" val="296645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1" y="609601"/>
            <a:ext cx="10032038"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31"/>
            <a:ext cx="7551466"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3255" y="2336875"/>
            <a:ext cx="3443754"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2126" y="3030010"/>
            <a:ext cx="3686798"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89349" y="2336873"/>
            <a:ext cx="3444243"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46796" y="3030010"/>
            <a:ext cx="3686796"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3399D1-5D38-AA41-AAB2-9DF300DA19E6}" type="slidenum">
              <a:rPr lang="en-US" smtClean="0"/>
              <a:pPr>
                <a:defRPr/>
              </a:pPr>
              <a:t>‹#›</a:t>
            </a:fld>
            <a:endParaRPr lang="en-US"/>
          </a:p>
        </p:txBody>
      </p:sp>
    </p:spTree>
    <p:extLst>
      <p:ext uri="{BB962C8B-B14F-4D97-AF65-F5344CB8AC3E}">
        <p14:creationId xmlns:p14="http://schemas.microsoft.com/office/powerpoint/2010/main" val="184275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1" y="609601"/>
            <a:ext cx="10032038"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EEE0CB-B8F8-BB49-A63A-83337F447089}" type="slidenum">
              <a:rPr lang="en-US" smtClean="0"/>
              <a:pPr>
                <a:defRPr/>
              </a:pPr>
              <a:t>‹#›</a:t>
            </a:fld>
            <a:endParaRPr lang="en-US"/>
          </a:p>
        </p:txBody>
      </p:sp>
    </p:spTree>
    <p:extLst>
      <p:ext uri="{BB962C8B-B14F-4D97-AF65-F5344CB8AC3E}">
        <p14:creationId xmlns:p14="http://schemas.microsoft.com/office/powerpoint/2010/main" val="185135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val="0"/>
              </a:ext>
            </a:extLst>
          </a:blip>
          <a:srcRect r="9871"/>
          <a:stretch/>
        </p:blipFill>
        <p:spPr>
          <a:xfrm>
            <a:off x="8450085" y="1973262"/>
            <a:ext cx="1581953" cy="144270"/>
          </a:xfrm>
          <a:prstGeom prst="rect">
            <a:avLst/>
          </a:prstGeom>
        </p:spPr>
      </p:pic>
      <p:sp>
        <p:nvSpPr>
          <p:cNvPr id="14" name="Rectangle 13"/>
          <p:cNvSpPr/>
          <p:nvPr/>
        </p:nvSpPr>
        <p:spPr>
          <a:xfrm>
            <a:off x="8443025" y="609600"/>
            <a:ext cx="156933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4DC077B-5B3D-E241-ACCC-107CA0A246EA}" type="slidenum">
              <a:rPr lang="en-US" smtClean="0"/>
              <a:pPr>
                <a:defRPr/>
              </a:pPr>
              <a:t>‹#›</a:t>
            </a:fld>
            <a:endParaRPr lang="en-US"/>
          </a:p>
        </p:txBody>
      </p:sp>
    </p:spTree>
    <p:extLst>
      <p:ext uri="{BB962C8B-B14F-4D97-AF65-F5344CB8AC3E}">
        <p14:creationId xmlns:p14="http://schemas.microsoft.com/office/powerpoint/2010/main" val="23803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1" y="609601"/>
            <a:ext cx="10032038"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27"/>
            <a:ext cx="7551466"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848130" y="2336875"/>
            <a:ext cx="4285462"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056" y="2336874"/>
            <a:ext cx="3061786"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AD4CF1C-2DB7-A844-BACF-773318468329}" type="slidenum">
              <a:rPr lang="en-US" smtClean="0"/>
              <a:pPr>
                <a:defRPr/>
              </a:pPr>
              <a:t>‹#›</a:t>
            </a:fld>
            <a:endParaRPr lang="en-US"/>
          </a:p>
        </p:txBody>
      </p:sp>
    </p:spTree>
    <p:extLst>
      <p:ext uri="{BB962C8B-B14F-4D97-AF65-F5344CB8AC3E}">
        <p14:creationId xmlns:p14="http://schemas.microsoft.com/office/powerpoint/2010/main" val="85558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1" y="609601"/>
            <a:ext cx="10032038"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28"/>
            <a:ext cx="7551466"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44376" y="2336874"/>
            <a:ext cx="4289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2126" y="2336875"/>
            <a:ext cx="306424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AE0A64-528A-FB4D-9C13-D597CCF8BC4A}" type="slidenum">
              <a:rPr lang="en-US" smtClean="0"/>
              <a:pPr>
                <a:defRPr/>
              </a:pPr>
              <a:t>‹#›</a:t>
            </a:fld>
            <a:endParaRPr lang="en-US"/>
          </a:p>
        </p:txBody>
      </p:sp>
    </p:spTree>
    <p:extLst>
      <p:ext uri="{BB962C8B-B14F-4D97-AF65-F5344CB8AC3E}">
        <p14:creationId xmlns:p14="http://schemas.microsoft.com/office/powerpoint/2010/main" val="28040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val="0"/>
              </a:ext>
            </a:extLst>
          </a:blip>
          <a:srcRect/>
          <a:stretch>
            <a:fillRect/>
          </a:stretch>
        </p:blipFill>
        <p:spPr bwMode="auto">
          <a:xfrm>
            <a:off x="0" y="1"/>
            <a:ext cx="10012363"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82126" y="753228"/>
            <a:ext cx="7551466"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4055" y="2336873"/>
            <a:ext cx="7541452"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77643" y="5936189"/>
            <a:ext cx="22527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84055" y="5936190"/>
            <a:ext cx="5293799"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3945" y="753229"/>
            <a:ext cx="1267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442680253"/>
      </p:ext>
    </p:extLst>
  </p:cSld>
  <p:clrMap bg1="dk1" tx1="lt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education@biam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val="0"/>
              </a:ext>
            </a:extLst>
          </a:blip>
          <a:stretch>
            <a:fillRect/>
          </a:stretch>
        </p:blipFill>
        <p:spPr>
          <a:xfrm>
            <a:off x="0" y="0"/>
            <a:ext cx="10012362" cy="6858000"/>
          </a:xfrm>
          <a:prstGeom prst="rect">
            <a:avLst/>
          </a:prstGeom>
        </p:spPr>
      </p:pic>
      <p:pic>
        <p:nvPicPr>
          <p:cNvPr id="12" name="Picture 11">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4242851"/>
            <a:ext cx="7364806" cy="275942"/>
          </a:xfrm>
          <a:prstGeom prst="rect">
            <a:avLst/>
          </a:prstGeom>
        </p:spPr>
      </p:pic>
      <p:pic>
        <p:nvPicPr>
          <p:cNvPr id="14" name="Picture 13">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7482759" y="4243845"/>
            <a:ext cx="2526995" cy="276940"/>
          </a:xfrm>
          <a:prstGeom prst="rect">
            <a:avLst/>
          </a:prstGeom>
        </p:spPr>
      </p:pic>
      <p:sp>
        <p:nvSpPr>
          <p:cNvPr id="16" name="Rectangle 15">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7364806"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2758" y="2590078"/>
            <a:ext cx="2526996"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097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pic>
        <p:nvPicPr>
          <p:cNvPr id="22" name="Picture 21">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val="0"/>
              </a:ext>
            </a:extLst>
          </a:blip>
          <a:stretch>
            <a:fillRect/>
          </a:stretch>
        </p:blipFill>
        <p:spPr>
          <a:xfrm>
            <a:off x="8693" y="0"/>
            <a:ext cx="10012362" cy="6858000"/>
          </a:xfrm>
          <a:prstGeom prst="rect">
            <a:avLst/>
          </a:prstGeom>
        </p:spPr>
      </p:pic>
      <p:sp>
        <p:nvSpPr>
          <p:cNvPr id="24" name="Rectangle 23">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09859"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6" name="Rectangle 25">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7373499"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667310A1-DE82-4199-BDD9-A6313BA5B54E}"/>
              </a:ext>
            </a:extLst>
          </p:cNvPr>
          <p:cNvPicPr>
            <a:picLocks noChangeAspect="1"/>
          </p:cNvPicPr>
          <p:nvPr/>
        </p:nvPicPr>
        <p:blipFill>
          <a:blip r:embed="rId6"/>
          <a:stretch>
            <a:fillRect/>
          </a:stretch>
        </p:blipFill>
        <p:spPr>
          <a:xfrm>
            <a:off x="520883" y="2997676"/>
            <a:ext cx="4353191" cy="1251543"/>
          </a:xfrm>
          <a:prstGeom prst="rect">
            <a:avLst/>
          </a:prstGeom>
          <a:ln>
            <a:noFill/>
          </a:ln>
          <a:effectLst/>
        </p:spPr>
      </p:pic>
      <p:pic>
        <p:nvPicPr>
          <p:cNvPr id="5" name="Picture Placeholder 4" descr="BIA.BRAIN.IMAGE.jpg"/>
          <p:cNvPicPr>
            <a:picLocks noGrp="1" noChangeAspect="1"/>
          </p:cNvPicPr>
          <p:nvPr>
            <p:ph type="pic" idx="4294967295"/>
          </p:nvPr>
        </p:nvPicPr>
        <p:blipFill>
          <a:blip r:embed="rId7" cstate="email">
            <a:extLst>
              <a:ext uri="{28A0092B-C50C-407E-A947-70E740481C1C}">
                <a14:useLocalDpi xmlns:a14="http://schemas.microsoft.com/office/drawing/2010/main"/>
              </a:ext>
            </a:extLst>
          </a:blip>
          <a:srcRect l="-25152" r="-25152"/>
          <a:stretch>
            <a:fillRect/>
          </a:stretch>
        </p:blipFill>
        <p:spPr>
          <a:xfrm>
            <a:off x="5138288" y="1271062"/>
            <a:ext cx="4353191" cy="2978157"/>
          </a:xfrm>
          <a:prstGeom prst="rect">
            <a:avLst/>
          </a:prstGeom>
          <a:ln>
            <a:noFill/>
          </a:ln>
          <a:effectLst/>
        </p:spPr>
      </p:pic>
      <p:sp>
        <p:nvSpPr>
          <p:cNvPr id="28" name="Rectangle 27">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452" y="4557357"/>
            <a:ext cx="2526995"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 y="6210130"/>
            <a:ext cx="7364806"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32" name="Rectangle 31">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452" y="6210130"/>
            <a:ext cx="2529603"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 name="Title 1"/>
          <p:cNvSpPr>
            <a:spLocks noGrp="1"/>
          </p:cNvSpPr>
          <p:nvPr>
            <p:ph type="title"/>
          </p:nvPr>
        </p:nvSpPr>
        <p:spPr>
          <a:xfrm>
            <a:off x="567390" y="4710483"/>
            <a:ext cx="6679407" cy="940240"/>
          </a:xfrm>
        </p:spPr>
        <p:txBody>
          <a:bodyPr vert="horz" lIns="91440" tIns="45720" rIns="91440" bIns="45720" rtlCol="0" anchor="b">
            <a:normAutofit/>
          </a:bodyPr>
          <a:lstStyle/>
          <a:p>
            <a:pPr algn="r"/>
            <a:br>
              <a:rPr lang="en-US" sz="2800" i="0"/>
            </a:br>
            <a:endParaRPr lang="en-US" sz="2800" i="0"/>
          </a:p>
        </p:txBody>
      </p:sp>
      <p:pic>
        <p:nvPicPr>
          <p:cNvPr id="6" name="Picture 5">
            <a:extLst>
              <a:ext uri="{FF2B5EF4-FFF2-40B4-BE49-F238E27FC236}">
                <a16:creationId xmlns:a16="http://schemas.microsoft.com/office/drawing/2014/main" id="{A50E4C08-A4B5-4E1C-8AF3-243FDEEC788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5581" y="1774374"/>
            <a:ext cx="5151130" cy="1478283"/>
          </a:xfrm>
          <a:prstGeom prst="rect">
            <a:avLst/>
          </a:prstGeom>
        </p:spPr>
      </p:pic>
      <p:sp>
        <p:nvSpPr>
          <p:cNvPr id="19" name="Title 1">
            <a:extLst>
              <a:ext uri="{FF2B5EF4-FFF2-40B4-BE49-F238E27FC236}">
                <a16:creationId xmlns:a16="http://schemas.microsoft.com/office/drawing/2014/main" id="{5F4B49F1-B2C5-421F-8C97-009147588A8A}"/>
              </a:ext>
            </a:extLst>
          </p:cNvPr>
          <p:cNvSpPr txBox="1">
            <a:spLocks/>
          </p:cNvSpPr>
          <p:nvPr/>
        </p:nvSpPr>
        <p:spPr>
          <a:xfrm>
            <a:off x="-117953" y="4808626"/>
            <a:ext cx="6679407" cy="94024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2080E"/>
                </a:solidFill>
                <a:effectLst/>
                <a:uLnTx/>
                <a:uFillTx/>
                <a:latin typeface="Garamond"/>
                <a:ea typeface="+mj-ea"/>
                <a:cs typeface="+mj-cs"/>
              </a:rPr>
              <a:t>Justine Cote, Education and Program Manager, at BIA-MA</a:t>
            </a:r>
            <a:br>
              <a:rPr kumimoji="0" lang="en-US" sz="2800" b="0" i="0" u="none" strike="noStrike" kern="1200" cap="none" spc="0" normalizeH="0" baseline="0" noProof="0" dirty="0">
                <a:ln>
                  <a:noFill/>
                </a:ln>
                <a:solidFill>
                  <a:srgbClr val="02080E"/>
                </a:solidFill>
                <a:effectLst/>
                <a:uLnTx/>
                <a:uFillTx/>
                <a:latin typeface="Garamond"/>
                <a:ea typeface="+mj-ea"/>
                <a:cs typeface="+mj-cs"/>
              </a:rPr>
            </a:br>
            <a:br>
              <a:rPr kumimoji="0" lang="en-US" sz="2800" b="0" i="0" u="none" strike="noStrike" kern="1200" cap="none" spc="0" normalizeH="0" baseline="0" noProof="0" dirty="0">
                <a:ln>
                  <a:noFill/>
                </a:ln>
                <a:solidFill>
                  <a:srgbClr val="156EBC"/>
                </a:solidFill>
                <a:effectLst/>
                <a:uLnTx/>
                <a:uFillTx/>
                <a:latin typeface="Garamond"/>
                <a:ea typeface="+mj-ea"/>
                <a:cs typeface="+mj-cs"/>
              </a:rPr>
            </a:br>
            <a:endParaRPr kumimoji="0" lang="en-US" sz="2800" b="0" i="0" u="none" strike="noStrike" kern="1200" cap="none" spc="0" normalizeH="0" baseline="0" noProof="0" dirty="0">
              <a:ln>
                <a:noFill/>
              </a:ln>
              <a:solidFill>
                <a:srgbClr val="156EBC"/>
              </a:solidFill>
              <a:effectLst/>
              <a:uLnTx/>
              <a:uFillTx/>
              <a:latin typeface="Garamond"/>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26F-2CDC-427B-8DA9-17C15A240215}"/>
              </a:ext>
            </a:extLst>
          </p:cNvPr>
          <p:cNvSpPr>
            <a:spLocks noGrp="1"/>
          </p:cNvSpPr>
          <p:nvPr>
            <p:ph type="title"/>
          </p:nvPr>
        </p:nvSpPr>
        <p:spPr/>
        <p:txBody>
          <a:bodyPr/>
          <a:lstStyle/>
          <a:p>
            <a:r>
              <a:rPr lang="en-US" dirty="0">
                <a:solidFill>
                  <a:schemeClr val="accent6">
                    <a:lumMod val="20000"/>
                    <a:lumOff val="80000"/>
                  </a:schemeClr>
                </a:solidFill>
              </a:rPr>
              <a:t>PUBLIC POLICY </a:t>
            </a:r>
          </a:p>
        </p:txBody>
      </p:sp>
      <p:sp>
        <p:nvSpPr>
          <p:cNvPr id="3" name="Content Placeholder 2">
            <a:extLst>
              <a:ext uri="{FF2B5EF4-FFF2-40B4-BE49-F238E27FC236}">
                <a16:creationId xmlns:a16="http://schemas.microsoft.com/office/drawing/2014/main" id="{85A439B6-CB51-474C-86CE-FEAD9CDC0AC7}"/>
              </a:ext>
            </a:extLst>
          </p:cNvPr>
          <p:cNvSpPr>
            <a:spLocks noGrp="1"/>
          </p:cNvSpPr>
          <p:nvPr>
            <p:ph idx="1"/>
          </p:nvPr>
        </p:nvSpPr>
        <p:spPr>
          <a:xfrm>
            <a:off x="129381" y="2133600"/>
            <a:ext cx="8229600" cy="4572000"/>
          </a:xfrm>
        </p:spPr>
        <p:txBody>
          <a:bodyPr>
            <a:normAutofit fontScale="25000" lnSpcReduction="20000"/>
          </a:bodyPr>
          <a:lstStyle/>
          <a:p>
            <a:pPr marL="0" indent="0">
              <a:buNone/>
            </a:pPr>
            <a:r>
              <a:rPr lang="en-US" sz="9600" dirty="0">
                <a:solidFill>
                  <a:schemeClr val="accent6">
                    <a:lumMod val="20000"/>
                    <a:lumOff val="80000"/>
                  </a:schemeClr>
                </a:solidFill>
              </a:rPr>
              <a:t>Recent/Current Initiatives include: </a:t>
            </a:r>
          </a:p>
          <a:p>
            <a:pPr marL="0" indent="0">
              <a:buNone/>
            </a:pPr>
            <a:endParaRPr lang="en-US" sz="9600" dirty="0">
              <a:solidFill>
                <a:schemeClr val="accent6">
                  <a:lumMod val="20000"/>
                  <a:lumOff val="80000"/>
                </a:schemeClr>
              </a:solidFill>
            </a:endParaRPr>
          </a:p>
          <a:p>
            <a:r>
              <a:rPr lang="en-US" sz="9600" dirty="0">
                <a:solidFill>
                  <a:schemeClr val="accent6">
                    <a:lumMod val="20000"/>
                    <a:lumOff val="80000"/>
                  </a:schemeClr>
                </a:solidFill>
              </a:rPr>
              <a:t>In the last three legislative sessions, an additional $4,930,157 increase for SHIP</a:t>
            </a:r>
          </a:p>
          <a:p>
            <a:endParaRPr lang="en-US" sz="9600" dirty="0">
              <a:solidFill>
                <a:schemeClr val="accent6">
                  <a:lumMod val="20000"/>
                  <a:lumOff val="80000"/>
                </a:schemeClr>
              </a:solidFill>
            </a:endParaRPr>
          </a:p>
          <a:p>
            <a:r>
              <a:rPr lang="en-US" sz="9600" dirty="0">
                <a:solidFill>
                  <a:schemeClr val="accent6">
                    <a:lumMod val="20000"/>
                    <a:lumOff val="80000"/>
                  </a:schemeClr>
                </a:solidFill>
              </a:rPr>
              <a:t>In January 2021, the Omnibus Health Care Bill passed requiring commercial health insurance plans, the Group Insurance Commission (GIC) and Mass Health to cover cognitive rehabilitation for COVID-19 patients   </a:t>
            </a:r>
          </a:p>
          <a:p>
            <a:endParaRPr lang="en-US" sz="9600" dirty="0">
              <a:solidFill>
                <a:schemeClr val="accent6">
                  <a:lumMod val="20000"/>
                  <a:lumOff val="80000"/>
                </a:schemeClr>
              </a:solidFill>
            </a:endParaRPr>
          </a:p>
          <a:p>
            <a:r>
              <a:rPr lang="en-US" sz="9600" dirty="0">
                <a:solidFill>
                  <a:schemeClr val="accent6">
                    <a:lumMod val="20000"/>
                    <a:lumOff val="80000"/>
                  </a:schemeClr>
                </a:solidFill>
              </a:rPr>
              <a:t>Cognitive Rehabilitation Bill (S629/H1078) will require commercial health insurance plans to cover cognitive rehabilitation after ABI</a:t>
            </a:r>
          </a:p>
          <a:p>
            <a:pPr marL="0" indent="0">
              <a:buNone/>
            </a:pPr>
            <a:endParaRPr lang="en-US" sz="9600" dirty="0">
              <a:solidFill>
                <a:schemeClr val="accent6">
                  <a:lumMod val="20000"/>
                  <a:lumOff val="80000"/>
                </a:schemeClr>
              </a:solidFill>
            </a:endParaRPr>
          </a:p>
          <a:p>
            <a:pPr marL="0" indent="0">
              <a:buNone/>
            </a:pPr>
            <a:endParaRPr lang="en-US" dirty="0">
              <a:solidFill>
                <a:schemeClr val="accent6">
                  <a:lumMod val="20000"/>
                  <a:lumOff val="80000"/>
                </a:schemeClr>
              </a:solidFill>
            </a:endParaRPr>
          </a:p>
        </p:txBody>
      </p:sp>
    </p:spTree>
    <p:extLst>
      <p:ext uri="{BB962C8B-B14F-4D97-AF65-F5344CB8AC3E}">
        <p14:creationId xmlns:p14="http://schemas.microsoft.com/office/powerpoint/2010/main" val="321727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26F-2CDC-427B-8DA9-17C15A240215}"/>
              </a:ext>
            </a:extLst>
          </p:cNvPr>
          <p:cNvSpPr>
            <a:spLocks noGrp="1"/>
          </p:cNvSpPr>
          <p:nvPr>
            <p:ph type="title"/>
          </p:nvPr>
        </p:nvSpPr>
        <p:spPr/>
        <p:txBody>
          <a:bodyPr/>
          <a:lstStyle/>
          <a:p>
            <a:r>
              <a:rPr lang="en-US" dirty="0">
                <a:solidFill>
                  <a:schemeClr val="accent6">
                    <a:lumMod val="20000"/>
                    <a:lumOff val="80000"/>
                  </a:schemeClr>
                </a:solidFill>
              </a:rPr>
              <a:t>PUBLIC POLICY</a:t>
            </a:r>
          </a:p>
        </p:txBody>
      </p:sp>
      <p:sp>
        <p:nvSpPr>
          <p:cNvPr id="7" name="TextBox 6">
            <a:extLst>
              <a:ext uri="{FF2B5EF4-FFF2-40B4-BE49-F238E27FC236}">
                <a16:creationId xmlns:a16="http://schemas.microsoft.com/office/drawing/2014/main" id="{940307C0-ABCF-4AAB-AA2B-59B3D6DB9D96}"/>
              </a:ext>
            </a:extLst>
          </p:cNvPr>
          <p:cNvSpPr txBox="1"/>
          <p:nvPr/>
        </p:nvSpPr>
        <p:spPr>
          <a:xfrm>
            <a:off x="967581" y="3195933"/>
            <a:ext cx="7851811" cy="304698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Head Injury Treatment Services Trust Fund Bill (S941/H164) will increase funding by increasing fines under the trust fund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Acquired Brain Injury Advisory Board Bill (S83/H1078) will establish a permanent legislative advisory board on ABI and will continue the work of 2019 ABI Commission</a:t>
            </a:r>
          </a:p>
        </p:txBody>
      </p:sp>
      <p:sp>
        <p:nvSpPr>
          <p:cNvPr id="12" name="TextBox 11">
            <a:extLst>
              <a:ext uri="{FF2B5EF4-FFF2-40B4-BE49-F238E27FC236}">
                <a16:creationId xmlns:a16="http://schemas.microsoft.com/office/drawing/2014/main" id="{2C957C3C-8E6E-45C2-A594-C3AE12D84061}"/>
              </a:ext>
            </a:extLst>
          </p:cNvPr>
          <p:cNvSpPr txBox="1"/>
          <p:nvPr/>
        </p:nvSpPr>
        <p:spPr>
          <a:xfrm>
            <a:off x="815181" y="2284217"/>
            <a:ext cx="5011946" cy="461665"/>
          </a:xfrm>
          <a:prstGeom prst="rect">
            <a:avLst/>
          </a:prstGeom>
          <a:noFill/>
        </p:spPr>
        <p:txBody>
          <a:bodyPr wrap="square">
            <a:spAutoFit/>
          </a:bodyPr>
          <a:lstStyle/>
          <a:p>
            <a:pPr marL="0" indent="0">
              <a:buNone/>
            </a:pPr>
            <a:r>
              <a:rPr lang="en-US" sz="2400" dirty="0">
                <a:solidFill>
                  <a:schemeClr val="accent6">
                    <a:lumMod val="20000"/>
                    <a:lumOff val="80000"/>
                  </a:schemeClr>
                </a:solidFill>
              </a:rPr>
              <a:t>Recent/Current Initiatives include: </a:t>
            </a:r>
          </a:p>
        </p:txBody>
      </p:sp>
    </p:spTree>
    <p:extLst>
      <p:ext uri="{BB962C8B-B14F-4D97-AF65-F5344CB8AC3E}">
        <p14:creationId xmlns:p14="http://schemas.microsoft.com/office/powerpoint/2010/main" val="90560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2EEB-881C-4B09-9302-944364D25DD8}"/>
              </a:ext>
            </a:extLst>
          </p:cNvPr>
          <p:cNvSpPr>
            <a:spLocks noGrp="1"/>
          </p:cNvSpPr>
          <p:nvPr>
            <p:ph type="title"/>
          </p:nvPr>
        </p:nvSpPr>
        <p:spPr/>
        <p:txBody>
          <a:bodyPr>
            <a:normAutofit fontScale="90000"/>
          </a:bodyPr>
          <a:lstStyle/>
          <a:p>
            <a:r>
              <a:rPr lang="en-US" dirty="0">
                <a:solidFill>
                  <a:schemeClr val="accent5">
                    <a:lumMod val="20000"/>
                    <a:lumOff val="80000"/>
                  </a:schemeClr>
                </a:solidFill>
              </a:rPr>
              <a:t>AQUIRED BRAIN INJURY COMMISSION</a:t>
            </a:r>
            <a:endParaRPr lang="en-US" dirty="0"/>
          </a:p>
        </p:txBody>
      </p:sp>
      <p:sp>
        <p:nvSpPr>
          <p:cNvPr id="3" name="Content Placeholder 2">
            <a:extLst>
              <a:ext uri="{FF2B5EF4-FFF2-40B4-BE49-F238E27FC236}">
                <a16:creationId xmlns:a16="http://schemas.microsoft.com/office/drawing/2014/main" id="{2A0DE820-7136-4700-81C4-79CE99D8AB9C}"/>
              </a:ext>
            </a:extLst>
          </p:cNvPr>
          <p:cNvSpPr>
            <a:spLocks noGrp="1"/>
          </p:cNvSpPr>
          <p:nvPr>
            <p:ph idx="1"/>
          </p:nvPr>
        </p:nvSpPr>
        <p:spPr>
          <a:xfrm>
            <a:off x="584507" y="2590800"/>
            <a:ext cx="6936726" cy="3599316"/>
          </a:xfrm>
        </p:spPr>
        <p:txBody>
          <a:bodyPr/>
          <a:lstStyle/>
          <a:p>
            <a:endParaRPr lang="en-US" dirty="0">
              <a:solidFill>
                <a:schemeClr val="accent5">
                  <a:lumMod val="20000"/>
                  <a:lumOff val="80000"/>
                </a:schemeClr>
              </a:solidFill>
            </a:endParaRPr>
          </a:p>
          <a:p>
            <a:endParaRPr lang="en-US" dirty="0"/>
          </a:p>
        </p:txBody>
      </p:sp>
      <p:sp>
        <p:nvSpPr>
          <p:cNvPr id="5" name="Rectangle 4">
            <a:extLst>
              <a:ext uri="{FF2B5EF4-FFF2-40B4-BE49-F238E27FC236}">
                <a16:creationId xmlns:a16="http://schemas.microsoft.com/office/drawing/2014/main" id="{FE3CAA10-8854-4CC1-9C10-D7DCA1FE0A36}"/>
              </a:ext>
            </a:extLst>
          </p:cNvPr>
          <p:cNvSpPr/>
          <p:nvPr/>
        </p:nvSpPr>
        <p:spPr>
          <a:xfrm>
            <a:off x="738981" y="2510528"/>
            <a:ext cx="7073107" cy="3215432"/>
          </a:xfrm>
          <a:prstGeom prst="rect">
            <a:avLst/>
          </a:prstGeom>
        </p:spPr>
        <p:txBody>
          <a:bodyPr wrap="square">
            <a:spAutoFit/>
          </a:bodyPr>
          <a:lstStyle/>
          <a:p>
            <a:pPr lvl="0" defTabSz="914400">
              <a:lnSpc>
                <a:spcPct val="90000"/>
              </a:lnSpc>
              <a:spcBef>
                <a:spcPts val="1000"/>
              </a:spcBef>
            </a:pPr>
            <a:r>
              <a:rPr lang="en-US" sz="2400" dirty="0">
                <a:solidFill>
                  <a:srgbClr val="DACEAF">
                    <a:lumMod val="20000"/>
                    <a:lumOff val="80000"/>
                  </a:srgbClr>
                </a:solidFill>
              </a:rPr>
              <a:t>To advance the present scope of community-based long term supports and services available to individuals with brain injury in Massachusetts by providing an analysis of current services, quality of service delivery, the related needs and gaps relative to access, capacity and resources, and to subsequently develop a series of prioritized recommendations for system change with a focus on positive outcomes for affected individuals. </a:t>
            </a:r>
          </a:p>
          <a:p>
            <a:pPr marL="228600" lvl="0" indent="-228600" defTabSz="914400">
              <a:lnSpc>
                <a:spcPct val="90000"/>
              </a:lnSpc>
              <a:spcBef>
                <a:spcPts val="1000"/>
              </a:spcBef>
              <a:buFont typeface="Arial" panose="020B0604020202020204" pitchFamily="34" charset="0"/>
              <a:buChar char="•"/>
            </a:pPr>
            <a:endParaRPr lang="en-US" sz="2400" dirty="0">
              <a:solidFill>
                <a:srgbClr val="DACEAF">
                  <a:lumMod val="20000"/>
                  <a:lumOff val="80000"/>
                </a:srgbClr>
              </a:solidFill>
            </a:endParaRPr>
          </a:p>
        </p:txBody>
      </p:sp>
    </p:spTree>
    <p:extLst>
      <p:ext uri="{BB962C8B-B14F-4D97-AF65-F5344CB8AC3E}">
        <p14:creationId xmlns:p14="http://schemas.microsoft.com/office/powerpoint/2010/main" val="123904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B5D7-C8FB-4335-A2FD-28A00941892D}"/>
              </a:ext>
            </a:extLst>
          </p:cNvPr>
          <p:cNvSpPr>
            <a:spLocks noGrp="1"/>
          </p:cNvSpPr>
          <p:nvPr>
            <p:ph type="title"/>
          </p:nvPr>
        </p:nvSpPr>
        <p:spPr/>
        <p:txBody>
          <a:bodyPr/>
          <a:lstStyle/>
          <a:p>
            <a:r>
              <a:rPr lang="en-US" dirty="0">
                <a:solidFill>
                  <a:srgbClr val="FFFFFF"/>
                </a:solidFill>
              </a:rPr>
              <a:t>PREVENTION</a:t>
            </a:r>
          </a:p>
        </p:txBody>
      </p:sp>
      <p:pic>
        <p:nvPicPr>
          <p:cNvPr id="7" name="Content Placeholder 6">
            <a:extLst>
              <a:ext uri="{FF2B5EF4-FFF2-40B4-BE49-F238E27FC236}">
                <a16:creationId xmlns:a16="http://schemas.microsoft.com/office/drawing/2014/main" id="{80DBBBF0-1B4B-4810-A5AF-341C8A196564}"/>
              </a:ext>
            </a:extLst>
          </p:cNvPr>
          <p:cNvPicPr>
            <a:picLocks noGrp="1" noChangeAspect="1"/>
          </p:cNvPicPr>
          <p:nvPr>
            <p:ph idx="1"/>
          </p:nvPr>
        </p:nvPicPr>
        <p:blipFill>
          <a:blip r:embed="rId3"/>
          <a:stretch>
            <a:fillRect/>
          </a:stretch>
        </p:blipFill>
        <p:spPr>
          <a:xfrm>
            <a:off x="5932053" y="304800"/>
            <a:ext cx="3532674" cy="2350834"/>
          </a:xfrm>
          <a:prstGeom prst="rect">
            <a:avLst/>
          </a:prstGeom>
        </p:spPr>
      </p:pic>
      <p:sp>
        <p:nvSpPr>
          <p:cNvPr id="14" name="TextBox 13">
            <a:extLst>
              <a:ext uri="{FF2B5EF4-FFF2-40B4-BE49-F238E27FC236}">
                <a16:creationId xmlns:a16="http://schemas.microsoft.com/office/drawing/2014/main" id="{D47F97A1-7E5D-49D2-8DC1-5E3171A0A422}"/>
              </a:ext>
            </a:extLst>
          </p:cNvPr>
          <p:cNvSpPr txBox="1"/>
          <p:nvPr/>
        </p:nvSpPr>
        <p:spPr>
          <a:xfrm>
            <a:off x="173886" y="3209366"/>
            <a:ext cx="7870907" cy="1354217"/>
          </a:xfrm>
          <a:prstGeom prst="rect">
            <a:avLst/>
          </a:prstGeom>
          <a:noFill/>
        </p:spPr>
        <p:txBody>
          <a:bodyPr wrap="square">
            <a:spAutoFit/>
          </a:bodyPr>
          <a:lstStyle/>
          <a:p>
            <a:r>
              <a:rPr lang="en-US" sz="3200" dirty="0">
                <a:solidFill>
                  <a:srgbClr val="FFFFFF"/>
                </a:solidFill>
              </a:rPr>
              <a:t>BIA-MA offers several programs that educate the community on brain injury prevention.</a:t>
            </a:r>
          </a:p>
          <a:p>
            <a:endParaRPr lang="en-US" dirty="0"/>
          </a:p>
        </p:txBody>
      </p:sp>
      <p:pic>
        <p:nvPicPr>
          <p:cNvPr id="10" name="Picture 9">
            <a:extLst>
              <a:ext uri="{FF2B5EF4-FFF2-40B4-BE49-F238E27FC236}">
                <a16:creationId xmlns:a16="http://schemas.microsoft.com/office/drawing/2014/main" id="{620592C3-5A3F-42DF-B36C-A79D65077D4F}"/>
              </a:ext>
            </a:extLst>
          </p:cNvPr>
          <p:cNvPicPr>
            <a:picLocks noChangeAspect="1"/>
          </p:cNvPicPr>
          <p:nvPr/>
        </p:nvPicPr>
        <p:blipFill>
          <a:blip r:embed="rId4"/>
          <a:stretch>
            <a:fillRect/>
          </a:stretch>
        </p:blipFill>
        <p:spPr>
          <a:xfrm>
            <a:off x="257291" y="2047800"/>
            <a:ext cx="4066384" cy="2286198"/>
          </a:xfrm>
          <a:prstGeom prst="rect">
            <a:avLst/>
          </a:prstGeom>
        </p:spPr>
      </p:pic>
      <p:pic>
        <p:nvPicPr>
          <p:cNvPr id="12" name="Picture 11">
            <a:extLst>
              <a:ext uri="{FF2B5EF4-FFF2-40B4-BE49-F238E27FC236}">
                <a16:creationId xmlns:a16="http://schemas.microsoft.com/office/drawing/2014/main" id="{E9D42901-4910-489C-A295-D92E0AE47A0F}"/>
              </a:ext>
            </a:extLst>
          </p:cNvPr>
          <p:cNvPicPr>
            <a:picLocks noChangeAspect="1"/>
          </p:cNvPicPr>
          <p:nvPr/>
        </p:nvPicPr>
        <p:blipFill>
          <a:blip r:embed="rId5"/>
          <a:stretch>
            <a:fillRect/>
          </a:stretch>
        </p:blipFill>
        <p:spPr>
          <a:xfrm>
            <a:off x="5318936" y="2047800"/>
            <a:ext cx="4060288" cy="2286198"/>
          </a:xfrm>
          <a:prstGeom prst="rect">
            <a:avLst/>
          </a:prstGeom>
        </p:spPr>
      </p:pic>
      <p:pic>
        <p:nvPicPr>
          <p:cNvPr id="16" name="Picture 15">
            <a:extLst>
              <a:ext uri="{FF2B5EF4-FFF2-40B4-BE49-F238E27FC236}">
                <a16:creationId xmlns:a16="http://schemas.microsoft.com/office/drawing/2014/main" id="{B0A93EB6-2E02-449D-B746-82A1B7988591}"/>
              </a:ext>
            </a:extLst>
          </p:cNvPr>
          <p:cNvPicPr>
            <a:picLocks noChangeAspect="1"/>
          </p:cNvPicPr>
          <p:nvPr/>
        </p:nvPicPr>
        <p:blipFill>
          <a:blip r:embed="rId6"/>
          <a:stretch>
            <a:fillRect/>
          </a:stretch>
        </p:blipFill>
        <p:spPr>
          <a:xfrm>
            <a:off x="2960795" y="4527504"/>
            <a:ext cx="4090771" cy="2219136"/>
          </a:xfrm>
          <a:prstGeom prst="rect">
            <a:avLst/>
          </a:prstGeom>
        </p:spPr>
      </p:pic>
      <p:pic>
        <p:nvPicPr>
          <p:cNvPr id="18" name="Picture 17">
            <a:extLst>
              <a:ext uri="{FF2B5EF4-FFF2-40B4-BE49-F238E27FC236}">
                <a16:creationId xmlns:a16="http://schemas.microsoft.com/office/drawing/2014/main" id="{15C4507A-A91B-4A26-84A9-7C8F71672E66}"/>
              </a:ext>
            </a:extLst>
          </p:cNvPr>
          <p:cNvPicPr>
            <a:picLocks noChangeAspect="1"/>
          </p:cNvPicPr>
          <p:nvPr/>
        </p:nvPicPr>
        <p:blipFill>
          <a:blip r:embed="rId7"/>
          <a:stretch>
            <a:fillRect/>
          </a:stretch>
        </p:blipFill>
        <p:spPr>
          <a:xfrm>
            <a:off x="2826672" y="4527504"/>
            <a:ext cx="4224894" cy="1054699"/>
          </a:xfrm>
          <a:prstGeom prst="rect">
            <a:avLst/>
          </a:prstGeom>
        </p:spPr>
      </p:pic>
    </p:spTree>
    <p:extLst>
      <p:ext uri="{BB962C8B-B14F-4D97-AF65-F5344CB8AC3E}">
        <p14:creationId xmlns:p14="http://schemas.microsoft.com/office/powerpoint/2010/main" val="37679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50D-592C-455D-8FB2-7D7E5D4B56D0}"/>
              </a:ext>
            </a:extLst>
          </p:cNvPr>
          <p:cNvSpPr>
            <a:spLocks noGrp="1"/>
          </p:cNvSpPr>
          <p:nvPr>
            <p:ph type="title"/>
          </p:nvPr>
        </p:nvSpPr>
        <p:spPr/>
        <p:txBody>
          <a:bodyPr/>
          <a:lstStyle/>
          <a:p>
            <a:r>
              <a:rPr lang="en-US" dirty="0">
                <a:solidFill>
                  <a:schemeClr val="accent6">
                    <a:lumMod val="20000"/>
                    <a:lumOff val="80000"/>
                  </a:schemeClr>
                </a:solidFill>
              </a:rPr>
              <a:t>SUPPORT &amp; RESOURCES</a:t>
            </a:r>
          </a:p>
        </p:txBody>
      </p:sp>
      <p:sp>
        <p:nvSpPr>
          <p:cNvPr id="3" name="Content Placeholder 2">
            <a:extLst>
              <a:ext uri="{FF2B5EF4-FFF2-40B4-BE49-F238E27FC236}">
                <a16:creationId xmlns:a16="http://schemas.microsoft.com/office/drawing/2014/main" id="{07734B1E-6A1C-42E0-99FC-09771DDF439E}"/>
              </a:ext>
            </a:extLst>
          </p:cNvPr>
          <p:cNvSpPr>
            <a:spLocks noGrp="1"/>
          </p:cNvSpPr>
          <p:nvPr>
            <p:ph idx="1"/>
          </p:nvPr>
        </p:nvSpPr>
        <p:spPr>
          <a:xfrm>
            <a:off x="584055" y="2336872"/>
            <a:ext cx="7698726" cy="4292527"/>
          </a:xfrm>
        </p:spPr>
        <p:txBody>
          <a:bodyPr>
            <a:normAutofit/>
          </a:bodyPr>
          <a:lstStyle/>
          <a:p>
            <a:r>
              <a:rPr lang="en-US" sz="2800" dirty="0">
                <a:solidFill>
                  <a:schemeClr val="accent6">
                    <a:lumMod val="20000"/>
                    <a:lumOff val="80000"/>
                  </a:schemeClr>
                </a:solidFill>
              </a:rPr>
              <a:t>Promote the general welfare, rights and dignity of persons with brain injury</a:t>
            </a:r>
          </a:p>
          <a:p>
            <a:r>
              <a:rPr lang="en-US" sz="2800" dirty="0">
                <a:solidFill>
                  <a:schemeClr val="accent6">
                    <a:lumMod val="20000"/>
                    <a:lumOff val="80000"/>
                  </a:schemeClr>
                </a:solidFill>
              </a:rPr>
              <a:t>Promote and foster the empowerment of persons with brain injury</a:t>
            </a:r>
          </a:p>
          <a:p>
            <a:r>
              <a:rPr lang="en-US" sz="2800" dirty="0">
                <a:solidFill>
                  <a:schemeClr val="accent6">
                    <a:lumMod val="20000"/>
                    <a:lumOff val="80000"/>
                  </a:schemeClr>
                </a:solidFill>
              </a:rPr>
              <a:t>Assist survivors and families to obtain appropriate services and support</a:t>
            </a:r>
          </a:p>
          <a:p>
            <a:r>
              <a:rPr lang="en-US" sz="2800" dirty="0">
                <a:solidFill>
                  <a:schemeClr val="accent6">
                    <a:lumMod val="20000"/>
                    <a:lumOff val="80000"/>
                  </a:schemeClr>
                </a:solidFill>
              </a:rPr>
              <a:t>Provide information and resources for persons with brain injury, their families, friends, and professionals</a:t>
            </a:r>
          </a:p>
          <a:p>
            <a:endParaRPr lang="en-US" dirty="0"/>
          </a:p>
        </p:txBody>
      </p:sp>
    </p:spTree>
    <p:extLst>
      <p:ext uri="{BB962C8B-B14F-4D97-AF65-F5344CB8AC3E}">
        <p14:creationId xmlns:p14="http://schemas.microsoft.com/office/powerpoint/2010/main" val="174004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A266-BB78-4825-9597-4D4F7C7A4A5C}"/>
              </a:ext>
            </a:extLst>
          </p:cNvPr>
          <p:cNvSpPr>
            <a:spLocks noGrp="1"/>
          </p:cNvSpPr>
          <p:nvPr>
            <p:ph type="title"/>
          </p:nvPr>
        </p:nvSpPr>
        <p:spPr/>
        <p:txBody>
          <a:bodyPr/>
          <a:lstStyle/>
          <a:p>
            <a:r>
              <a:rPr lang="en-US" dirty="0">
                <a:solidFill>
                  <a:srgbClr val="FFFFFF"/>
                </a:solidFill>
              </a:rPr>
              <a:t>Support Groups </a:t>
            </a:r>
          </a:p>
        </p:txBody>
      </p:sp>
      <p:sp>
        <p:nvSpPr>
          <p:cNvPr id="6" name="TextBox 5">
            <a:extLst>
              <a:ext uri="{FF2B5EF4-FFF2-40B4-BE49-F238E27FC236}">
                <a16:creationId xmlns:a16="http://schemas.microsoft.com/office/drawing/2014/main" id="{AB0637A9-4F1D-41D3-9BFB-19A479F81289}"/>
              </a:ext>
            </a:extLst>
          </p:cNvPr>
          <p:cNvSpPr txBox="1"/>
          <p:nvPr/>
        </p:nvSpPr>
        <p:spPr>
          <a:xfrm>
            <a:off x="281781" y="2346179"/>
            <a:ext cx="6100455" cy="2677656"/>
          </a:xfrm>
          <a:prstGeom prst="rect">
            <a:avLst/>
          </a:prstGeom>
          <a:noFill/>
        </p:spPr>
        <p:txBody>
          <a:bodyPr wrap="square" rtlCol="0">
            <a:spAutoFit/>
          </a:bodyPr>
          <a:lstStyle/>
          <a:p>
            <a:r>
              <a:rPr lang="en-US" sz="2400" dirty="0">
                <a:solidFill>
                  <a:srgbClr val="FFFFFF"/>
                </a:solidFill>
              </a:rPr>
              <a:t>Brain injury can have a traumatic effect on both survivors and their families. BIA-MA sponsors support groups that provide survivors and their loved ones a forum for sharing information, a compassionate and understanding peer group, and an opportunity to socialize and make new friends with others.</a:t>
            </a:r>
            <a:r>
              <a:rPr lang="en-US" dirty="0"/>
              <a:t>. </a:t>
            </a:r>
          </a:p>
        </p:txBody>
      </p:sp>
      <p:pic>
        <p:nvPicPr>
          <p:cNvPr id="7" name="Picture 6">
            <a:extLst>
              <a:ext uri="{FF2B5EF4-FFF2-40B4-BE49-F238E27FC236}">
                <a16:creationId xmlns:a16="http://schemas.microsoft.com/office/drawing/2014/main" id="{6C387BA7-759D-4556-B096-0094325FDC7E}"/>
              </a:ext>
            </a:extLst>
          </p:cNvPr>
          <p:cNvPicPr>
            <a:picLocks noChangeAspect="1"/>
          </p:cNvPicPr>
          <p:nvPr/>
        </p:nvPicPr>
        <p:blipFill>
          <a:blip r:embed="rId3"/>
          <a:stretch>
            <a:fillRect/>
          </a:stretch>
        </p:blipFill>
        <p:spPr>
          <a:xfrm>
            <a:off x="6900104" y="365009"/>
            <a:ext cx="2466975" cy="1857375"/>
          </a:xfrm>
          <a:prstGeom prst="rect">
            <a:avLst/>
          </a:prstGeom>
        </p:spPr>
      </p:pic>
      <p:sp>
        <p:nvSpPr>
          <p:cNvPr id="9" name="TextBox 8">
            <a:extLst>
              <a:ext uri="{FF2B5EF4-FFF2-40B4-BE49-F238E27FC236}">
                <a16:creationId xmlns:a16="http://schemas.microsoft.com/office/drawing/2014/main" id="{936659EB-3BF3-4315-91B7-7DDAD0BDB73E}"/>
              </a:ext>
            </a:extLst>
          </p:cNvPr>
          <p:cNvSpPr txBox="1"/>
          <p:nvPr/>
        </p:nvSpPr>
        <p:spPr>
          <a:xfrm>
            <a:off x="4548981" y="6070266"/>
            <a:ext cx="6100455" cy="523220"/>
          </a:xfrm>
          <a:prstGeom prst="rect">
            <a:avLst/>
          </a:prstGeom>
          <a:noFill/>
        </p:spPr>
        <p:txBody>
          <a:bodyPr wrap="square">
            <a:spAutoFit/>
          </a:bodyPr>
          <a:lstStyle/>
          <a:p>
            <a:r>
              <a:rPr lang="en-US" sz="2800" dirty="0">
                <a:solidFill>
                  <a:srgbClr val="FFFFFF"/>
                </a:solidFill>
              </a:rPr>
              <a:t>http://www.biama.org/groups.html</a:t>
            </a:r>
          </a:p>
        </p:txBody>
      </p:sp>
    </p:spTree>
    <p:extLst>
      <p:ext uri="{BB962C8B-B14F-4D97-AF65-F5344CB8AC3E}">
        <p14:creationId xmlns:p14="http://schemas.microsoft.com/office/powerpoint/2010/main" val="292886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EF76-E500-4884-80EE-E60C0F499C36}"/>
              </a:ext>
            </a:extLst>
          </p:cNvPr>
          <p:cNvSpPr>
            <a:spLocks noGrp="1"/>
          </p:cNvSpPr>
          <p:nvPr>
            <p:ph type="title"/>
          </p:nvPr>
        </p:nvSpPr>
        <p:spPr>
          <a:xfrm>
            <a:off x="558695" y="753228"/>
            <a:ext cx="7895133" cy="1080938"/>
          </a:xfrm>
        </p:spPr>
        <p:txBody>
          <a:bodyPr>
            <a:normAutofit/>
          </a:bodyPr>
          <a:lstStyle/>
          <a:p>
            <a:r>
              <a:rPr lang="en-US" dirty="0">
                <a:solidFill>
                  <a:schemeClr val="accent6">
                    <a:lumMod val="20000"/>
                    <a:lumOff val="80000"/>
                  </a:schemeClr>
                </a:solidFill>
              </a:rPr>
              <a:t>EDUCATION</a:t>
            </a:r>
          </a:p>
        </p:txBody>
      </p:sp>
      <p:graphicFrame>
        <p:nvGraphicFramePr>
          <p:cNvPr id="5" name="Content Placeholder 2">
            <a:extLst>
              <a:ext uri="{FF2B5EF4-FFF2-40B4-BE49-F238E27FC236}">
                <a16:creationId xmlns:a16="http://schemas.microsoft.com/office/drawing/2014/main" id="{29E0132C-CCC0-45A7-BE99-AEF73D62E59B}"/>
              </a:ext>
            </a:extLst>
          </p:cNvPr>
          <p:cNvGraphicFramePr>
            <a:graphicFrameLocks noGrp="1"/>
          </p:cNvGraphicFramePr>
          <p:nvPr>
            <p:ph idx="1"/>
            <p:extLst>
              <p:ext uri="{D42A27DB-BD31-4B8C-83A1-F6EECF244321}">
                <p14:modId xmlns:p14="http://schemas.microsoft.com/office/powerpoint/2010/main" val="702113902"/>
              </p:ext>
            </p:extLst>
          </p:nvPr>
        </p:nvGraphicFramePr>
        <p:xfrm>
          <a:off x="524174" y="2505909"/>
          <a:ext cx="8894382"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9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chemeClr val="accent6">
                    <a:lumMod val="20000"/>
                    <a:lumOff val="80000"/>
                  </a:schemeClr>
                </a:solidFill>
              </a:rPr>
              <a:t>THE SCOPE of ACQUIRED </a:t>
            </a:r>
            <a:br>
              <a:rPr lang="en-US" dirty="0">
                <a:solidFill>
                  <a:schemeClr val="accent6">
                    <a:lumMod val="20000"/>
                    <a:lumOff val="80000"/>
                  </a:schemeClr>
                </a:solidFill>
              </a:rPr>
            </a:br>
            <a:r>
              <a:rPr lang="en-US" dirty="0">
                <a:solidFill>
                  <a:schemeClr val="accent6">
                    <a:lumMod val="20000"/>
                    <a:lumOff val="80000"/>
                  </a:schemeClr>
                </a:solidFill>
              </a:rPr>
              <a:t>BRAIN INJURY</a:t>
            </a:r>
            <a:br>
              <a:rPr lang="en-US" dirty="0">
                <a:solidFill>
                  <a:schemeClr val="accent6">
                    <a:lumMod val="20000"/>
                    <a:lumOff val="80000"/>
                  </a:schemeClr>
                </a:solidFill>
              </a:rPr>
            </a:br>
            <a:endParaRPr lang="en-US" dirty="0"/>
          </a:p>
        </p:txBody>
      </p:sp>
    </p:spTree>
    <p:extLst>
      <p:ext uri="{BB962C8B-B14F-4D97-AF65-F5344CB8AC3E}">
        <p14:creationId xmlns:p14="http://schemas.microsoft.com/office/powerpoint/2010/main" val="338557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6">
                    <a:lumMod val="20000"/>
                    <a:lumOff val="80000"/>
                  </a:schemeClr>
                </a:solidFill>
              </a:rPr>
              <a:t>WHAT is an ACQUIRED BRAIN INJURY ?</a:t>
            </a:r>
          </a:p>
        </p:txBody>
      </p:sp>
      <p:sp>
        <p:nvSpPr>
          <p:cNvPr id="3" name="Content Placeholder 2"/>
          <p:cNvSpPr>
            <a:spLocks noGrp="1"/>
          </p:cNvSpPr>
          <p:nvPr>
            <p:ph idx="1"/>
          </p:nvPr>
        </p:nvSpPr>
        <p:spPr/>
        <p:txBody>
          <a:bodyPr>
            <a:normAutofit/>
          </a:bodyPr>
          <a:lstStyle/>
          <a:p>
            <a:pPr>
              <a:buFont typeface="Arial"/>
              <a:buChar char="•"/>
            </a:pPr>
            <a:r>
              <a:rPr lang="en-US" sz="2800" dirty="0">
                <a:solidFill>
                  <a:schemeClr val="accent6">
                    <a:lumMod val="20000"/>
                    <a:lumOff val="80000"/>
                  </a:schemeClr>
                </a:solidFill>
              </a:rPr>
              <a:t>A range of disorders and diseases affecting the brain</a:t>
            </a:r>
          </a:p>
          <a:p>
            <a:endParaRPr lang="en-US" sz="2800" dirty="0">
              <a:solidFill>
                <a:schemeClr val="accent6">
                  <a:lumMod val="20000"/>
                  <a:lumOff val="80000"/>
                </a:schemeClr>
              </a:solidFill>
            </a:endParaRPr>
          </a:p>
          <a:p>
            <a:r>
              <a:rPr lang="en-US" sz="2800" dirty="0">
                <a:solidFill>
                  <a:schemeClr val="accent6">
                    <a:lumMod val="20000"/>
                    <a:lumOff val="80000"/>
                  </a:schemeClr>
                </a:solidFill>
              </a:rPr>
              <a:t>Onset after birth, beginning in the newborn period throughout the lifespan</a:t>
            </a:r>
          </a:p>
          <a:p>
            <a:endParaRPr lang="en-US" sz="2800" dirty="0">
              <a:solidFill>
                <a:schemeClr val="accent6">
                  <a:lumMod val="20000"/>
                  <a:lumOff val="80000"/>
                </a:schemeClr>
              </a:solidFill>
            </a:endParaRPr>
          </a:p>
          <a:p>
            <a:r>
              <a:rPr lang="en-US" sz="2800" dirty="0">
                <a:solidFill>
                  <a:schemeClr val="accent6">
                    <a:lumMod val="20000"/>
                    <a:lumOff val="80000"/>
                  </a:schemeClr>
                </a:solidFill>
              </a:rPr>
              <a:t>Majority who experience an ABI are adults</a:t>
            </a:r>
          </a:p>
          <a:p>
            <a:endParaRPr lang="en-US" sz="2800" dirty="0">
              <a:solidFill>
                <a:schemeClr val="accent6">
                  <a:lumMod val="20000"/>
                  <a:lumOff val="80000"/>
                </a:schemeClr>
              </a:solidFill>
            </a:endParaRPr>
          </a:p>
          <a:p>
            <a:endParaRPr lang="en-US" sz="2800" dirty="0">
              <a:solidFill>
                <a:schemeClr val="accent6">
                  <a:lumMod val="20000"/>
                  <a:lumOff val="80000"/>
                </a:schemeClr>
              </a:solidFill>
            </a:endParaRPr>
          </a:p>
          <a:p>
            <a:endParaRPr lang="en-US" sz="2800" dirty="0">
              <a:solidFill>
                <a:schemeClr val="accent6">
                  <a:lumMod val="20000"/>
                  <a:lumOff val="80000"/>
                </a:schemeClr>
              </a:solidFill>
            </a:endParaRPr>
          </a:p>
          <a:p>
            <a:endParaRPr lang="en-US" sz="2800" dirty="0">
              <a:solidFill>
                <a:schemeClr val="accent6">
                  <a:lumMod val="20000"/>
                  <a:lumOff val="80000"/>
                </a:schemeClr>
              </a:solidFill>
            </a:endParaRPr>
          </a:p>
        </p:txBody>
      </p:sp>
    </p:spTree>
    <p:extLst>
      <p:ext uri="{BB962C8B-B14F-4D97-AF65-F5344CB8AC3E}">
        <p14:creationId xmlns:p14="http://schemas.microsoft.com/office/powerpoint/2010/main" val="346915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62B9258-873B-4B83-A53E-6694CAC7E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3435" y="2049969"/>
            <a:ext cx="2758062" cy="2758062"/>
          </a:xfrm>
          <a:prstGeom prst="rect">
            <a:avLst/>
          </a:prstGeom>
          <a:ln>
            <a:noFill/>
          </a:ln>
          <a:effectLst>
            <a:outerShdw blurRad="76200" dist="63500" dir="5040000" algn="tl" rotWithShape="0">
              <a:srgbClr val="000000">
                <a:alpha val="41000"/>
              </a:srgbClr>
            </a:outerShdw>
          </a:effectLst>
        </p:spPr>
      </p:pic>
      <p:sp>
        <p:nvSpPr>
          <p:cNvPr id="4" name="Title 3"/>
          <p:cNvSpPr>
            <a:spLocks noGrp="1"/>
          </p:cNvSpPr>
          <p:nvPr>
            <p:ph type="title"/>
          </p:nvPr>
        </p:nvSpPr>
        <p:spPr>
          <a:xfrm>
            <a:off x="558695" y="753228"/>
            <a:ext cx="5820468" cy="1080938"/>
          </a:xfrm>
        </p:spPr>
        <p:txBody>
          <a:bodyPr>
            <a:normAutofit/>
          </a:bodyPr>
          <a:lstStyle/>
          <a:p>
            <a:r>
              <a:rPr lang="en-US" dirty="0">
                <a:solidFill>
                  <a:schemeClr val="accent6">
                    <a:lumMod val="20000"/>
                    <a:lumOff val="80000"/>
                  </a:schemeClr>
                </a:solidFill>
              </a:rPr>
              <a:t>WHO IS AFFECTED ?</a:t>
            </a:r>
          </a:p>
        </p:txBody>
      </p:sp>
      <p:sp>
        <p:nvSpPr>
          <p:cNvPr id="5" name="Content Placeholder 4"/>
          <p:cNvSpPr>
            <a:spLocks noGrp="1"/>
          </p:cNvSpPr>
          <p:nvPr>
            <p:ph idx="1"/>
          </p:nvPr>
        </p:nvSpPr>
        <p:spPr>
          <a:xfrm>
            <a:off x="205581" y="2121426"/>
            <a:ext cx="5628009" cy="4584173"/>
          </a:xfrm>
        </p:spPr>
        <p:txBody>
          <a:bodyPr>
            <a:normAutofit/>
          </a:bodyPr>
          <a:lstStyle/>
          <a:p>
            <a:pPr marL="0" indent="0">
              <a:buNone/>
            </a:pPr>
            <a:endParaRPr lang="en-US" dirty="0">
              <a:solidFill>
                <a:schemeClr val="accent6">
                  <a:lumMod val="20000"/>
                  <a:lumOff val="80000"/>
                </a:schemeClr>
              </a:solidFill>
            </a:endParaRPr>
          </a:p>
          <a:p>
            <a:r>
              <a:rPr lang="en-US" dirty="0">
                <a:solidFill>
                  <a:schemeClr val="accent6">
                    <a:lumMod val="20000"/>
                    <a:lumOff val="80000"/>
                  </a:schemeClr>
                </a:solidFill>
              </a:rPr>
              <a:t>ABIs are experienced by b</a:t>
            </a:r>
            <a:r>
              <a:rPr lang="en-US" sz="2400" dirty="0">
                <a:solidFill>
                  <a:schemeClr val="accent6">
                    <a:lumMod val="20000"/>
                    <a:lumOff val="80000"/>
                  </a:schemeClr>
                </a:solidFill>
              </a:rPr>
              <a:t>oth males and females</a:t>
            </a:r>
          </a:p>
          <a:p>
            <a:pPr marL="0" indent="0">
              <a:buNone/>
            </a:pPr>
            <a:endParaRPr lang="en-US" dirty="0">
              <a:solidFill>
                <a:schemeClr val="accent6">
                  <a:lumMod val="20000"/>
                  <a:lumOff val="80000"/>
                </a:schemeClr>
              </a:solidFill>
            </a:endParaRPr>
          </a:p>
          <a:p>
            <a:r>
              <a:rPr lang="en-US" dirty="0">
                <a:solidFill>
                  <a:schemeClr val="accent6">
                    <a:lumMod val="20000"/>
                    <a:lumOff val="80000"/>
                  </a:schemeClr>
                </a:solidFill>
              </a:rPr>
              <a:t>Thousands experience ABI annually in all regions of Massachusetts</a:t>
            </a:r>
          </a:p>
          <a:p>
            <a:endParaRPr lang="en-US" dirty="0">
              <a:solidFill>
                <a:schemeClr val="accent6">
                  <a:lumMod val="20000"/>
                  <a:lumOff val="80000"/>
                </a:schemeClr>
              </a:solidFill>
            </a:endParaRPr>
          </a:p>
          <a:p>
            <a:r>
              <a:rPr lang="en-US" dirty="0">
                <a:solidFill>
                  <a:schemeClr val="accent6">
                    <a:lumMod val="20000"/>
                    <a:lumOff val="80000"/>
                  </a:schemeClr>
                </a:solidFill>
              </a:rPr>
              <a:t>Most individuals survive their injuries </a:t>
            </a:r>
          </a:p>
        </p:txBody>
      </p:sp>
    </p:spTree>
    <p:extLst>
      <p:ext uri="{BB962C8B-B14F-4D97-AF65-F5344CB8AC3E}">
        <p14:creationId xmlns:p14="http://schemas.microsoft.com/office/powerpoint/2010/main" val="154874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val="0"/>
              </a:ext>
            </a:extLst>
          </a:blip>
          <a:stretch>
            <a:fillRect/>
          </a:stretch>
        </p:blipFill>
        <p:spPr>
          <a:xfrm>
            <a:off x="0" y="0"/>
            <a:ext cx="10012362" cy="6858000"/>
          </a:xfrm>
          <a:prstGeom prst="rect">
            <a:avLst/>
          </a:prstGeom>
        </p:spPr>
      </p:pic>
      <p:pic>
        <p:nvPicPr>
          <p:cNvPr id="12" name="Picture 11">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4242851"/>
            <a:ext cx="7364806" cy="275942"/>
          </a:xfrm>
          <a:prstGeom prst="rect">
            <a:avLst/>
          </a:prstGeom>
        </p:spPr>
      </p:pic>
      <p:pic>
        <p:nvPicPr>
          <p:cNvPr id="14" name="Picture 13">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7482759" y="4243845"/>
            <a:ext cx="2526995" cy="276940"/>
          </a:xfrm>
          <a:prstGeom prst="rect">
            <a:avLst/>
          </a:prstGeom>
        </p:spPr>
      </p:pic>
      <p:sp>
        <p:nvSpPr>
          <p:cNvPr id="16" name="Rectangle 15">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7364806"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18" name="Rectangle 17">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2758" y="2590078"/>
            <a:ext cx="2526996"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useBgFill="1">
        <p:nvSpPr>
          <p:cNvPr id="20" name="Rectangle 19">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097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pic>
        <p:nvPicPr>
          <p:cNvPr id="22" name="Picture 21">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val="0"/>
              </a:ext>
            </a:extLst>
          </a:blip>
          <a:stretch>
            <a:fillRect/>
          </a:stretch>
        </p:blipFill>
        <p:spPr>
          <a:xfrm>
            <a:off x="8693" y="0"/>
            <a:ext cx="10012362" cy="6858000"/>
          </a:xfrm>
          <a:prstGeom prst="rect">
            <a:avLst/>
          </a:prstGeom>
        </p:spPr>
      </p:pic>
      <p:sp>
        <p:nvSpPr>
          <p:cNvPr id="24" name="Rectangle 23">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09859"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6" name="Rectangle 25">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7373499"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pic>
        <p:nvPicPr>
          <p:cNvPr id="3" name="Picture 2">
            <a:extLst>
              <a:ext uri="{FF2B5EF4-FFF2-40B4-BE49-F238E27FC236}">
                <a16:creationId xmlns:a16="http://schemas.microsoft.com/office/drawing/2014/main" id="{667310A1-DE82-4199-BDD9-A6313BA5B54E}"/>
              </a:ext>
            </a:extLst>
          </p:cNvPr>
          <p:cNvPicPr>
            <a:picLocks noChangeAspect="1"/>
          </p:cNvPicPr>
          <p:nvPr/>
        </p:nvPicPr>
        <p:blipFill>
          <a:blip r:embed="rId6"/>
          <a:stretch>
            <a:fillRect/>
          </a:stretch>
        </p:blipFill>
        <p:spPr>
          <a:xfrm>
            <a:off x="520883" y="2997676"/>
            <a:ext cx="4353191" cy="1251543"/>
          </a:xfrm>
          <a:prstGeom prst="rect">
            <a:avLst/>
          </a:prstGeom>
          <a:ln>
            <a:noFill/>
          </a:ln>
          <a:effectLst/>
        </p:spPr>
      </p:pic>
      <p:pic>
        <p:nvPicPr>
          <p:cNvPr id="5" name="Picture Placeholder 4" descr="BIA.BRAIN.IMAGE.jpg"/>
          <p:cNvPicPr>
            <a:picLocks noGrp="1" noChangeAspect="1"/>
          </p:cNvPicPr>
          <p:nvPr>
            <p:ph type="pic" idx="4294967295"/>
          </p:nvPr>
        </p:nvPicPr>
        <p:blipFill>
          <a:blip r:embed="rId7" cstate="email">
            <a:extLst>
              <a:ext uri="{28A0092B-C50C-407E-A947-70E740481C1C}">
                <a14:useLocalDpi xmlns:a14="http://schemas.microsoft.com/office/drawing/2010/main"/>
              </a:ext>
            </a:extLst>
          </a:blip>
          <a:srcRect l="-25152" r="-25152"/>
          <a:stretch>
            <a:fillRect/>
          </a:stretch>
        </p:blipFill>
        <p:spPr>
          <a:xfrm>
            <a:off x="5138288" y="1271062"/>
            <a:ext cx="4353191" cy="2978157"/>
          </a:xfrm>
          <a:prstGeom prst="rect">
            <a:avLst/>
          </a:prstGeom>
          <a:ln>
            <a:noFill/>
          </a:ln>
          <a:effectLst/>
        </p:spPr>
      </p:pic>
      <p:sp>
        <p:nvSpPr>
          <p:cNvPr id="28" name="Rectangle 27">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452" y="4557357"/>
            <a:ext cx="2526995"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30" name="Rectangle 29">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 y="6210130"/>
            <a:ext cx="7364806"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32" name="Rectangle 31">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452" y="6210130"/>
            <a:ext cx="2529603"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 name="Title 1"/>
          <p:cNvSpPr>
            <a:spLocks noGrp="1"/>
          </p:cNvSpPr>
          <p:nvPr>
            <p:ph type="title"/>
          </p:nvPr>
        </p:nvSpPr>
        <p:spPr>
          <a:xfrm>
            <a:off x="-172767" y="5116818"/>
            <a:ext cx="7139245" cy="940240"/>
          </a:xfrm>
        </p:spPr>
        <p:txBody>
          <a:bodyPr vert="horz" lIns="91440" tIns="45720" rIns="91440" bIns="45720" rtlCol="0" anchor="b">
            <a:normAutofit fontScale="90000"/>
          </a:bodyPr>
          <a:lstStyle/>
          <a:p>
            <a:pPr algn="r"/>
            <a:r>
              <a:rPr lang="en-US" sz="2800" b="1" dirty="0">
                <a:solidFill>
                  <a:srgbClr val="02080E"/>
                </a:solidFill>
              </a:rPr>
              <a:t>Helen Stewart, Outreach Coordinator, at BIA-MA</a:t>
            </a:r>
            <a:br>
              <a:rPr lang="en-US" sz="2800" dirty="0">
                <a:solidFill>
                  <a:srgbClr val="02080E"/>
                </a:solidFill>
              </a:rPr>
            </a:br>
            <a:br>
              <a:rPr lang="en-US" sz="2800" i="0" dirty="0"/>
            </a:br>
            <a:endParaRPr lang="en-US" sz="2800" i="0" dirty="0"/>
          </a:p>
        </p:txBody>
      </p:sp>
      <p:pic>
        <p:nvPicPr>
          <p:cNvPr id="6" name="Picture 5">
            <a:extLst>
              <a:ext uri="{FF2B5EF4-FFF2-40B4-BE49-F238E27FC236}">
                <a16:creationId xmlns:a16="http://schemas.microsoft.com/office/drawing/2014/main" id="{A50E4C08-A4B5-4E1C-8AF3-243FDEEC788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5581" y="1774374"/>
            <a:ext cx="5151130" cy="1478283"/>
          </a:xfrm>
          <a:prstGeom prst="rect">
            <a:avLst/>
          </a:prstGeom>
        </p:spPr>
      </p:pic>
    </p:spTree>
    <p:extLst>
      <p:ext uri="{BB962C8B-B14F-4D97-AF65-F5344CB8AC3E}">
        <p14:creationId xmlns:p14="http://schemas.microsoft.com/office/powerpoint/2010/main" val="385008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8511380" cy="1524000"/>
          </a:xfrm>
        </p:spPr>
        <p:txBody>
          <a:bodyPr>
            <a:normAutofit/>
          </a:bodyPr>
          <a:lstStyle/>
          <a:p>
            <a:r>
              <a:rPr lang="en-US" sz="3200" i="0" dirty="0">
                <a:solidFill>
                  <a:schemeClr val="accent6">
                    <a:lumMod val="20000"/>
                    <a:lumOff val="80000"/>
                  </a:schemeClr>
                </a:solidFill>
              </a:rPr>
              <a:t>CAUSES of ACQUIRED BRAIN INJURY (ABI)</a:t>
            </a:r>
          </a:p>
        </p:txBody>
      </p:sp>
      <p:graphicFrame>
        <p:nvGraphicFramePr>
          <p:cNvPr id="5" name="Content Placeholder 2">
            <a:extLst>
              <a:ext uri="{FF2B5EF4-FFF2-40B4-BE49-F238E27FC236}">
                <a16:creationId xmlns:a16="http://schemas.microsoft.com/office/drawing/2014/main" id="{37746439-2C84-462C-A7B0-FCA2F722A2FE}"/>
              </a:ext>
            </a:extLst>
          </p:cNvPr>
          <p:cNvGraphicFramePr>
            <a:graphicFrameLocks noGrp="1"/>
          </p:cNvGraphicFramePr>
          <p:nvPr>
            <p:ph idx="1"/>
            <p:extLst>
              <p:ext uri="{D42A27DB-BD31-4B8C-83A1-F6EECF244321}">
                <p14:modId xmlns:p14="http://schemas.microsoft.com/office/powerpoint/2010/main" val="3789270077"/>
              </p:ext>
            </p:extLst>
          </p:nvPr>
        </p:nvGraphicFramePr>
        <p:xfrm>
          <a:off x="510381" y="1905000"/>
          <a:ext cx="8971379" cy="4694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67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63781" cy="1524000"/>
          </a:xfrm>
        </p:spPr>
        <p:txBody>
          <a:bodyPr>
            <a:normAutofit/>
          </a:bodyPr>
          <a:lstStyle/>
          <a:p>
            <a:r>
              <a:rPr lang="en-US" sz="3200" i="0" dirty="0">
                <a:solidFill>
                  <a:schemeClr val="accent6">
                    <a:lumMod val="20000"/>
                    <a:lumOff val="80000"/>
                  </a:schemeClr>
                </a:solidFill>
              </a:rPr>
              <a:t>CAUSES of ACQUIRED BRAIN INJURY (ABI)</a:t>
            </a:r>
          </a:p>
        </p:txBody>
      </p:sp>
      <p:graphicFrame>
        <p:nvGraphicFramePr>
          <p:cNvPr id="5" name="Content Placeholder 2">
            <a:extLst>
              <a:ext uri="{FF2B5EF4-FFF2-40B4-BE49-F238E27FC236}">
                <a16:creationId xmlns:a16="http://schemas.microsoft.com/office/drawing/2014/main" id="{37746439-2C84-462C-A7B0-FCA2F722A2FE}"/>
              </a:ext>
            </a:extLst>
          </p:cNvPr>
          <p:cNvGraphicFramePr>
            <a:graphicFrameLocks noGrp="1"/>
          </p:cNvGraphicFramePr>
          <p:nvPr>
            <p:ph idx="1"/>
            <p:extLst>
              <p:ext uri="{D42A27DB-BD31-4B8C-83A1-F6EECF244321}">
                <p14:modId xmlns:p14="http://schemas.microsoft.com/office/powerpoint/2010/main" val="3135503641"/>
              </p:ext>
            </p:extLst>
          </p:nvPr>
        </p:nvGraphicFramePr>
        <p:xfrm>
          <a:off x="662781" y="2209800"/>
          <a:ext cx="8818978"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26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 y="753228"/>
            <a:ext cx="8324447" cy="1080938"/>
          </a:xfrm>
        </p:spPr>
        <p:txBody>
          <a:bodyPr>
            <a:normAutofit/>
          </a:bodyPr>
          <a:lstStyle/>
          <a:p>
            <a:r>
              <a:rPr lang="en-US" b="1" i="0" dirty="0"/>
              <a:t> </a:t>
            </a:r>
            <a:r>
              <a:rPr lang="en-US" sz="3200" i="0" dirty="0">
                <a:solidFill>
                  <a:schemeClr val="accent5">
                    <a:lumMod val="20000"/>
                    <a:lumOff val="80000"/>
                  </a:schemeClr>
                </a:solidFill>
              </a:rPr>
              <a:t>TRAUMATIC BRAIN INJURY (TBI)</a:t>
            </a:r>
          </a:p>
        </p:txBody>
      </p:sp>
      <p:graphicFrame>
        <p:nvGraphicFramePr>
          <p:cNvPr id="5" name="Content Placeholder 2">
            <a:extLst>
              <a:ext uri="{FF2B5EF4-FFF2-40B4-BE49-F238E27FC236}">
                <a16:creationId xmlns:a16="http://schemas.microsoft.com/office/drawing/2014/main" id="{59777516-76F3-4B80-AA41-BDD77CDD6428}"/>
              </a:ext>
            </a:extLst>
          </p:cNvPr>
          <p:cNvGraphicFramePr>
            <a:graphicFrameLocks noGrp="1"/>
          </p:cNvGraphicFramePr>
          <p:nvPr>
            <p:ph idx="1"/>
            <p:extLst>
              <p:ext uri="{D42A27DB-BD31-4B8C-83A1-F6EECF244321}">
                <p14:modId xmlns:p14="http://schemas.microsoft.com/office/powerpoint/2010/main" val="146198672"/>
              </p:ext>
            </p:extLst>
          </p:nvPr>
        </p:nvGraphicFramePr>
        <p:xfrm>
          <a:off x="281781" y="2336800"/>
          <a:ext cx="9171884"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334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3" y="0"/>
            <a:ext cx="1001236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3" y="480060"/>
            <a:ext cx="9228895"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amily Bill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883" y="1440196"/>
            <a:ext cx="8963048" cy="39437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31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3" y="0"/>
            <a:ext cx="1001236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3" y="480060"/>
            <a:ext cx="9228895"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37BF6F-DDA9-45C9-A398-70DCAD5D450D}"/>
              </a:ext>
            </a:extLst>
          </p:cNvPr>
          <p:cNvPicPr>
            <a:picLocks noChangeAspect="1"/>
          </p:cNvPicPr>
          <p:nvPr/>
        </p:nvPicPr>
        <p:blipFill>
          <a:blip r:embed="rId2"/>
          <a:stretch>
            <a:fillRect/>
          </a:stretch>
        </p:blipFill>
        <p:spPr>
          <a:xfrm>
            <a:off x="1197169" y="1066800"/>
            <a:ext cx="7610475" cy="5022914"/>
          </a:xfrm>
          <a:prstGeom prst="rect">
            <a:avLst/>
          </a:prstGeom>
        </p:spPr>
      </p:pic>
      <p:sp>
        <p:nvSpPr>
          <p:cNvPr id="5" name="TextBox 4">
            <a:extLst>
              <a:ext uri="{FF2B5EF4-FFF2-40B4-BE49-F238E27FC236}">
                <a16:creationId xmlns:a16="http://schemas.microsoft.com/office/drawing/2014/main" id="{C54A7C05-EF8B-41EC-BE1B-C83C2EE197DD}"/>
              </a:ext>
            </a:extLst>
          </p:cNvPr>
          <p:cNvSpPr txBox="1"/>
          <p:nvPr/>
        </p:nvSpPr>
        <p:spPr>
          <a:xfrm>
            <a:off x="1272381" y="6477000"/>
            <a:ext cx="7315200" cy="381000"/>
          </a:xfrm>
          <a:prstGeom prst="rect">
            <a:avLst/>
          </a:prstGeom>
          <a:noFill/>
        </p:spPr>
        <p:txBody>
          <a:bodyPr wrap="square" rtlCol="0">
            <a:spAutoFit/>
          </a:bodyPr>
          <a:lstStyle/>
          <a:p>
            <a:r>
              <a:rPr lang="en-US" dirty="0">
                <a:solidFill>
                  <a:schemeClr val="accent6">
                    <a:lumMod val="20000"/>
                    <a:lumOff val="80000"/>
                  </a:schemeClr>
                </a:solidFill>
              </a:rPr>
              <a:t>*Source: www.psychiatry.org</a:t>
            </a:r>
          </a:p>
        </p:txBody>
      </p:sp>
    </p:spTree>
    <p:extLst>
      <p:ext uri="{BB962C8B-B14F-4D97-AF65-F5344CB8AC3E}">
        <p14:creationId xmlns:p14="http://schemas.microsoft.com/office/powerpoint/2010/main" val="3468132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695" y="753228"/>
            <a:ext cx="7895133" cy="1080938"/>
          </a:xfrm>
        </p:spPr>
        <p:txBody>
          <a:bodyPr>
            <a:normAutofit/>
          </a:bodyPr>
          <a:lstStyle/>
          <a:p>
            <a:r>
              <a:rPr lang="en-US" sz="3200" dirty="0">
                <a:solidFill>
                  <a:schemeClr val="accent5">
                    <a:lumMod val="20000"/>
                    <a:lumOff val="80000"/>
                  </a:schemeClr>
                </a:solidFill>
              </a:rPr>
              <a:t>FACTORS AFFECTING OUTCOME and RECOVERY</a:t>
            </a:r>
          </a:p>
        </p:txBody>
      </p:sp>
      <p:graphicFrame>
        <p:nvGraphicFramePr>
          <p:cNvPr id="5" name="Content Placeholder 2">
            <a:extLst>
              <a:ext uri="{FF2B5EF4-FFF2-40B4-BE49-F238E27FC236}">
                <a16:creationId xmlns:a16="http://schemas.microsoft.com/office/drawing/2014/main" id="{1C7BF5FE-3BE9-4C90-BC4C-F1CE083DBB8E}"/>
              </a:ext>
            </a:extLst>
          </p:cNvPr>
          <p:cNvGraphicFramePr>
            <a:graphicFrameLocks noGrp="1"/>
          </p:cNvGraphicFramePr>
          <p:nvPr>
            <p:ph idx="1"/>
            <p:extLst>
              <p:ext uri="{D42A27DB-BD31-4B8C-83A1-F6EECF244321}">
                <p14:modId xmlns:p14="http://schemas.microsoft.com/office/powerpoint/2010/main" val="61704073"/>
              </p:ext>
            </p:extLst>
          </p:nvPr>
        </p:nvGraphicFramePr>
        <p:xfrm>
          <a:off x="559283" y="2336800"/>
          <a:ext cx="8894382"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44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695" y="753228"/>
            <a:ext cx="7895133" cy="1080938"/>
          </a:xfrm>
        </p:spPr>
        <p:txBody>
          <a:bodyPr>
            <a:normAutofit/>
          </a:bodyPr>
          <a:lstStyle/>
          <a:p>
            <a:r>
              <a:rPr lang="en-US" sz="3200" dirty="0">
                <a:solidFill>
                  <a:schemeClr val="accent5">
                    <a:lumMod val="20000"/>
                    <a:lumOff val="80000"/>
                  </a:schemeClr>
                </a:solidFill>
              </a:rPr>
              <a:t>FACTORS AFFECTING OUTCOME and RECOVERY</a:t>
            </a:r>
          </a:p>
        </p:txBody>
      </p:sp>
      <p:graphicFrame>
        <p:nvGraphicFramePr>
          <p:cNvPr id="5" name="Content Placeholder 2">
            <a:extLst>
              <a:ext uri="{FF2B5EF4-FFF2-40B4-BE49-F238E27FC236}">
                <a16:creationId xmlns:a16="http://schemas.microsoft.com/office/drawing/2014/main" id="{1C7BF5FE-3BE9-4C90-BC4C-F1CE083DBB8E}"/>
              </a:ext>
            </a:extLst>
          </p:cNvPr>
          <p:cNvGraphicFramePr>
            <a:graphicFrameLocks noGrp="1"/>
          </p:cNvGraphicFramePr>
          <p:nvPr>
            <p:ph idx="1"/>
            <p:extLst>
              <p:ext uri="{D42A27DB-BD31-4B8C-83A1-F6EECF244321}">
                <p14:modId xmlns:p14="http://schemas.microsoft.com/office/powerpoint/2010/main" val="1602470649"/>
              </p:ext>
            </p:extLst>
          </p:nvPr>
        </p:nvGraphicFramePr>
        <p:xfrm>
          <a:off x="559283" y="2336800"/>
          <a:ext cx="8894382"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66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695" y="753228"/>
            <a:ext cx="7895133" cy="1080938"/>
          </a:xfrm>
        </p:spPr>
        <p:txBody>
          <a:bodyPr>
            <a:normAutofit/>
          </a:bodyPr>
          <a:lstStyle/>
          <a:p>
            <a:r>
              <a:rPr lang="en-US" sz="3200" dirty="0">
                <a:solidFill>
                  <a:schemeClr val="accent5">
                    <a:lumMod val="20000"/>
                    <a:lumOff val="80000"/>
                  </a:schemeClr>
                </a:solidFill>
              </a:rPr>
              <a:t>FACTORS AFFECTING OUTCOME and RECOVERY</a:t>
            </a:r>
          </a:p>
        </p:txBody>
      </p:sp>
      <p:graphicFrame>
        <p:nvGraphicFramePr>
          <p:cNvPr id="5" name="Content Placeholder 2">
            <a:extLst>
              <a:ext uri="{FF2B5EF4-FFF2-40B4-BE49-F238E27FC236}">
                <a16:creationId xmlns:a16="http://schemas.microsoft.com/office/drawing/2014/main" id="{1C7BF5FE-3BE9-4C90-BC4C-F1CE083DBB8E}"/>
              </a:ext>
            </a:extLst>
          </p:cNvPr>
          <p:cNvGraphicFramePr>
            <a:graphicFrameLocks noGrp="1"/>
          </p:cNvGraphicFramePr>
          <p:nvPr>
            <p:ph idx="1"/>
            <p:extLst>
              <p:ext uri="{D42A27DB-BD31-4B8C-83A1-F6EECF244321}">
                <p14:modId xmlns:p14="http://schemas.microsoft.com/office/powerpoint/2010/main" val="3883826845"/>
              </p:ext>
            </p:extLst>
          </p:nvPr>
        </p:nvGraphicFramePr>
        <p:xfrm>
          <a:off x="593011" y="2362200"/>
          <a:ext cx="7894545"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0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2057400"/>
            <a:ext cx="8510588" cy="4114800"/>
          </a:xfrm>
        </p:spPr>
        <p:txBody>
          <a:bodyPr/>
          <a:lstStyle/>
          <a:p>
            <a:pPr marL="0" indent="0" algn="ctr">
              <a:buNone/>
            </a:pPr>
            <a:endParaRPr lang="en-US" dirty="0"/>
          </a:p>
          <a:p>
            <a:pPr marL="0" indent="0" algn="ctr">
              <a:buNone/>
            </a:pPr>
            <a:endParaRPr lang="en-US" dirty="0"/>
          </a:p>
          <a:p>
            <a:pPr marL="0" indent="0" algn="ctr">
              <a:buNone/>
            </a:pPr>
            <a:r>
              <a:rPr lang="en-US" sz="3600" dirty="0">
                <a:solidFill>
                  <a:schemeClr val="accent6">
                    <a:lumMod val="20000"/>
                    <a:lumOff val="80000"/>
                  </a:schemeClr>
                </a:solidFill>
              </a:rPr>
              <a:t>CONSEQUENCES of ACQUIRED</a:t>
            </a:r>
          </a:p>
          <a:p>
            <a:pPr marL="0" indent="0" algn="ctr">
              <a:buNone/>
            </a:pPr>
            <a:r>
              <a:rPr lang="en-US" sz="3600" dirty="0">
                <a:solidFill>
                  <a:schemeClr val="accent6">
                    <a:lumMod val="20000"/>
                    <a:lumOff val="80000"/>
                  </a:schemeClr>
                </a:solidFill>
              </a:rPr>
              <a:t>BRAIN INJURY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762000"/>
            <a:ext cx="9344872" cy="1143000"/>
          </a:xfrm>
        </p:spPr>
        <p:txBody>
          <a:bodyPr>
            <a:normAutofit fontScale="90000"/>
          </a:bodyPr>
          <a:lstStyle/>
          <a:p>
            <a:br>
              <a:rPr lang="en-US" i="0" dirty="0">
                <a:solidFill>
                  <a:schemeClr val="accent6">
                    <a:lumMod val="20000"/>
                    <a:lumOff val="80000"/>
                  </a:schemeClr>
                </a:solidFill>
              </a:rPr>
            </a:br>
            <a:r>
              <a:rPr lang="en-US" dirty="0">
                <a:solidFill>
                  <a:schemeClr val="accent6">
                    <a:lumMod val="20000"/>
                    <a:lumOff val="80000"/>
                  </a:schemeClr>
                </a:solidFill>
              </a:rPr>
              <a:t>FUNCTIONAL DOMAINS AFFECTED by</a:t>
            </a:r>
            <a:r>
              <a:rPr lang="en-US" i="0" dirty="0">
                <a:solidFill>
                  <a:schemeClr val="accent6">
                    <a:lumMod val="20000"/>
                    <a:lumOff val="80000"/>
                  </a:schemeClr>
                </a:solidFill>
              </a:rPr>
              <a:t> ABI</a:t>
            </a:r>
            <a:br>
              <a:rPr lang="en-US" sz="2800" b="1" i="0" dirty="0"/>
            </a:br>
            <a:endParaRPr lang="en-US" sz="2800" b="1" i="0" dirty="0"/>
          </a:p>
        </p:txBody>
      </p:sp>
      <p:sp>
        <p:nvSpPr>
          <p:cNvPr id="104450" name="Rectangle 3"/>
          <p:cNvSpPr>
            <a:spLocks noGrp="1" noChangeArrowheads="1"/>
          </p:cNvSpPr>
          <p:nvPr>
            <p:ph idx="1"/>
          </p:nvPr>
        </p:nvSpPr>
        <p:spPr/>
        <p:txBody>
          <a:bodyPr>
            <a:normAutofit lnSpcReduction="10000"/>
          </a:bodyPr>
          <a:lstStyle/>
          <a:p>
            <a:pPr>
              <a:buFont typeface="Arial"/>
              <a:buChar char="•"/>
            </a:pPr>
            <a:r>
              <a:rPr lang="en-US" sz="2800" dirty="0">
                <a:solidFill>
                  <a:schemeClr val="accent6">
                    <a:lumMod val="20000"/>
                    <a:lumOff val="80000"/>
                  </a:schemeClr>
                </a:solidFill>
                <a:latin typeface="Garamond" panose="02020404030301010803" pitchFamily="18" charset="0"/>
              </a:rPr>
              <a:t>MOTOR SKILLS (e.g., paralysis)</a:t>
            </a:r>
          </a:p>
          <a:p>
            <a:pPr>
              <a:buFont typeface="Arial"/>
              <a:buChar char="•"/>
            </a:pPr>
            <a:endParaRPr lang="en-US" sz="2800" dirty="0">
              <a:solidFill>
                <a:schemeClr val="accent6">
                  <a:lumMod val="20000"/>
                  <a:lumOff val="80000"/>
                </a:schemeClr>
              </a:solidFill>
              <a:latin typeface="Garamond" panose="02020404030301010803" pitchFamily="18" charset="0"/>
            </a:endParaRPr>
          </a:p>
          <a:p>
            <a:pPr>
              <a:buFont typeface="Arial"/>
              <a:buChar char="•"/>
            </a:pPr>
            <a:r>
              <a:rPr lang="en-US" sz="2800" dirty="0">
                <a:solidFill>
                  <a:schemeClr val="accent6">
                    <a:lumMod val="20000"/>
                    <a:lumOff val="80000"/>
                  </a:schemeClr>
                </a:solidFill>
                <a:latin typeface="Garamond" panose="02020404030301010803" pitchFamily="18" charset="0"/>
              </a:rPr>
              <a:t>SENSORY FUNCTIONS (e.g., blindness)</a:t>
            </a:r>
          </a:p>
          <a:p>
            <a:pPr>
              <a:buFont typeface="Arial"/>
              <a:buChar char="•"/>
            </a:pPr>
            <a:endParaRPr lang="en-US" sz="2800" dirty="0">
              <a:solidFill>
                <a:schemeClr val="accent6">
                  <a:lumMod val="20000"/>
                  <a:lumOff val="80000"/>
                </a:schemeClr>
              </a:solidFill>
              <a:latin typeface="Garamond" panose="02020404030301010803" pitchFamily="18" charset="0"/>
            </a:endParaRPr>
          </a:p>
          <a:p>
            <a:pPr>
              <a:buFont typeface="Arial"/>
              <a:buChar char="•"/>
            </a:pPr>
            <a:r>
              <a:rPr lang="en-US" sz="2800" dirty="0">
                <a:solidFill>
                  <a:schemeClr val="accent6">
                    <a:lumMod val="20000"/>
                    <a:lumOff val="80000"/>
                  </a:schemeClr>
                </a:solidFill>
                <a:latin typeface="Garamond" panose="02020404030301010803" pitchFamily="18" charset="0"/>
              </a:rPr>
              <a:t>COGNITION (e.g., memory impairment)</a:t>
            </a:r>
          </a:p>
          <a:p>
            <a:pPr marL="0" indent="0">
              <a:buNone/>
            </a:pPr>
            <a:endParaRPr lang="en-US" sz="2800" dirty="0">
              <a:solidFill>
                <a:schemeClr val="accent6">
                  <a:lumMod val="20000"/>
                  <a:lumOff val="80000"/>
                </a:schemeClr>
              </a:solidFill>
              <a:latin typeface="Garamond" panose="02020404030301010803" pitchFamily="18" charset="0"/>
            </a:endParaRPr>
          </a:p>
          <a:p>
            <a:pPr>
              <a:buFont typeface="Arial"/>
              <a:buChar char="•"/>
            </a:pPr>
            <a:r>
              <a:rPr lang="en-US" sz="2800" dirty="0">
                <a:solidFill>
                  <a:schemeClr val="accent6">
                    <a:lumMod val="20000"/>
                    <a:lumOff val="80000"/>
                  </a:schemeClr>
                </a:solidFill>
                <a:latin typeface="Garamond" panose="02020404030301010803" pitchFamily="18" charset="0"/>
              </a:rPr>
              <a:t>COMMUNICATION &amp; LANGUAGE            (e.g., aphasia)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9C90-93BE-4CEE-A175-E2338F7F6649}"/>
              </a:ext>
            </a:extLst>
          </p:cNvPr>
          <p:cNvSpPr>
            <a:spLocks noGrp="1"/>
          </p:cNvSpPr>
          <p:nvPr>
            <p:ph type="title"/>
          </p:nvPr>
        </p:nvSpPr>
        <p:spPr/>
        <p:txBody>
          <a:bodyPr>
            <a:normAutofit/>
          </a:bodyPr>
          <a:lstStyle/>
          <a:p>
            <a:r>
              <a:rPr lang="en-US" sz="3200" dirty="0">
                <a:solidFill>
                  <a:schemeClr val="accent6">
                    <a:lumMod val="20000"/>
                    <a:lumOff val="80000"/>
                  </a:schemeClr>
                </a:solidFill>
              </a:rPr>
              <a:t>OUR STORY</a:t>
            </a:r>
          </a:p>
        </p:txBody>
      </p:sp>
      <p:sp>
        <p:nvSpPr>
          <p:cNvPr id="3" name="TextBox 2">
            <a:extLst>
              <a:ext uri="{FF2B5EF4-FFF2-40B4-BE49-F238E27FC236}">
                <a16:creationId xmlns:a16="http://schemas.microsoft.com/office/drawing/2014/main" id="{D664CB51-89E1-4E41-A05C-8F2212C5E651}"/>
              </a:ext>
            </a:extLst>
          </p:cNvPr>
          <p:cNvSpPr txBox="1"/>
          <p:nvPr/>
        </p:nvSpPr>
        <p:spPr>
          <a:xfrm>
            <a:off x="90660" y="2438400"/>
            <a:ext cx="750632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6">
                    <a:lumMod val="20000"/>
                    <a:lumOff val="80000"/>
                  </a:schemeClr>
                </a:solidFill>
              </a:rPr>
              <a:t>Through grassroot efforts a small group of family members came together in 1981 to address the need for brain injury services here in Massachusetts. These efforts  created the Brain Injury Association of Massachusetts</a:t>
            </a:r>
          </a:p>
          <a:p>
            <a:endParaRPr lang="en-US" sz="2400" dirty="0">
              <a:solidFill>
                <a:schemeClr val="accent6">
                  <a:lumMod val="20000"/>
                  <a:lumOff val="80000"/>
                </a:schemeClr>
              </a:solidFill>
            </a:endParaRPr>
          </a:p>
          <a:p>
            <a:pPr marL="342900" indent="-342900">
              <a:buFont typeface="Arial" panose="020B0604020202020204" pitchFamily="34" charset="0"/>
              <a:buChar char="•"/>
            </a:pPr>
            <a:r>
              <a:rPr lang="en-US" sz="2400" dirty="0">
                <a:solidFill>
                  <a:schemeClr val="accent6">
                    <a:lumMod val="20000"/>
                    <a:lumOff val="80000"/>
                  </a:schemeClr>
                </a:solidFill>
              </a:rPr>
              <a:t>The Brain Injury Association of Massachusetts was incorporated in 1982 as one of the first statewide brain injury associations in the U.S. </a:t>
            </a:r>
          </a:p>
          <a:p>
            <a:pPr marL="342900" indent="-342900">
              <a:buFont typeface="Arial" panose="020B0604020202020204" pitchFamily="34" charset="0"/>
              <a:buChar char="•"/>
            </a:pPr>
            <a:endParaRPr lang="en-US" sz="2400" dirty="0">
              <a:solidFill>
                <a:schemeClr val="accent6">
                  <a:lumMod val="20000"/>
                  <a:lumOff val="80000"/>
                </a:schemeClr>
              </a:solidFill>
            </a:endParaRPr>
          </a:p>
          <a:p>
            <a:pPr marL="342900" indent="-342900">
              <a:buFont typeface="Arial" panose="020B0604020202020204" pitchFamily="34" charset="0"/>
              <a:buChar char="•"/>
            </a:pPr>
            <a:endParaRPr lang="en-US" sz="2400" dirty="0">
              <a:solidFill>
                <a:schemeClr val="accent6">
                  <a:lumMod val="20000"/>
                  <a:lumOff val="80000"/>
                </a:schemeClr>
              </a:solidFill>
            </a:endParaRPr>
          </a:p>
        </p:txBody>
      </p:sp>
    </p:spTree>
    <p:extLst>
      <p:ext uri="{BB962C8B-B14F-4D97-AF65-F5344CB8AC3E}">
        <p14:creationId xmlns:p14="http://schemas.microsoft.com/office/powerpoint/2010/main" val="388806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695" y="753228"/>
            <a:ext cx="7895133" cy="1080938"/>
          </a:xfrm>
        </p:spPr>
        <p:txBody>
          <a:bodyPr>
            <a:normAutofit/>
          </a:bodyPr>
          <a:lstStyle/>
          <a:p>
            <a:r>
              <a:rPr lang="en-US" sz="3200" dirty="0">
                <a:solidFill>
                  <a:schemeClr val="accent5">
                    <a:lumMod val="20000"/>
                    <a:lumOff val="80000"/>
                  </a:schemeClr>
                </a:solidFill>
              </a:rPr>
              <a:t>CHANGES in PSYCHOLOGICAL and SOCIAL FUNCTIONING RELATED to ABI</a:t>
            </a:r>
          </a:p>
        </p:txBody>
      </p:sp>
      <p:sp>
        <p:nvSpPr>
          <p:cNvPr id="3" name="Content Placeholder 2"/>
          <p:cNvSpPr>
            <a:spLocks noGrp="1"/>
          </p:cNvSpPr>
          <p:nvPr>
            <p:ph idx="1"/>
          </p:nvPr>
        </p:nvSpPr>
        <p:spPr>
          <a:xfrm>
            <a:off x="1039160" y="2209800"/>
            <a:ext cx="6934201" cy="4292527"/>
          </a:xfrm>
        </p:spPr>
        <p:txBody>
          <a:bodyPr>
            <a:normAutofit fontScale="92500" lnSpcReduction="10000"/>
          </a:bodyPr>
          <a:lstStyle/>
          <a:p>
            <a:pPr>
              <a:buFont typeface="Arial"/>
              <a:buChar char="•"/>
            </a:pPr>
            <a:r>
              <a:rPr lang="en-US" sz="3000" dirty="0">
                <a:solidFill>
                  <a:schemeClr val="accent5">
                    <a:lumMod val="20000"/>
                    <a:lumOff val="80000"/>
                  </a:schemeClr>
                </a:solidFill>
              </a:rPr>
              <a:t>Depression: most common mood disorder</a:t>
            </a:r>
          </a:p>
          <a:p>
            <a:pPr marL="0" indent="0">
              <a:buNone/>
            </a:pPr>
            <a:endParaRPr lang="en-US" sz="3000" dirty="0">
              <a:solidFill>
                <a:schemeClr val="accent5">
                  <a:lumMod val="20000"/>
                  <a:lumOff val="80000"/>
                </a:schemeClr>
              </a:solidFill>
            </a:endParaRPr>
          </a:p>
          <a:p>
            <a:pPr>
              <a:buFont typeface="Arial"/>
              <a:buChar char="•"/>
            </a:pPr>
            <a:r>
              <a:rPr lang="en-US" sz="3000" dirty="0">
                <a:solidFill>
                  <a:schemeClr val="accent5">
                    <a:lumMod val="20000"/>
                    <a:lumOff val="80000"/>
                  </a:schemeClr>
                </a:solidFill>
              </a:rPr>
              <a:t>Personality Changes</a:t>
            </a:r>
          </a:p>
          <a:p>
            <a:endParaRPr lang="en-US" sz="3000" dirty="0">
              <a:solidFill>
                <a:schemeClr val="accent5">
                  <a:lumMod val="20000"/>
                  <a:lumOff val="80000"/>
                </a:schemeClr>
              </a:solidFill>
            </a:endParaRPr>
          </a:p>
          <a:p>
            <a:r>
              <a:rPr lang="en-US" sz="3000" dirty="0">
                <a:solidFill>
                  <a:schemeClr val="accent5">
                    <a:lumMod val="20000"/>
                    <a:lumOff val="80000"/>
                  </a:schemeClr>
                </a:solidFill>
              </a:rPr>
              <a:t>Social isolation &amp; withdrawal</a:t>
            </a:r>
          </a:p>
          <a:p>
            <a:endParaRPr lang="en-US" sz="3000" dirty="0">
              <a:solidFill>
                <a:schemeClr val="accent5">
                  <a:lumMod val="20000"/>
                  <a:lumOff val="80000"/>
                </a:schemeClr>
              </a:solidFill>
            </a:endParaRPr>
          </a:p>
          <a:p>
            <a:r>
              <a:rPr lang="en-US" sz="3000" dirty="0">
                <a:solidFill>
                  <a:schemeClr val="accent5">
                    <a:lumMod val="20000"/>
                    <a:lumOff val="80000"/>
                  </a:schemeClr>
                </a:solidFill>
              </a:rPr>
              <a:t>Post-Traumatic Stress Disorder</a:t>
            </a:r>
          </a:p>
          <a:p>
            <a:endParaRPr lang="en-US" sz="3000" dirty="0">
              <a:solidFill>
                <a:schemeClr val="accent5">
                  <a:lumMod val="20000"/>
                  <a:lumOff val="80000"/>
                </a:schemeClr>
              </a:solidFill>
            </a:endParaRPr>
          </a:p>
          <a:p>
            <a:r>
              <a:rPr lang="en-US" sz="3000" dirty="0">
                <a:solidFill>
                  <a:schemeClr val="accent5">
                    <a:lumMod val="20000"/>
                    <a:lumOff val="80000"/>
                  </a:schemeClr>
                </a:solidFill>
              </a:rPr>
              <a:t>Anxiety </a:t>
            </a:r>
          </a:p>
          <a:p>
            <a:endParaRPr lang="en-US" dirty="0">
              <a:solidFill>
                <a:schemeClr val="accent5">
                  <a:lumMod val="20000"/>
                  <a:lumOff val="80000"/>
                </a:schemeClr>
              </a:solidFill>
            </a:endParaRPr>
          </a:p>
        </p:txBody>
      </p:sp>
    </p:spTree>
    <p:extLst>
      <p:ext uri="{BB962C8B-B14F-4D97-AF65-F5344CB8AC3E}">
        <p14:creationId xmlns:p14="http://schemas.microsoft.com/office/powerpoint/2010/main" val="4112690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 y="753228"/>
            <a:ext cx="8305800" cy="1080938"/>
          </a:xfrm>
        </p:spPr>
        <p:txBody>
          <a:bodyPr>
            <a:normAutofit/>
          </a:bodyPr>
          <a:lstStyle/>
          <a:p>
            <a:r>
              <a:rPr lang="en-US" sz="3200" i="0" dirty="0">
                <a:solidFill>
                  <a:schemeClr val="accent6">
                    <a:lumMod val="20000"/>
                    <a:lumOff val="80000"/>
                  </a:schemeClr>
                </a:solidFill>
              </a:rPr>
              <a:t>OTHER DISORDERS in PERSONS WITH ABI</a:t>
            </a:r>
          </a:p>
        </p:txBody>
      </p:sp>
      <p:sp>
        <p:nvSpPr>
          <p:cNvPr id="3" name="Content Placeholder 2"/>
          <p:cNvSpPr>
            <a:spLocks noGrp="1"/>
          </p:cNvSpPr>
          <p:nvPr>
            <p:ph idx="1"/>
          </p:nvPr>
        </p:nvSpPr>
        <p:spPr>
          <a:xfrm>
            <a:off x="584055" y="2336872"/>
            <a:ext cx="7541452" cy="3987727"/>
          </a:xfrm>
        </p:spPr>
        <p:txBody>
          <a:bodyPr>
            <a:normAutofit fontScale="92500" lnSpcReduction="10000"/>
          </a:bodyPr>
          <a:lstStyle/>
          <a:p>
            <a:pPr>
              <a:buFont typeface="Arial"/>
              <a:buChar char="•"/>
            </a:pPr>
            <a:endParaRPr lang="en-US" sz="2600" dirty="0">
              <a:solidFill>
                <a:schemeClr val="accent6">
                  <a:lumMod val="20000"/>
                  <a:lumOff val="80000"/>
                </a:schemeClr>
              </a:solidFill>
            </a:endParaRPr>
          </a:p>
          <a:p>
            <a:pPr>
              <a:buFont typeface="Arial"/>
              <a:buChar char="•"/>
            </a:pPr>
            <a:r>
              <a:rPr lang="en-US" sz="3000" dirty="0">
                <a:solidFill>
                  <a:schemeClr val="accent6">
                    <a:lumMod val="20000"/>
                    <a:lumOff val="80000"/>
                  </a:schemeClr>
                </a:solidFill>
              </a:rPr>
              <a:t>Chronic headache &amp; other pain disorders</a:t>
            </a:r>
          </a:p>
          <a:p>
            <a:pPr marL="0" indent="0">
              <a:buNone/>
            </a:pPr>
            <a:endParaRPr lang="en-US" sz="3000" dirty="0">
              <a:solidFill>
                <a:schemeClr val="accent6">
                  <a:lumMod val="20000"/>
                  <a:lumOff val="80000"/>
                </a:schemeClr>
              </a:solidFill>
            </a:endParaRPr>
          </a:p>
          <a:p>
            <a:r>
              <a:rPr lang="en-US" sz="3000" dirty="0">
                <a:solidFill>
                  <a:schemeClr val="accent6">
                    <a:lumMod val="20000"/>
                    <a:lumOff val="80000"/>
                  </a:schemeClr>
                </a:solidFill>
              </a:rPr>
              <a:t>Seizure disorders</a:t>
            </a:r>
          </a:p>
          <a:p>
            <a:endParaRPr lang="en-US" sz="3000" dirty="0">
              <a:solidFill>
                <a:schemeClr val="accent6">
                  <a:lumMod val="20000"/>
                  <a:lumOff val="80000"/>
                </a:schemeClr>
              </a:solidFill>
            </a:endParaRPr>
          </a:p>
          <a:p>
            <a:r>
              <a:rPr lang="en-US" sz="3000" dirty="0">
                <a:solidFill>
                  <a:schemeClr val="accent6">
                    <a:lumMod val="20000"/>
                    <a:lumOff val="80000"/>
                  </a:schemeClr>
                </a:solidFill>
              </a:rPr>
              <a:t>Sleep disorders</a:t>
            </a:r>
          </a:p>
          <a:p>
            <a:endParaRPr lang="en-US" sz="3000" dirty="0">
              <a:solidFill>
                <a:schemeClr val="accent6">
                  <a:lumMod val="20000"/>
                  <a:lumOff val="80000"/>
                </a:schemeClr>
              </a:solidFill>
            </a:endParaRPr>
          </a:p>
          <a:p>
            <a:r>
              <a:rPr lang="en-US" sz="3000" dirty="0">
                <a:solidFill>
                  <a:schemeClr val="accent6">
                    <a:lumMod val="20000"/>
                    <a:lumOff val="80000"/>
                  </a:schemeClr>
                </a:solidFill>
              </a:rPr>
              <a:t>Endocrine disorders (hormone disorders)</a:t>
            </a:r>
          </a:p>
          <a:p>
            <a:endParaRPr lang="en-US" sz="2400" b="1" dirty="0"/>
          </a:p>
          <a:p>
            <a:pPr marL="0" indent="0">
              <a:buNone/>
            </a:pPr>
            <a:endParaRPr lang="en-US" sz="2400" b="1" dirty="0"/>
          </a:p>
          <a:p>
            <a:endParaRPr lang="en-US" sz="2400" b="1" dirty="0"/>
          </a:p>
        </p:txBody>
      </p:sp>
    </p:spTree>
    <p:extLst>
      <p:ext uri="{BB962C8B-B14F-4D97-AF65-F5344CB8AC3E}">
        <p14:creationId xmlns:p14="http://schemas.microsoft.com/office/powerpoint/2010/main" val="4268067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 y="753228"/>
            <a:ext cx="8004211" cy="1080938"/>
          </a:xfrm>
        </p:spPr>
        <p:txBody>
          <a:bodyPr>
            <a:normAutofit/>
          </a:bodyPr>
          <a:lstStyle/>
          <a:p>
            <a:r>
              <a:rPr lang="en-US" sz="3200" i="0" dirty="0">
                <a:solidFill>
                  <a:schemeClr val="accent6">
                    <a:lumMod val="20000"/>
                    <a:lumOff val="80000"/>
                  </a:schemeClr>
                </a:solidFill>
              </a:rPr>
              <a:t>OTHER RISKS </a:t>
            </a:r>
            <a:r>
              <a:rPr lang="en-US" sz="3200" dirty="0">
                <a:solidFill>
                  <a:schemeClr val="accent6">
                    <a:lumMod val="20000"/>
                    <a:lumOff val="80000"/>
                  </a:schemeClr>
                </a:solidFill>
              </a:rPr>
              <a:t>AMONG INDIVIDUALS WITH ABI</a:t>
            </a:r>
            <a:r>
              <a:rPr lang="en-US" sz="3200" i="0" dirty="0">
                <a:solidFill>
                  <a:schemeClr val="accent6">
                    <a:lumMod val="20000"/>
                    <a:lumOff val="80000"/>
                  </a:schemeClr>
                </a:solidFill>
              </a:rPr>
              <a:t> </a:t>
            </a:r>
          </a:p>
        </p:txBody>
      </p:sp>
      <p:sp>
        <p:nvSpPr>
          <p:cNvPr id="3" name="Content Placeholder 2"/>
          <p:cNvSpPr>
            <a:spLocks noGrp="1"/>
          </p:cNvSpPr>
          <p:nvPr>
            <p:ph idx="1"/>
          </p:nvPr>
        </p:nvSpPr>
        <p:spPr>
          <a:xfrm>
            <a:off x="510381" y="1981200"/>
            <a:ext cx="8074852" cy="3962400"/>
          </a:xfrm>
        </p:spPr>
        <p:txBody>
          <a:bodyPr>
            <a:noAutofit/>
          </a:bodyPr>
          <a:lstStyle/>
          <a:p>
            <a:pPr marL="0" indent="0">
              <a:buNone/>
            </a:pPr>
            <a:endParaRPr lang="en-US" dirty="0"/>
          </a:p>
          <a:p>
            <a:pPr>
              <a:buFont typeface="Arial"/>
              <a:buChar char="•"/>
            </a:pPr>
            <a:r>
              <a:rPr lang="en-US" sz="3000" dirty="0">
                <a:solidFill>
                  <a:schemeClr val="accent6">
                    <a:lumMod val="20000"/>
                    <a:lumOff val="80000"/>
                  </a:schemeClr>
                </a:solidFill>
              </a:rPr>
              <a:t>Substance Use Disorder (SUD)</a:t>
            </a:r>
          </a:p>
          <a:p>
            <a:pPr>
              <a:buFont typeface="Arial"/>
              <a:buChar char="•"/>
            </a:pPr>
            <a:endParaRPr lang="en-US" sz="3000" dirty="0">
              <a:solidFill>
                <a:schemeClr val="accent6">
                  <a:lumMod val="20000"/>
                  <a:lumOff val="80000"/>
                </a:schemeClr>
              </a:solidFill>
            </a:endParaRPr>
          </a:p>
          <a:p>
            <a:r>
              <a:rPr lang="en-US" sz="3000" dirty="0">
                <a:solidFill>
                  <a:schemeClr val="accent6">
                    <a:lumMod val="20000"/>
                    <a:lumOff val="80000"/>
                  </a:schemeClr>
                </a:solidFill>
              </a:rPr>
              <a:t>Unemployment</a:t>
            </a:r>
          </a:p>
          <a:p>
            <a:pPr marL="0" indent="0">
              <a:buNone/>
            </a:pPr>
            <a:endParaRPr lang="en-US" sz="3000" dirty="0">
              <a:solidFill>
                <a:schemeClr val="accent6">
                  <a:lumMod val="20000"/>
                  <a:lumOff val="80000"/>
                </a:schemeClr>
              </a:solidFill>
            </a:endParaRPr>
          </a:p>
          <a:p>
            <a:r>
              <a:rPr lang="en-US" sz="3000" dirty="0">
                <a:solidFill>
                  <a:schemeClr val="accent6">
                    <a:lumMod val="20000"/>
                    <a:lumOff val="80000"/>
                  </a:schemeClr>
                </a:solidFill>
              </a:rPr>
              <a:t> Homelessness</a:t>
            </a:r>
          </a:p>
          <a:p>
            <a:pPr marL="0" indent="0">
              <a:buNone/>
            </a:pPr>
            <a:endParaRPr lang="en-US" sz="3000" dirty="0">
              <a:solidFill>
                <a:schemeClr val="accent6">
                  <a:lumMod val="20000"/>
                  <a:lumOff val="80000"/>
                </a:schemeClr>
              </a:solidFill>
            </a:endParaRPr>
          </a:p>
          <a:p>
            <a:r>
              <a:rPr lang="en-US" sz="3000" dirty="0">
                <a:solidFill>
                  <a:schemeClr val="accent6">
                    <a:lumMod val="20000"/>
                    <a:lumOff val="80000"/>
                  </a:schemeClr>
                </a:solidFill>
              </a:rPr>
              <a:t>Criminal charges/incarceration related to behavioral dysregulation</a:t>
            </a:r>
          </a:p>
        </p:txBody>
      </p:sp>
    </p:spTree>
    <p:extLst>
      <p:ext uri="{BB962C8B-B14F-4D97-AF65-F5344CB8AC3E}">
        <p14:creationId xmlns:p14="http://schemas.microsoft.com/office/powerpoint/2010/main" val="3171451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2B12-611F-4CE6-CCCF-0C09B4ABE790}"/>
              </a:ext>
            </a:extLst>
          </p:cNvPr>
          <p:cNvSpPr>
            <a:spLocks noGrp="1"/>
          </p:cNvSpPr>
          <p:nvPr>
            <p:ph type="title"/>
          </p:nvPr>
        </p:nvSpPr>
        <p:spPr/>
        <p:txBody>
          <a:bodyPr>
            <a:normAutofit/>
          </a:bodyPr>
          <a:lstStyle/>
          <a:p>
            <a:r>
              <a:rPr lang="en-US" sz="4400" dirty="0">
                <a:solidFill>
                  <a:srgbClr val="FFFFFF"/>
                </a:solidFill>
              </a:rPr>
              <a:t>Educational Offerings </a:t>
            </a:r>
          </a:p>
        </p:txBody>
      </p:sp>
      <p:pic>
        <p:nvPicPr>
          <p:cNvPr id="5" name="Content Placeholder 4">
            <a:extLst>
              <a:ext uri="{FF2B5EF4-FFF2-40B4-BE49-F238E27FC236}">
                <a16:creationId xmlns:a16="http://schemas.microsoft.com/office/drawing/2014/main" id="{D54342F7-FEB3-7523-FD47-C9ED77FD1D1D}"/>
              </a:ext>
            </a:extLst>
          </p:cNvPr>
          <p:cNvPicPr>
            <a:picLocks noGrp="1" noChangeAspect="1"/>
          </p:cNvPicPr>
          <p:nvPr>
            <p:ph idx="1"/>
          </p:nvPr>
        </p:nvPicPr>
        <p:blipFill>
          <a:blip r:embed="rId2"/>
          <a:stretch>
            <a:fillRect/>
          </a:stretch>
        </p:blipFill>
        <p:spPr>
          <a:xfrm>
            <a:off x="3024979" y="2082800"/>
            <a:ext cx="3598863" cy="3598863"/>
          </a:xfrm>
        </p:spPr>
      </p:pic>
      <p:sp>
        <p:nvSpPr>
          <p:cNvPr id="7" name="TextBox 6">
            <a:extLst>
              <a:ext uri="{FF2B5EF4-FFF2-40B4-BE49-F238E27FC236}">
                <a16:creationId xmlns:a16="http://schemas.microsoft.com/office/drawing/2014/main" id="{79CBF541-C46B-AAFA-B62F-C15F6A51C73B}"/>
              </a:ext>
            </a:extLst>
          </p:cNvPr>
          <p:cNvSpPr txBox="1"/>
          <p:nvPr/>
        </p:nvSpPr>
        <p:spPr>
          <a:xfrm>
            <a:off x="1251346" y="5879497"/>
            <a:ext cx="7146131" cy="646331"/>
          </a:xfrm>
          <a:prstGeom prst="rect">
            <a:avLst/>
          </a:prstGeom>
          <a:noFill/>
        </p:spPr>
        <p:txBody>
          <a:bodyPr wrap="square">
            <a:spAutoFit/>
          </a:bodyPr>
          <a:lstStyle/>
          <a:p>
            <a:r>
              <a:rPr lang="en-US" sz="3600" dirty="0">
                <a:solidFill>
                  <a:srgbClr val="FFFFFF"/>
                </a:solidFill>
              </a:rPr>
              <a:t>https://biama.org//forprofessionals/</a:t>
            </a:r>
          </a:p>
        </p:txBody>
      </p:sp>
    </p:spTree>
    <p:extLst>
      <p:ext uri="{BB962C8B-B14F-4D97-AF65-F5344CB8AC3E}">
        <p14:creationId xmlns:p14="http://schemas.microsoft.com/office/powerpoint/2010/main" val="1120640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8859-4B45-0941-697A-7259A44A19C2}"/>
              </a:ext>
            </a:extLst>
          </p:cNvPr>
          <p:cNvSpPr>
            <a:spLocks noGrp="1"/>
          </p:cNvSpPr>
          <p:nvPr>
            <p:ph type="title"/>
          </p:nvPr>
        </p:nvSpPr>
        <p:spPr/>
        <p:txBody>
          <a:bodyPr>
            <a:normAutofit/>
          </a:bodyPr>
          <a:lstStyle/>
          <a:p>
            <a:r>
              <a:rPr lang="en-US" sz="5400" dirty="0">
                <a:solidFill>
                  <a:srgbClr val="FFFFFF"/>
                </a:solidFill>
              </a:rPr>
              <a:t>Brains At Risk </a:t>
            </a:r>
          </a:p>
        </p:txBody>
      </p:sp>
      <p:pic>
        <p:nvPicPr>
          <p:cNvPr id="5" name="Content Placeholder 4">
            <a:extLst>
              <a:ext uri="{FF2B5EF4-FFF2-40B4-BE49-F238E27FC236}">
                <a16:creationId xmlns:a16="http://schemas.microsoft.com/office/drawing/2014/main" id="{C5CFAAFB-6E68-B02B-5262-47B2B4680EAA}"/>
              </a:ext>
            </a:extLst>
          </p:cNvPr>
          <p:cNvPicPr>
            <a:picLocks noGrp="1" noChangeAspect="1"/>
          </p:cNvPicPr>
          <p:nvPr>
            <p:ph idx="1"/>
          </p:nvPr>
        </p:nvPicPr>
        <p:blipFill>
          <a:blip r:embed="rId3"/>
          <a:stretch>
            <a:fillRect/>
          </a:stretch>
        </p:blipFill>
        <p:spPr>
          <a:xfrm>
            <a:off x="3206749" y="2139146"/>
            <a:ext cx="3598863" cy="3598863"/>
          </a:xfrm>
        </p:spPr>
      </p:pic>
      <p:sp>
        <p:nvSpPr>
          <p:cNvPr id="7" name="TextBox 6">
            <a:extLst>
              <a:ext uri="{FF2B5EF4-FFF2-40B4-BE49-F238E27FC236}">
                <a16:creationId xmlns:a16="http://schemas.microsoft.com/office/drawing/2014/main" id="{0BD74D53-653C-841E-CBA7-DE19CC6BD3AA}"/>
              </a:ext>
            </a:extLst>
          </p:cNvPr>
          <p:cNvSpPr txBox="1"/>
          <p:nvPr/>
        </p:nvSpPr>
        <p:spPr>
          <a:xfrm>
            <a:off x="1119981" y="5959396"/>
            <a:ext cx="8090819" cy="707886"/>
          </a:xfrm>
          <a:prstGeom prst="rect">
            <a:avLst/>
          </a:prstGeom>
          <a:noFill/>
        </p:spPr>
        <p:txBody>
          <a:bodyPr wrap="square">
            <a:spAutoFit/>
          </a:bodyPr>
          <a:lstStyle/>
          <a:p>
            <a:r>
              <a:rPr lang="en-US" sz="4000" dirty="0">
                <a:solidFill>
                  <a:srgbClr val="FFFFFF"/>
                </a:solidFill>
              </a:rPr>
              <a:t>https://biama.org//forthecommunity/</a:t>
            </a:r>
          </a:p>
        </p:txBody>
      </p:sp>
    </p:spTree>
    <p:extLst>
      <p:ext uri="{BB962C8B-B14F-4D97-AF65-F5344CB8AC3E}">
        <p14:creationId xmlns:p14="http://schemas.microsoft.com/office/powerpoint/2010/main" val="1190783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4">
                    <a:lumMod val="20000"/>
                    <a:lumOff val="80000"/>
                  </a:schemeClr>
                </a:solidFill>
              </a:rPr>
              <a:t>Introduction to Acquired Brain Injury Series</a:t>
            </a:r>
          </a:p>
        </p:txBody>
      </p:sp>
      <p:sp>
        <p:nvSpPr>
          <p:cNvPr id="3" name="Content Placeholder 2"/>
          <p:cNvSpPr>
            <a:spLocks noGrp="1"/>
          </p:cNvSpPr>
          <p:nvPr>
            <p:ph idx="1"/>
          </p:nvPr>
        </p:nvSpPr>
        <p:spPr>
          <a:xfrm>
            <a:off x="629184" y="2133600"/>
            <a:ext cx="7851126" cy="4869389"/>
          </a:xfrm>
        </p:spPr>
        <p:txBody>
          <a:bodyPr>
            <a:normAutofit/>
          </a:bodyPr>
          <a:lstStyle/>
          <a:p>
            <a:r>
              <a:rPr lang="en-US" sz="2300" dirty="0">
                <a:solidFill>
                  <a:schemeClr val="accent4">
                    <a:lumMod val="20000"/>
                    <a:lumOff val="80000"/>
                  </a:schemeClr>
                </a:solidFill>
              </a:rPr>
              <a:t>Designed as an introductory lecture series for staff working in residential &amp; day programs, mental health centers, vocational and other community-based programs providing services to individuals with acquired brain injury, as well as those new to the field of brain injury.</a:t>
            </a:r>
          </a:p>
          <a:p>
            <a:endParaRPr lang="en-US" sz="2300" dirty="0">
              <a:solidFill>
                <a:schemeClr val="accent4">
                  <a:lumMod val="20000"/>
                  <a:lumOff val="80000"/>
                </a:schemeClr>
              </a:solidFill>
            </a:endParaRPr>
          </a:p>
          <a:p>
            <a:r>
              <a:rPr lang="en-US" sz="2300" dirty="0">
                <a:solidFill>
                  <a:schemeClr val="accent4">
                    <a:lumMod val="20000"/>
                    <a:lumOff val="80000"/>
                  </a:schemeClr>
                </a:solidFill>
              </a:rPr>
              <a:t>Trainings presented in Zoom format (see BIA-MA website for scheduled trainings).</a:t>
            </a:r>
          </a:p>
          <a:p>
            <a:endParaRPr lang="en-US" sz="2300" dirty="0">
              <a:solidFill>
                <a:schemeClr val="accent4">
                  <a:lumMod val="20000"/>
                  <a:lumOff val="80000"/>
                </a:schemeClr>
              </a:solidFill>
            </a:endParaRPr>
          </a:p>
          <a:p>
            <a:pPr>
              <a:buFont typeface="Arial"/>
              <a:buChar char="•"/>
            </a:pPr>
            <a:r>
              <a:rPr lang="en-US" sz="2300" dirty="0">
                <a:solidFill>
                  <a:schemeClr val="accent4">
                    <a:lumMod val="20000"/>
                    <a:lumOff val="80000"/>
                  </a:schemeClr>
                </a:solidFill>
              </a:rPr>
              <a:t>Organizations can also arrange for BIA-MA to provide these presentations for staff working in community-based programs. </a:t>
            </a:r>
          </a:p>
          <a:p>
            <a:pPr marL="0" indent="0">
              <a:buNone/>
            </a:pPr>
            <a:r>
              <a:rPr lang="en-US" sz="2300" dirty="0">
                <a:solidFill>
                  <a:schemeClr val="accent4">
                    <a:lumMod val="20000"/>
                    <a:lumOff val="80000"/>
                  </a:schemeClr>
                </a:solidFill>
              </a:rPr>
              <a:t>  	 </a:t>
            </a:r>
            <a:endParaRPr lang="en-US" b="1" dirty="0">
              <a:solidFill>
                <a:schemeClr val="accent4">
                  <a:lumMod val="20000"/>
                  <a:lumOff val="80000"/>
                </a:schemeClr>
              </a:solidFill>
            </a:endParaRPr>
          </a:p>
        </p:txBody>
      </p:sp>
      <p:sp>
        <p:nvSpPr>
          <p:cNvPr id="4" name="TextBox 3">
            <a:extLst>
              <a:ext uri="{FF2B5EF4-FFF2-40B4-BE49-F238E27FC236}">
                <a16:creationId xmlns:a16="http://schemas.microsoft.com/office/drawing/2014/main" id="{EE201AE4-8F34-45BF-ACA4-AFEC847674BF}"/>
              </a:ext>
            </a:extLst>
          </p:cNvPr>
          <p:cNvSpPr txBox="1"/>
          <p:nvPr/>
        </p:nvSpPr>
        <p:spPr>
          <a:xfrm>
            <a:off x="4554747" y="3027871"/>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565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4">
                    <a:lumMod val="20000"/>
                    <a:lumOff val="80000"/>
                  </a:schemeClr>
                </a:solidFill>
              </a:rPr>
              <a:t>Introduction to Acquired Brain Injury Series</a:t>
            </a:r>
          </a:p>
        </p:txBody>
      </p:sp>
      <p:sp>
        <p:nvSpPr>
          <p:cNvPr id="4" name="TextBox 3">
            <a:extLst>
              <a:ext uri="{FF2B5EF4-FFF2-40B4-BE49-F238E27FC236}">
                <a16:creationId xmlns:a16="http://schemas.microsoft.com/office/drawing/2014/main" id="{EE201AE4-8F34-45BF-ACA4-AFEC847674BF}"/>
              </a:ext>
            </a:extLst>
          </p:cNvPr>
          <p:cNvSpPr txBox="1"/>
          <p:nvPr/>
        </p:nvSpPr>
        <p:spPr>
          <a:xfrm>
            <a:off x="4554747" y="3027871"/>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56EBC"/>
              </a:solidFill>
              <a:effectLst/>
              <a:uLnTx/>
              <a:uFillTx/>
              <a:latin typeface="Garamond"/>
              <a:ea typeface="+mn-ea"/>
              <a:cs typeface="+mn-cs"/>
            </a:endParaRPr>
          </a:p>
        </p:txBody>
      </p:sp>
      <p:sp>
        <p:nvSpPr>
          <p:cNvPr id="5" name="TextBox 4">
            <a:extLst>
              <a:ext uri="{FF2B5EF4-FFF2-40B4-BE49-F238E27FC236}">
                <a16:creationId xmlns:a16="http://schemas.microsoft.com/office/drawing/2014/main" id="{2A40CF23-CC13-4DA4-A374-FAE4E886931A}"/>
              </a:ext>
            </a:extLst>
          </p:cNvPr>
          <p:cNvSpPr txBox="1"/>
          <p:nvPr/>
        </p:nvSpPr>
        <p:spPr>
          <a:xfrm>
            <a:off x="-480711" y="3040786"/>
            <a:ext cx="10523251" cy="10559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CADDF">
                    <a:lumMod val="20000"/>
                    <a:lumOff val="80000"/>
                  </a:srgbClr>
                </a:solidFill>
                <a:effectLst/>
                <a:uLnTx/>
                <a:uFillTx/>
                <a:latin typeface="Garamond"/>
                <a:ea typeface="+mn-ea"/>
                <a:cs typeface="+mn-cs"/>
              </a:rPr>
              <a:t>	 To schedule a presentation for your organization contact: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6CADDF">
                    <a:lumMod val="20000"/>
                    <a:lumOff val="80000"/>
                  </a:srgbClr>
                </a:solidFill>
                <a:effectLst/>
                <a:uLnTx/>
                <a:uFillTx/>
                <a:latin typeface="Garamond"/>
                <a:ea typeface="+mn-ea"/>
                <a:cs typeface="+mn-cs"/>
                <a:hlinkClick r:id="rId3">
                  <a:extLst>
                    <a:ext uri="{A12FA001-AC4F-418D-AE19-62706E023703}">
                      <ahyp:hlinkClr xmlns:ahyp="http://schemas.microsoft.com/office/drawing/2018/hyperlinkcolor" val="tx"/>
                    </a:ext>
                  </a:extLst>
                </a:hlinkClick>
              </a:rPr>
              <a:t>education@biama.org</a:t>
            </a:r>
            <a:r>
              <a:rPr kumimoji="0" lang="en-US" sz="3200" b="1" i="0" u="none" strike="noStrike" kern="1200" cap="none" spc="0" normalizeH="0" baseline="0" noProof="0" dirty="0">
                <a:ln>
                  <a:noFill/>
                </a:ln>
                <a:solidFill>
                  <a:srgbClr val="6CADDF">
                    <a:lumMod val="20000"/>
                    <a:lumOff val="80000"/>
                  </a:srgbClr>
                </a:solidFill>
                <a:effectLst/>
                <a:uLnTx/>
                <a:uFillTx/>
                <a:latin typeface="Garamond"/>
                <a:ea typeface="+mn-ea"/>
                <a:cs typeface="+mn-cs"/>
              </a:rPr>
              <a:t> </a:t>
            </a:r>
          </a:p>
        </p:txBody>
      </p:sp>
    </p:spTree>
    <p:extLst>
      <p:ext uri="{BB962C8B-B14F-4D97-AF65-F5344CB8AC3E}">
        <p14:creationId xmlns:p14="http://schemas.microsoft.com/office/powerpoint/2010/main" val="67910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4">
                    <a:lumMod val="20000"/>
                    <a:lumOff val="80000"/>
                  </a:schemeClr>
                </a:solidFill>
              </a:rPr>
              <a:t>Introduction to Acquired Brain Injury Series</a:t>
            </a:r>
          </a:p>
        </p:txBody>
      </p:sp>
      <p:sp>
        <p:nvSpPr>
          <p:cNvPr id="3" name="Content Placeholder 2"/>
          <p:cNvSpPr>
            <a:spLocks noGrp="1"/>
          </p:cNvSpPr>
          <p:nvPr>
            <p:ph idx="1"/>
          </p:nvPr>
        </p:nvSpPr>
        <p:spPr>
          <a:xfrm>
            <a:off x="584055" y="2336873"/>
            <a:ext cx="8155926" cy="3599316"/>
          </a:xfrm>
        </p:spPr>
        <p:txBody>
          <a:bodyPr>
            <a:normAutofit fontScale="92500"/>
          </a:bodyPr>
          <a:lstStyle/>
          <a:p>
            <a:pPr>
              <a:buFont typeface="Wingdings" charset="2"/>
              <a:buChar char="q"/>
            </a:pPr>
            <a:r>
              <a:rPr lang="en-US" dirty="0">
                <a:solidFill>
                  <a:schemeClr val="accent4">
                    <a:lumMod val="20000"/>
                    <a:lumOff val="80000"/>
                  </a:schemeClr>
                </a:solidFill>
              </a:rPr>
              <a:t> </a:t>
            </a:r>
            <a:r>
              <a:rPr lang="en-US" b="1" dirty="0">
                <a:solidFill>
                  <a:schemeClr val="accent4">
                    <a:lumMod val="20000"/>
                    <a:lumOff val="80000"/>
                  </a:schemeClr>
                </a:solidFill>
              </a:rPr>
              <a:t>What is an ABI ?</a:t>
            </a:r>
          </a:p>
          <a:p>
            <a:pPr marL="0" indent="0">
              <a:buNone/>
            </a:pPr>
            <a:r>
              <a:rPr lang="en-US" dirty="0">
                <a:solidFill>
                  <a:schemeClr val="accent4">
                    <a:lumMod val="20000"/>
                    <a:lumOff val="80000"/>
                  </a:schemeClr>
                </a:solidFill>
              </a:rPr>
              <a:t>Detailed overview of the types of ABIs, epidemiology, outcome, and clinical consequences. </a:t>
            </a:r>
          </a:p>
          <a:p>
            <a:pPr marL="0" indent="0">
              <a:buNone/>
            </a:pPr>
            <a:r>
              <a:rPr lang="en-US" dirty="0">
                <a:solidFill>
                  <a:schemeClr val="accent4">
                    <a:lumMod val="20000"/>
                    <a:lumOff val="80000"/>
                  </a:schemeClr>
                </a:solidFill>
              </a:rPr>
              <a:t> Presenter: Francesca LaVecchia, Ph.D.</a:t>
            </a:r>
          </a:p>
          <a:p>
            <a:pPr marL="0" indent="0">
              <a:buNone/>
            </a:pPr>
            <a:endParaRPr lang="en-US" dirty="0">
              <a:solidFill>
                <a:schemeClr val="accent4">
                  <a:lumMod val="20000"/>
                  <a:lumOff val="80000"/>
                </a:schemeClr>
              </a:solidFill>
            </a:endParaRPr>
          </a:p>
          <a:p>
            <a:pPr>
              <a:buFont typeface="Wingdings" charset="2"/>
              <a:buChar char="q"/>
            </a:pPr>
            <a:r>
              <a:rPr lang="en-US" dirty="0">
                <a:solidFill>
                  <a:schemeClr val="accent4">
                    <a:lumMod val="20000"/>
                    <a:lumOff val="80000"/>
                  </a:schemeClr>
                </a:solidFill>
              </a:rPr>
              <a:t> </a:t>
            </a:r>
            <a:r>
              <a:rPr lang="en-US" b="1" dirty="0">
                <a:solidFill>
                  <a:schemeClr val="accent4">
                    <a:lumMod val="20000"/>
                    <a:lumOff val="80000"/>
                  </a:schemeClr>
                </a:solidFill>
              </a:rPr>
              <a:t>How to Communicate with Persons with Acquired Brain Injury</a:t>
            </a:r>
          </a:p>
          <a:p>
            <a:pPr marL="0" indent="0">
              <a:buNone/>
            </a:pPr>
            <a:r>
              <a:rPr lang="en-US" dirty="0">
                <a:solidFill>
                  <a:schemeClr val="accent4">
                    <a:lumMod val="20000"/>
                    <a:lumOff val="80000"/>
                  </a:schemeClr>
                </a:solidFill>
              </a:rPr>
              <a:t>Review of the common communication disorders exhibited by persons with ABI, and strategies for successful communication and support.</a:t>
            </a:r>
          </a:p>
          <a:p>
            <a:pPr marL="0" indent="0">
              <a:buNone/>
            </a:pPr>
            <a:r>
              <a:rPr lang="en-US" dirty="0">
                <a:solidFill>
                  <a:schemeClr val="accent4">
                    <a:lumMod val="20000"/>
                    <a:lumOff val="80000"/>
                  </a:schemeClr>
                </a:solidFill>
              </a:rPr>
              <a:t>Presenter: Therese O’Neil-</a:t>
            </a:r>
            <a:r>
              <a:rPr lang="en-US" dirty="0" err="1">
                <a:solidFill>
                  <a:schemeClr val="accent4">
                    <a:lumMod val="20000"/>
                    <a:lumOff val="80000"/>
                  </a:schemeClr>
                </a:solidFill>
              </a:rPr>
              <a:t>Pirozzi</a:t>
            </a:r>
            <a:r>
              <a:rPr lang="en-US" dirty="0">
                <a:solidFill>
                  <a:schemeClr val="accent4">
                    <a:lumMod val="20000"/>
                    <a:lumOff val="80000"/>
                  </a:schemeClr>
                </a:solidFill>
              </a:rPr>
              <a:t>, ScD, CCC-SLP</a:t>
            </a:r>
          </a:p>
          <a:p>
            <a:pPr>
              <a:buFont typeface="Wingdings" charset="2"/>
              <a:buChar char="q"/>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1639542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4">
                    <a:lumMod val="20000"/>
                    <a:lumOff val="80000"/>
                  </a:schemeClr>
                </a:solidFill>
              </a:rPr>
              <a:t>Introduction to Acquired Brain Injury Series</a:t>
            </a:r>
          </a:p>
        </p:txBody>
      </p:sp>
      <p:sp>
        <p:nvSpPr>
          <p:cNvPr id="3" name="Content Placeholder 2"/>
          <p:cNvSpPr>
            <a:spLocks noGrp="1"/>
          </p:cNvSpPr>
          <p:nvPr>
            <p:ph idx="1"/>
          </p:nvPr>
        </p:nvSpPr>
        <p:spPr>
          <a:xfrm>
            <a:off x="584055" y="2336873"/>
            <a:ext cx="8232126" cy="3599316"/>
          </a:xfrm>
        </p:spPr>
        <p:txBody>
          <a:bodyPr/>
          <a:lstStyle/>
          <a:p>
            <a:pPr>
              <a:buFont typeface="Wingdings" charset="2"/>
              <a:buChar char="q"/>
            </a:pPr>
            <a:r>
              <a:rPr lang="en-US" dirty="0">
                <a:solidFill>
                  <a:schemeClr val="accent4">
                    <a:lumMod val="20000"/>
                    <a:lumOff val="80000"/>
                  </a:schemeClr>
                </a:solidFill>
              </a:rPr>
              <a:t> </a:t>
            </a:r>
            <a:r>
              <a:rPr lang="en-US" b="1" dirty="0">
                <a:solidFill>
                  <a:schemeClr val="accent4">
                    <a:lumMod val="20000"/>
                    <a:lumOff val="80000"/>
                  </a:schemeClr>
                </a:solidFill>
              </a:rPr>
              <a:t>Understanding, Assessing and Responding to Challenging Behaviors related to Acquired Brain Injury</a:t>
            </a:r>
          </a:p>
          <a:p>
            <a:pPr marL="0" indent="0">
              <a:buNone/>
            </a:pPr>
            <a:r>
              <a:rPr lang="en-US" dirty="0">
                <a:solidFill>
                  <a:schemeClr val="accent4">
                    <a:lumMod val="20000"/>
                    <a:lumOff val="80000"/>
                  </a:schemeClr>
                </a:solidFill>
              </a:rPr>
              <a:t>Review of the common cognitive-behavioral disorders  associated with ABI and their neurological correlates. Components of a therapeutic environment; Positive Behavior Supports; and strategies for preventing  and reducing the occurrence of challenging behaviors are presented and discussed in this two-session (6 hour) training. </a:t>
            </a:r>
          </a:p>
          <a:p>
            <a:pPr marL="0" indent="0">
              <a:buNone/>
            </a:pPr>
            <a:r>
              <a:rPr lang="en-US" dirty="0">
                <a:solidFill>
                  <a:schemeClr val="accent4">
                    <a:lumMod val="20000"/>
                    <a:lumOff val="80000"/>
                  </a:schemeClr>
                </a:solidFill>
              </a:rPr>
              <a:t>Presenter: Susan Roberts, Ph.D.</a:t>
            </a:r>
          </a:p>
          <a:p>
            <a:pPr marL="0" indent="0">
              <a:buNone/>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1522340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65387-75DF-4B3B-9760-C339CFA77897}"/>
              </a:ext>
            </a:extLst>
          </p:cNvPr>
          <p:cNvSpPr>
            <a:spLocks noGrp="1"/>
          </p:cNvSpPr>
          <p:nvPr>
            <p:ph idx="1"/>
          </p:nvPr>
        </p:nvSpPr>
        <p:spPr>
          <a:xfrm>
            <a:off x="738981" y="2362200"/>
            <a:ext cx="7162800" cy="4191000"/>
          </a:xfrm>
        </p:spPr>
        <p:txBody>
          <a:bodyPr>
            <a:normAutofit lnSpcReduction="10000"/>
          </a:bodyPr>
          <a:lstStyle/>
          <a:p>
            <a:pPr marL="0" indent="0">
              <a:buNone/>
            </a:pPr>
            <a:endParaRPr lang="en-US" sz="2600" dirty="0">
              <a:solidFill>
                <a:schemeClr val="accent5">
                  <a:lumMod val="20000"/>
                  <a:lumOff val="80000"/>
                </a:schemeClr>
              </a:solidFill>
            </a:endParaRPr>
          </a:p>
          <a:p>
            <a:pPr marL="0" indent="0">
              <a:buNone/>
            </a:pPr>
            <a:r>
              <a:rPr lang="en-US" sz="2800" dirty="0">
                <a:solidFill>
                  <a:schemeClr val="accent5">
                    <a:lumMod val="20000"/>
                    <a:lumOff val="80000"/>
                  </a:schemeClr>
                </a:solidFill>
              </a:rPr>
              <a:t>Our purpose is to provide support to brain injury survivors and their families, offer programs to prevent brain injuries, educate the public on the impact of brain injury, and advocate for community services.</a:t>
            </a:r>
          </a:p>
          <a:p>
            <a:pPr marL="0" indent="0">
              <a:buNone/>
            </a:pPr>
            <a:r>
              <a:rPr lang="en-US" sz="2600" dirty="0">
                <a:solidFill>
                  <a:schemeClr val="accent5">
                    <a:lumMod val="20000"/>
                    <a:lumOff val="80000"/>
                  </a:schemeClr>
                </a:solidFill>
              </a:rPr>
              <a:t> </a:t>
            </a:r>
          </a:p>
          <a:p>
            <a:pPr marL="0" indent="0">
              <a:buNone/>
            </a:pPr>
            <a:r>
              <a:rPr lang="en-US" sz="3600" b="1" dirty="0">
                <a:solidFill>
                  <a:schemeClr val="accent5">
                    <a:lumMod val="20000"/>
                    <a:lumOff val="80000"/>
                  </a:schemeClr>
                </a:solidFill>
              </a:rPr>
              <a:t>For more information:</a:t>
            </a:r>
          </a:p>
          <a:p>
            <a:pPr marL="0" indent="0">
              <a:buNone/>
            </a:pPr>
            <a:r>
              <a:rPr lang="en-US" sz="3600" b="1" dirty="0">
                <a:solidFill>
                  <a:schemeClr val="accent5">
                    <a:lumMod val="20000"/>
                    <a:lumOff val="80000"/>
                  </a:schemeClr>
                </a:solidFill>
              </a:rPr>
              <a:t>www.biama.org    800-242-0030</a:t>
            </a:r>
          </a:p>
          <a:p>
            <a:pPr marL="0" indent="0">
              <a:buNone/>
            </a:pPr>
            <a:endParaRPr lang="en-US" dirty="0">
              <a:solidFill>
                <a:schemeClr val="accent5">
                  <a:lumMod val="20000"/>
                  <a:lumOff val="80000"/>
                </a:schemeClr>
              </a:solidFill>
            </a:endParaRPr>
          </a:p>
          <a:p>
            <a:endParaRPr lang="en-US" dirty="0"/>
          </a:p>
        </p:txBody>
      </p:sp>
      <p:pic>
        <p:nvPicPr>
          <p:cNvPr id="7" name="Picture 6">
            <a:extLst>
              <a:ext uri="{FF2B5EF4-FFF2-40B4-BE49-F238E27FC236}">
                <a16:creationId xmlns:a16="http://schemas.microsoft.com/office/drawing/2014/main" id="{8F981C77-AB71-4E94-9DB8-D3EC43A0424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981" y="768115"/>
            <a:ext cx="3851701" cy="1105370"/>
          </a:xfrm>
          <a:prstGeom prst="rect">
            <a:avLst/>
          </a:prstGeom>
        </p:spPr>
      </p:pic>
    </p:spTree>
    <p:extLst>
      <p:ext uri="{BB962C8B-B14F-4D97-AF65-F5344CB8AC3E}">
        <p14:creationId xmlns:p14="http://schemas.microsoft.com/office/powerpoint/2010/main" val="103595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2253-DB40-459C-BDA9-C280CCFA5886}"/>
              </a:ext>
            </a:extLst>
          </p:cNvPr>
          <p:cNvSpPr>
            <a:spLocks noGrp="1"/>
          </p:cNvSpPr>
          <p:nvPr>
            <p:ph type="title"/>
          </p:nvPr>
        </p:nvSpPr>
        <p:spPr/>
        <p:txBody>
          <a:bodyPr/>
          <a:lstStyle/>
          <a:p>
            <a:r>
              <a:rPr lang="en-US" dirty="0">
                <a:solidFill>
                  <a:schemeClr val="accent6">
                    <a:lumMod val="20000"/>
                    <a:lumOff val="80000"/>
                  </a:schemeClr>
                </a:solidFill>
              </a:rPr>
              <a:t>THE MISSION CONTINUES</a:t>
            </a:r>
          </a:p>
        </p:txBody>
      </p:sp>
      <p:sp>
        <p:nvSpPr>
          <p:cNvPr id="3" name="TextBox 2">
            <a:extLst>
              <a:ext uri="{FF2B5EF4-FFF2-40B4-BE49-F238E27FC236}">
                <a16:creationId xmlns:a16="http://schemas.microsoft.com/office/drawing/2014/main" id="{53DE9901-AEAB-42A7-A6AE-657F2A8DB7BC}"/>
              </a:ext>
            </a:extLst>
          </p:cNvPr>
          <p:cNvSpPr txBox="1"/>
          <p:nvPr/>
        </p:nvSpPr>
        <p:spPr>
          <a:xfrm>
            <a:off x="711922" y="2319120"/>
            <a:ext cx="7291874" cy="3785652"/>
          </a:xfrm>
          <a:prstGeom prst="rect">
            <a:avLst/>
          </a:prstGeom>
          <a:noFill/>
        </p:spPr>
        <p:txBody>
          <a:bodyPr wrap="square" rtlCol="0">
            <a:spAutoFit/>
          </a:bodyPr>
          <a:lstStyle/>
          <a:p>
            <a:endParaRPr lang="en-US" sz="2400" dirty="0">
              <a:solidFill>
                <a:schemeClr val="accent6">
                  <a:lumMod val="20000"/>
                  <a:lumOff val="80000"/>
                </a:schemeClr>
              </a:solidFill>
            </a:endParaRPr>
          </a:p>
          <a:p>
            <a:r>
              <a:rPr lang="en-US" sz="2400" dirty="0">
                <a:solidFill>
                  <a:schemeClr val="accent6">
                    <a:lumMod val="20000"/>
                    <a:lumOff val="80000"/>
                  </a:schemeClr>
                </a:solidFill>
              </a:rPr>
              <a:t>Mission</a:t>
            </a:r>
          </a:p>
          <a:p>
            <a:r>
              <a:rPr lang="en-US" sz="2400" dirty="0">
                <a:solidFill>
                  <a:schemeClr val="accent6">
                    <a:lumMod val="20000"/>
                    <a:lumOff val="80000"/>
                  </a:schemeClr>
                </a:solidFill>
              </a:rPr>
              <a:t>To create a better future for individuals with brain injury and their families through advocacy, education, prevention, research and support.</a:t>
            </a:r>
          </a:p>
          <a:p>
            <a:endParaRPr lang="en-US" sz="2400" dirty="0">
              <a:solidFill>
                <a:schemeClr val="accent6">
                  <a:lumMod val="20000"/>
                  <a:lumOff val="80000"/>
                </a:schemeClr>
              </a:solidFill>
            </a:endParaRPr>
          </a:p>
          <a:p>
            <a:r>
              <a:rPr lang="en-US" sz="2400" dirty="0">
                <a:solidFill>
                  <a:schemeClr val="accent6">
                    <a:lumMod val="20000"/>
                    <a:lumOff val="80000"/>
                  </a:schemeClr>
                </a:solidFill>
              </a:rPr>
              <a:t>Vision</a:t>
            </a:r>
          </a:p>
          <a:p>
            <a:r>
              <a:rPr lang="en-US" sz="2400" dirty="0">
                <a:solidFill>
                  <a:schemeClr val="accent6">
                    <a:lumMod val="20000"/>
                    <a:lumOff val="80000"/>
                  </a:schemeClr>
                </a:solidFill>
              </a:rPr>
              <a:t>To create a pathway for those impacted by brain injury to receive the right information, the right services, and the right support at the right time.</a:t>
            </a:r>
          </a:p>
        </p:txBody>
      </p:sp>
      <p:sp>
        <p:nvSpPr>
          <p:cNvPr id="4" name="TextBox 3">
            <a:extLst>
              <a:ext uri="{FF2B5EF4-FFF2-40B4-BE49-F238E27FC236}">
                <a16:creationId xmlns:a16="http://schemas.microsoft.com/office/drawing/2014/main" id="{BED68E79-3ACA-B365-89D3-28FF011873F7}"/>
              </a:ext>
            </a:extLst>
          </p:cNvPr>
          <p:cNvSpPr txBox="1"/>
          <p:nvPr/>
        </p:nvSpPr>
        <p:spPr>
          <a:xfrm>
            <a:off x="45593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E0AED33-7F98-E3C4-B71A-4E26739E075E}"/>
              </a:ext>
            </a:extLst>
          </p:cNvPr>
          <p:cNvSpPr txBox="1"/>
          <p:nvPr/>
        </p:nvSpPr>
        <p:spPr>
          <a:xfrm>
            <a:off x="582126" y="2949032"/>
            <a:ext cx="8166722" cy="2062103"/>
          </a:xfrm>
          <a:prstGeom prst="rect">
            <a:avLst/>
          </a:prstGeom>
          <a:noFill/>
        </p:spPr>
        <p:txBody>
          <a:bodyPr wrap="square" rtlCol="0">
            <a:spAutoFit/>
          </a:bodyPr>
          <a:lstStyle/>
          <a:p>
            <a:r>
              <a:rPr lang="en-US" sz="3200" dirty="0">
                <a:solidFill>
                  <a:srgbClr val="FFFFFF"/>
                </a:solidFill>
              </a:rPr>
              <a:t>The Brain Injury Association of Massachusetts (BIA-MA) is a private non-profit organization that creates a better future for all those affected by brain injury.</a:t>
            </a:r>
          </a:p>
        </p:txBody>
      </p:sp>
    </p:spTree>
    <p:extLst>
      <p:ext uri="{BB962C8B-B14F-4D97-AF65-F5344CB8AC3E}">
        <p14:creationId xmlns:p14="http://schemas.microsoft.com/office/powerpoint/2010/main" val="41049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63C39-8346-400F-BEC6-A005F5802BF5}"/>
              </a:ext>
            </a:extLst>
          </p:cNvPr>
          <p:cNvSpPr>
            <a:spLocks noGrp="1"/>
          </p:cNvSpPr>
          <p:nvPr>
            <p:ph idx="1"/>
          </p:nvPr>
        </p:nvSpPr>
        <p:spPr>
          <a:xfrm>
            <a:off x="584055" y="2336873"/>
            <a:ext cx="7622526" cy="3599316"/>
          </a:xfrm>
        </p:spPr>
        <p:txBody>
          <a:bodyPr/>
          <a:lstStyle/>
          <a:p>
            <a:pPr marL="0" indent="0">
              <a:buNone/>
            </a:pPr>
            <a:r>
              <a:rPr lang="en-US" dirty="0">
                <a:solidFill>
                  <a:schemeClr val="accent6">
                    <a:lumMod val="20000"/>
                    <a:lumOff val="80000"/>
                  </a:schemeClr>
                </a:solidFill>
              </a:rPr>
              <a:t>The content of this presentation represents the intellectual property of the Brain Injury Association of Massachusetts.  Unless specifically noted, this presentation and handouts should not be replicated, recorded, or distributed without the written authorization of the Brain Injury Association of Massachusetts.</a:t>
            </a:r>
          </a:p>
        </p:txBody>
      </p:sp>
      <p:sp>
        <p:nvSpPr>
          <p:cNvPr id="2" name="TextBox 1">
            <a:extLst>
              <a:ext uri="{FF2B5EF4-FFF2-40B4-BE49-F238E27FC236}">
                <a16:creationId xmlns:a16="http://schemas.microsoft.com/office/drawing/2014/main" id="{FDE6AC8D-6C8C-45D4-B45C-CCC922F598E2}"/>
              </a:ext>
            </a:extLst>
          </p:cNvPr>
          <p:cNvSpPr txBox="1"/>
          <p:nvPr/>
        </p:nvSpPr>
        <p:spPr>
          <a:xfrm>
            <a:off x="281781" y="908871"/>
            <a:ext cx="6784326" cy="646331"/>
          </a:xfrm>
          <a:prstGeom prst="rect">
            <a:avLst/>
          </a:prstGeom>
          <a:noFill/>
        </p:spPr>
        <p:txBody>
          <a:bodyPr wrap="square" rtlCol="0">
            <a:spAutoFit/>
          </a:bodyPr>
          <a:lstStyle/>
          <a:p>
            <a:r>
              <a:rPr lang="en-US" sz="3600" dirty="0">
                <a:solidFill>
                  <a:srgbClr val="FFFFFF"/>
                </a:solidFill>
              </a:rPr>
              <a:t>Intellectual Property Statement </a:t>
            </a:r>
          </a:p>
        </p:txBody>
      </p:sp>
    </p:spTree>
    <p:extLst>
      <p:ext uri="{BB962C8B-B14F-4D97-AF65-F5344CB8AC3E}">
        <p14:creationId xmlns:p14="http://schemas.microsoft.com/office/powerpoint/2010/main" val="89967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5981" y="2057401"/>
            <a:ext cx="2971800" cy="4068763"/>
          </a:xfrm>
        </p:spPr>
        <p:txBody>
          <a:bodyPr>
            <a:normAutofit/>
          </a:bodyPr>
          <a:lstStyle/>
          <a:p>
            <a:pPr marL="0" indent="0" algn="ctr">
              <a:buNone/>
            </a:pPr>
            <a:r>
              <a:rPr lang="en-US" sz="3200" dirty="0">
                <a:solidFill>
                  <a:schemeClr val="accent6">
                    <a:lumMod val="20000"/>
                    <a:lumOff val="80000"/>
                  </a:schemeClr>
                </a:solidFill>
              </a:rPr>
              <a:t>Public Policy</a:t>
            </a:r>
          </a:p>
          <a:p>
            <a:pPr marL="0" indent="0" algn="ctr">
              <a:buNone/>
            </a:pPr>
            <a:endParaRPr lang="en-US" sz="3200" dirty="0">
              <a:solidFill>
                <a:schemeClr val="accent6">
                  <a:lumMod val="20000"/>
                  <a:lumOff val="80000"/>
                </a:schemeClr>
              </a:solidFill>
            </a:endParaRPr>
          </a:p>
          <a:p>
            <a:pPr marL="0" indent="0" algn="ctr">
              <a:buNone/>
            </a:pPr>
            <a:r>
              <a:rPr lang="en-US" sz="3200" dirty="0">
                <a:solidFill>
                  <a:schemeClr val="accent6">
                    <a:lumMod val="20000"/>
                    <a:lumOff val="80000"/>
                  </a:schemeClr>
                </a:solidFill>
              </a:rPr>
              <a:t>Prevention</a:t>
            </a:r>
          </a:p>
          <a:p>
            <a:pPr marL="0" indent="0" algn="ctr">
              <a:buNone/>
            </a:pPr>
            <a:endParaRPr lang="en-US" sz="3200" dirty="0">
              <a:solidFill>
                <a:schemeClr val="accent6">
                  <a:lumMod val="20000"/>
                  <a:lumOff val="80000"/>
                </a:schemeClr>
              </a:solidFill>
            </a:endParaRPr>
          </a:p>
          <a:p>
            <a:pPr marL="0" indent="0" algn="ctr">
              <a:buNone/>
            </a:pPr>
            <a:r>
              <a:rPr lang="en-US" sz="3200" dirty="0">
                <a:solidFill>
                  <a:schemeClr val="accent6">
                    <a:lumMod val="20000"/>
                    <a:lumOff val="80000"/>
                  </a:schemeClr>
                </a:solidFill>
              </a:rPr>
              <a:t>Support</a:t>
            </a:r>
          </a:p>
          <a:p>
            <a:pPr marL="0" indent="0" algn="ctr">
              <a:buNone/>
            </a:pPr>
            <a:endParaRPr lang="en-US" sz="3200" dirty="0">
              <a:solidFill>
                <a:schemeClr val="accent6">
                  <a:lumMod val="20000"/>
                  <a:lumOff val="80000"/>
                </a:schemeClr>
              </a:solidFill>
            </a:endParaRPr>
          </a:p>
          <a:p>
            <a:pPr marL="0" indent="0" algn="ctr">
              <a:buNone/>
            </a:pPr>
            <a:r>
              <a:rPr lang="en-US" sz="3200" dirty="0">
                <a:solidFill>
                  <a:schemeClr val="accent6">
                    <a:lumMod val="20000"/>
                    <a:lumOff val="80000"/>
                  </a:schemeClr>
                </a:solidFill>
              </a:rPr>
              <a:t>Education</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782" y="1752601"/>
            <a:ext cx="2157413" cy="13176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3782" y="5091113"/>
            <a:ext cx="2157413" cy="124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7781" y="1752601"/>
            <a:ext cx="2133600" cy="14208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53969" y="3456710"/>
            <a:ext cx="2157413" cy="134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77782" y="5029201"/>
            <a:ext cx="2157413" cy="124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2AD114E-C85D-4253-9EAB-A143E590749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05358" y="85566"/>
            <a:ext cx="5151130" cy="1478283"/>
          </a:xfrm>
          <a:prstGeom prst="rect">
            <a:avLst/>
          </a:prstGeom>
        </p:spPr>
      </p:pic>
      <p:pic>
        <p:nvPicPr>
          <p:cNvPr id="2" name="Picture 1">
            <a:extLst>
              <a:ext uri="{FF2B5EF4-FFF2-40B4-BE49-F238E27FC236}">
                <a16:creationId xmlns:a16="http://schemas.microsoft.com/office/drawing/2014/main" id="{5E31936D-9F5A-4417-8873-EFCCACC735BA}"/>
              </a:ext>
            </a:extLst>
          </p:cNvPr>
          <p:cNvPicPr>
            <a:picLocks noChangeAspect="1"/>
          </p:cNvPicPr>
          <p:nvPr/>
        </p:nvPicPr>
        <p:blipFill>
          <a:blip r:embed="rId8"/>
          <a:stretch>
            <a:fillRect/>
          </a:stretch>
        </p:blipFill>
        <p:spPr>
          <a:xfrm>
            <a:off x="1039637" y="3409157"/>
            <a:ext cx="2161558" cy="1317625"/>
          </a:xfrm>
          <a:prstGeom prst="rect">
            <a:avLst/>
          </a:prstGeom>
        </p:spPr>
      </p:pic>
    </p:spTree>
    <p:extLst>
      <p:ext uri="{BB962C8B-B14F-4D97-AF65-F5344CB8AC3E}">
        <p14:creationId xmlns:p14="http://schemas.microsoft.com/office/powerpoint/2010/main" val="240574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alphaModFix amt="10000"/>
            <a:extLst>
              <a:ext uri="{28A0092B-C50C-407E-A947-70E740481C1C}">
                <a14:useLocalDpi xmlns:a14="http://schemas.microsoft.com/office/drawing/2010/main" val="0"/>
              </a:ext>
            </a:extLst>
          </a:blip>
          <a:stretch>
            <a:fillRect/>
          </a:stretch>
        </p:blipFill>
        <p:spPr>
          <a:xfrm>
            <a:off x="0" y="0"/>
            <a:ext cx="10012362"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1970240"/>
            <a:ext cx="857178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8693333" y="1971234"/>
            <a:ext cx="1316420"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857178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334" y="609600"/>
            <a:ext cx="131642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23AB4DD-2672-4243-95A2-CDCE58894DA3}"/>
              </a:ext>
            </a:extLst>
          </p:cNvPr>
          <p:cNvSpPr>
            <a:spLocks noGrp="1"/>
          </p:cNvSpPr>
          <p:nvPr>
            <p:ph type="title"/>
          </p:nvPr>
        </p:nvSpPr>
        <p:spPr/>
        <p:txBody>
          <a:bodyPr vert="horz" lIns="91440" tIns="45720" rIns="91440" bIns="45720" rtlCol="0" anchor="ctr">
            <a:normAutofit/>
          </a:bodyPr>
          <a:lstStyle/>
          <a:p>
            <a:r>
              <a:rPr lang="en-US" dirty="0">
                <a:solidFill>
                  <a:schemeClr val="accent6">
                    <a:lumMod val="20000"/>
                    <a:lumOff val="80000"/>
                  </a:schemeClr>
                </a:solidFill>
              </a:rPr>
              <a:t>DEDICATED TO CHANGE</a:t>
            </a:r>
          </a:p>
        </p:txBody>
      </p:sp>
      <p:sp>
        <p:nvSpPr>
          <p:cNvPr id="4" name="TextBox 3">
            <a:extLst>
              <a:ext uri="{FF2B5EF4-FFF2-40B4-BE49-F238E27FC236}">
                <a16:creationId xmlns:a16="http://schemas.microsoft.com/office/drawing/2014/main" id="{EA864A6E-A9FA-4FDC-9591-8E08B712A543}"/>
              </a:ext>
            </a:extLst>
          </p:cNvPr>
          <p:cNvSpPr txBox="1"/>
          <p:nvPr/>
        </p:nvSpPr>
        <p:spPr>
          <a:xfrm>
            <a:off x="281782" y="2209801"/>
            <a:ext cx="4495799" cy="3733800"/>
          </a:xfrm>
          <a:prstGeom prst="rect">
            <a:avLst/>
          </a:prstGeom>
        </p:spPr>
        <p:txBody>
          <a:bodyPr vert="horz" lIns="91440" tIns="45720" rIns="91440" bIns="45720" rtlCol="0">
            <a:normAutofit/>
          </a:bodyPr>
          <a:lstStyle/>
          <a:p>
            <a:pPr defTabSz="914400">
              <a:lnSpc>
                <a:spcPct val="90000"/>
              </a:lnSpc>
              <a:spcAft>
                <a:spcPts val="600"/>
              </a:spcAft>
            </a:pPr>
            <a:r>
              <a:rPr lang="en-US" sz="2400" dirty="0">
                <a:solidFill>
                  <a:schemeClr val="accent6">
                    <a:lumMod val="20000"/>
                    <a:lumOff val="80000"/>
                  </a:schemeClr>
                </a:solidFill>
              </a:rPr>
              <a:t>In the last four decades BIA-MA </a:t>
            </a:r>
          </a:p>
          <a:p>
            <a:pPr defTabSz="914400">
              <a:lnSpc>
                <a:spcPct val="90000"/>
              </a:lnSpc>
              <a:spcAft>
                <a:spcPts val="600"/>
              </a:spcAft>
            </a:pPr>
            <a:r>
              <a:rPr lang="en-US" sz="2400" dirty="0">
                <a:solidFill>
                  <a:schemeClr val="accent6">
                    <a:lumMod val="20000"/>
                    <a:lumOff val="80000"/>
                  </a:schemeClr>
                </a:solidFill>
              </a:rPr>
              <a:t>has played an instrumental role in:</a:t>
            </a:r>
          </a:p>
          <a:p>
            <a:pPr indent="-228600" defTabSz="914400">
              <a:lnSpc>
                <a:spcPct val="90000"/>
              </a:lnSpc>
              <a:spcAft>
                <a:spcPts val="600"/>
              </a:spcAft>
              <a:buFont typeface="Arial" panose="020B0604020202020204" pitchFamily="34" charset="0"/>
              <a:buChar char="•"/>
            </a:pPr>
            <a:endParaRPr lang="en-US" sz="2400" dirty="0">
              <a:solidFill>
                <a:schemeClr val="accent6">
                  <a:lumMod val="20000"/>
                  <a:lumOff val="80000"/>
                </a:schemeClr>
              </a:solidFill>
            </a:endParaRPr>
          </a:p>
          <a:p>
            <a:pPr marL="28575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Advocating for funding for individuals with brain injury at a State level</a:t>
            </a:r>
          </a:p>
          <a:p>
            <a:pPr marL="57150" indent="-228600" defTabSz="914400">
              <a:lnSpc>
                <a:spcPct val="90000"/>
              </a:lnSpc>
              <a:spcAft>
                <a:spcPts val="600"/>
              </a:spcAft>
              <a:buFont typeface="Arial" panose="020B0604020202020204" pitchFamily="34" charset="0"/>
              <a:buChar char="•"/>
            </a:pPr>
            <a:endParaRPr lang="en-US" sz="2400" dirty="0">
              <a:solidFill>
                <a:schemeClr val="accent6">
                  <a:lumMod val="20000"/>
                  <a:lumOff val="80000"/>
                </a:schemeClr>
              </a:solidFill>
            </a:endParaRPr>
          </a:p>
          <a:p>
            <a:pPr marL="28575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Helping shape services on a national level </a:t>
            </a:r>
          </a:p>
        </p:txBody>
      </p:sp>
      <p:pic>
        <p:nvPicPr>
          <p:cNvPr id="8" name="Picture 7" descr="A picture containing text&#10;&#10;Description automatically generated">
            <a:extLst>
              <a:ext uri="{FF2B5EF4-FFF2-40B4-BE49-F238E27FC236}">
                <a16:creationId xmlns:a16="http://schemas.microsoft.com/office/drawing/2014/main" id="{EF1FC31F-E034-4AE5-8891-2629625B99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21142" y="3429000"/>
            <a:ext cx="4101960" cy="1167432"/>
          </a:xfrm>
          <a:prstGeom prst="rect">
            <a:avLst/>
          </a:prstGeom>
        </p:spPr>
      </p:pic>
    </p:spTree>
    <p:extLst>
      <p:ext uri="{BB962C8B-B14F-4D97-AF65-F5344CB8AC3E}">
        <p14:creationId xmlns:p14="http://schemas.microsoft.com/office/powerpoint/2010/main" val="193131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12B4E3-385C-4FA9-925A-47B94A00F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857" y="168990"/>
            <a:ext cx="2758062" cy="2122414"/>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BF6D16DF-994B-4B65-A3D2-1578CD6E4154}"/>
              </a:ext>
            </a:extLst>
          </p:cNvPr>
          <p:cNvSpPr>
            <a:spLocks noGrp="1"/>
          </p:cNvSpPr>
          <p:nvPr>
            <p:ph type="title"/>
          </p:nvPr>
        </p:nvSpPr>
        <p:spPr>
          <a:xfrm>
            <a:off x="558695" y="753228"/>
            <a:ext cx="5820468" cy="1080938"/>
          </a:xfrm>
        </p:spPr>
        <p:txBody>
          <a:bodyPr vert="horz" lIns="91440" tIns="45720" rIns="91440" bIns="45720" rtlCol="0" anchor="ctr">
            <a:normAutofit/>
          </a:bodyPr>
          <a:lstStyle/>
          <a:p>
            <a:r>
              <a:rPr lang="en-US" dirty="0">
                <a:solidFill>
                  <a:schemeClr val="accent6">
                    <a:lumMod val="20000"/>
                    <a:lumOff val="80000"/>
                  </a:schemeClr>
                </a:solidFill>
              </a:rPr>
              <a:t>PUBLIC POLICY </a:t>
            </a:r>
          </a:p>
        </p:txBody>
      </p:sp>
      <p:sp>
        <p:nvSpPr>
          <p:cNvPr id="3" name="TextBox 2">
            <a:extLst>
              <a:ext uri="{FF2B5EF4-FFF2-40B4-BE49-F238E27FC236}">
                <a16:creationId xmlns:a16="http://schemas.microsoft.com/office/drawing/2014/main" id="{3E1EBA99-1573-404B-B767-CBA096C792AC}"/>
              </a:ext>
            </a:extLst>
          </p:cNvPr>
          <p:cNvSpPr txBox="1"/>
          <p:nvPr/>
        </p:nvSpPr>
        <p:spPr>
          <a:xfrm>
            <a:off x="103934" y="2304104"/>
            <a:ext cx="7110036" cy="4553896"/>
          </a:xfrm>
          <a:prstGeom prst="rect">
            <a:avLst/>
          </a:prstGeom>
        </p:spPr>
        <p:txBody>
          <a:bodyPr vert="horz" lIns="91440" tIns="45720" rIns="91440" bIns="45720" rtlCol="0">
            <a:normAutofit fontScale="92500" lnSpcReduction="10000"/>
          </a:bodyPr>
          <a:lstStyle/>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Establishment of the Statewide Head Injury Program (SHIP), within the Massachusetts Rehabilitation Commission, in 1985</a:t>
            </a:r>
          </a:p>
          <a:p>
            <a:pPr marL="114300" defTabSz="914400">
              <a:lnSpc>
                <a:spcPct val="90000"/>
              </a:lnSpc>
              <a:spcAft>
                <a:spcPts val="600"/>
              </a:spcAft>
            </a:pPr>
            <a:endParaRPr lang="en-US" sz="2400" dirty="0">
              <a:solidFill>
                <a:schemeClr val="accent6">
                  <a:lumMod val="20000"/>
                  <a:lumOff val="80000"/>
                </a:schemeClr>
              </a:solidFill>
            </a:endParaRPr>
          </a:p>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Establishment of the trust fund (Head Injury Treatment Services: HITS) *</a:t>
            </a:r>
            <a:r>
              <a:rPr lang="en-US" dirty="0">
                <a:solidFill>
                  <a:schemeClr val="accent6">
                    <a:lumMod val="20000"/>
                    <a:lumOff val="80000"/>
                  </a:schemeClr>
                </a:solidFill>
              </a:rPr>
              <a:t>Funds state services for people with traumatic brain  injury</a:t>
            </a:r>
            <a:endParaRPr lang="en-US" sz="2400" dirty="0">
              <a:solidFill>
                <a:schemeClr val="accent6">
                  <a:lumMod val="20000"/>
                  <a:lumOff val="80000"/>
                </a:schemeClr>
              </a:solidFill>
            </a:endParaRPr>
          </a:p>
          <a:p>
            <a:pPr marL="114300" defTabSz="914400">
              <a:lnSpc>
                <a:spcPct val="90000"/>
              </a:lnSpc>
              <a:spcAft>
                <a:spcPts val="600"/>
              </a:spcAft>
            </a:pPr>
            <a:endParaRPr lang="en-US" sz="2400" dirty="0">
              <a:solidFill>
                <a:schemeClr val="accent6">
                  <a:lumMod val="20000"/>
                  <a:lumOff val="80000"/>
                </a:schemeClr>
              </a:solidFill>
            </a:endParaRPr>
          </a:p>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Instrumental in passage of the seatbelt law (1986), then passing the secondary Seat Belt Law (1993)</a:t>
            </a:r>
          </a:p>
          <a:p>
            <a:pPr marL="114300" defTabSz="914400">
              <a:lnSpc>
                <a:spcPct val="90000"/>
              </a:lnSpc>
              <a:spcAft>
                <a:spcPts val="600"/>
              </a:spcAft>
            </a:pPr>
            <a:endParaRPr lang="en-US" sz="2400" dirty="0">
              <a:solidFill>
                <a:schemeClr val="accent6">
                  <a:lumMod val="20000"/>
                  <a:lumOff val="80000"/>
                </a:schemeClr>
              </a:solidFill>
            </a:endParaRPr>
          </a:p>
          <a:p>
            <a:pPr marL="114300" defTabSz="914400">
              <a:lnSpc>
                <a:spcPct val="90000"/>
              </a:lnSpc>
              <a:spcAft>
                <a:spcPts val="600"/>
              </a:spcAft>
            </a:pPr>
            <a:endParaRPr lang="en-US" sz="2400" dirty="0">
              <a:solidFill>
                <a:schemeClr val="accent6">
                  <a:lumMod val="20000"/>
                  <a:lumOff val="80000"/>
                </a:schemeClr>
              </a:solidFill>
            </a:endParaRPr>
          </a:p>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Hutchinson v. Patrick (Federal Class Action Lawsuit on behalf of individuals with acquired brain injury, 2008)</a:t>
            </a:r>
          </a:p>
          <a:p>
            <a:pPr marL="342900" indent="-228600" defTabSz="9144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8032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20000"/>
                    <a:lumOff val="80000"/>
                  </a:schemeClr>
                </a:solidFill>
              </a:rPr>
              <a:t>Catherine “Cathy” Hutchinson</a:t>
            </a:r>
            <a:br>
              <a:rPr lang="en-US" dirty="0">
                <a:solidFill>
                  <a:schemeClr val="accent4">
                    <a:lumMod val="20000"/>
                    <a:lumOff val="80000"/>
                  </a:schemeClr>
                </a:solidFill>
              </a:rPr>
            </a:br>
            <a:r>
              <a:rPr lang="en-US" sz="2400" i="1" dirty="0">
                <a:solidFill>
                  <a:schemeClr val="accent4">
                    <a:lumMod val="20000"/>
                    <a:lumOff val="80000"/>
                  </a:schemeClr>
                </a:solidFill>
              </a:rPr>
              <a:t>March 22, 1953-October 17, 2020</a:t>
            </a:r>
            <a:endParaRPr lang="en-US" sz="2400" dirty="0">
              <a:solidFill>
                <a:schemeClr val="accent4">
                  <a:lumMod val="20000"/>
                  <a:lumOff val="80000"/>
                </a:schemeClr>
              </a:solidFill>
            </a:endParaRPr>
          </a:p>
        </p:txBody>
      </p:sp>
      <p:sp>
        <p:nvSpPr>
          <p:cNvPr id="4" name="Content Placeholder 3"/>
          <p:cNvSpPr>
            <a:spLocks noGrp="1"/>
          </p:cNvSpPr>
          <p:nvPr>
            <p:ph idx="1"/>
          </p:nvPr>
        </p:nvSpPr>
        <p:spPr/>
        <p:txBody>
          <a:bodyPr>
            <a:normAutofit fontScale="92500" lnSpcReduction="10000"/>
          </a:bodyPr>
          <a:lstStyle/>
          <a:p>
            <a:r>
              <a:rPr lang="en-US" dirty="0">
                <a:solidFill>
                  <a:schemeClr val="accent4">
                    <a:lumMod val="20000"/>
                    <a:lumOff val="80000"/>
                  </a:schemeClr>
                </a:solidFill>
              </a:rPr>
              <a:t>Lead Plaintiff</a:t>
            </a:r>
          </a:p>
          <a:p>
            <a:pPr marL="0" indent="0">
              <a:buNone/>
            </a:pPr>
            <a:r>
              <a:rPr lang="en-US" i="1" dirty="0">
                <a:solidFill>
                  <a:schemeClr val="accent4">
                    <a:lumMod val="20000"/>
                    <a:lumOff val="80000"/>
                  </a:schemeClr>
                </a:solidFill>
              </a:rPr>
              <a:t>Hutchinson v Patrick federal class </a:t>
            </a:r>
          </a:p>
          <a:p>
            <a:pPr marL="0" indent="0">
              <a:buNone/>
            </a:pPr>
            <a:r>
              <a:rPr lang="en-US" i="1" dirty="0">
                <a:solidFill>
                  <a:schemeClr val="accent4">
                    <a:lumMod val="20000"/>
                    <a:lumOff val="80000"/>
                  </a:schemeClr>
                </a:solidFill>
              </a:rPr>
              <a:t>action lawsuit</a:t>
            </a:r>
          </a:p>
          <a:p>
            <a:pPr>
              <a:buFont typeface="Arial"/>
              <a:buChar char="•"/>
            </a:pPr>
            <a:r>
              <a:rPr lang="en-US" dirty="0">
                <a:solidFill>
                  <a:schemeClr val="accent4">
                    <a:lumMod val="20000"/>
                    <a:lumOff val="80000"/>
                  </a:schemeClr>
                </a:solidFill>
              </a:rPr>
              <a:t>Human rights activist</a:t>
            </a:r>
          </a:p>
          <a:p>
            <a:pPr>
              <a:buFont typeface="Arial"/>
              <a:buChar char="•"/>
            </a:pPr>
            <a:r>
              <a:rPr lang="en-US" dirty="0">
                <a:solidFill>
                  <a:schemeClr val="accent4">
                    <a:lumMod val="20000"/>
                    <a:lumOff val="80000"/>
                  </a:schemeClr>
                </a:solidFill>
              </a:rPr>
              <a:t>Champion for the provision of</a:t>
            </a:r>
          </a:p>
          <a:p>
            <a:pPr marL="0" indent="0">
              <a:buNone/>
            </a:pPr>
            <a:r>
              <a:rPr lang="en-US" dirty="0">
                <a:solidFill>
                  <a:schemeClr val="accent4">
                    <a:lumMod val="20000"/>
                    <a:lumOff val="80000"/>
                  </a:schemeClr>
                </a:solidFill>
              </a:rPr>
              <a:t>quality home &amp; community-</a:t>
            </a:r>
          </a:p>
          <a:p>
            <a:pPr marL="0" indent="0">
              <a:buNone/>
            </a:pPr>
            <a:r>
              <a:rPr lang="en-US" dirty="0">
                <a:solidFill>
                  <a:schemeClr val="accent4">
                    <a:lumMod val="20000"/>
                    <a:lumOff val="80000"/>
                  </a:schemeClr>
                </a:solidFill>
              </a:rPr>
              <a:t>based services</a:t>
            </a:r>
          </a:p>
          <a:p>
            <a:pPr>
              <a:buFont typeface="Arial"/>
              <a:buChar char="•"/>
            </a:pPr>
            <a:r>
              <a:rPr lang="en-US" dirty="0">
                <a:solidFill>
                  <a:schemeClr val="accent4">
                    <a:lumMod val="20000"/>
                    <a:lumOff val="80000"/>
                  </a:schemeClr>
                </a:solidFill>
              </a:rPr>
              <a:t>First woman to have robotic</a:t>
            </a:r>
          </a:p>
          <a:p>
            <a:pPr marL="0" indent="0">
              <a:buNone/>
            </a:pPr>
            <a:r>
              <a:rPr lang="en-US" dirty="0">
                <a:solidFill>
                  <a:schemeClr val="accent4">
                    <a:lumMod val="20000"/>
                    <a:lumOff val="80000"/>
                  </a:schemeClr>
                </a:solidFill>
              </a:rPr>
              <a:t>arm surgery  </a:t>
            </a:r>
          </a:p>
          <a:p>
            <a:pPr>
              <a:buFont typeface="Arial"/>
              <a:buChar char="•"/>
            </a:pPr>
            <a:endParaRPr lang="en-US" dirty="0">
              <a:solidFill>
                <a:schemeClr val="accent4">
                  <a:lumMod val="20000"/>
                  <a:lumOff val="80000"/>
                </a:schemeClr>
              </a:solidFill>
            </a:endParaRPr>
          </a:p>
        </p:txBody>
      </p:sp>
      <p:pic>
        <p:nvPicPr>
          <p:cNvPr id="5" name="Picture 4">
            <a:extLst>
              <a:ext uri="{FF2B5EF4-FFF2-40B4-BE49-F238E27FC236}">
                <a16:creationId xmlns:a16="http://schemas.microsoft.com/office/drawing/2014/main" id="{FF3C9EDD-561F-4849-B0D5-02E0A08FFFD5}"/>
              </a:ext>
            </a:extLst>
          </p:cNvPr>
          <p:cNvPicPr>
            <a:picLocks noChangeAspect="1"/>
          </p:cNvPicPr>
          <p:nvPr/>
        </p:nvPicPr>
        <p:blipFill>
          <a:blip r:embed="rId3"/>
          <a:stretch>
            <a:fillRect/>
          </a:stretch>
        </p:blipFill>
        <p:spPr>
          <a:xfrm>
            <a:off x="4625181" y="2416135"/>
            <a:ext cx="5156895" cy="3440791"/>
          </a:xfrm>
          <a:prstGeom prst="rect">
            <a:avLst/>
          </a:prstGeom>
        </p:spPr>
      </p:pic>
    </p:spTree>
    <p:extLst>
      <p:ext uri="{BB962C8B-B14F-4D97-AF65-F5344CB8AC3E}">
        <p14:creationId xmlns:p14="http://schemas.microsoft.com/office/powerpoint/2010/main" val="680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20000"/>
                    <a:lumOff val="80000"/>
                  </a:schemeClr>
                </a:solidFill>
              </a:rPr>
              <a:t>Hutchinson </a:t>
            </a:r>
            <a:r>
              <a:rPr lang="en-US" sz="2800" i="1" dirty="0">
                <a:solidFill>
                  <a:schemeClr val="accent4">
                    <a:lumMod val="20000"/>
                    <a:lumOff val="80000"/>
                  </a:schemeClr>
                </a:solidFill>
              </a:rPr>
              <a:t>v</a:t>
            </a:r>
            <a:r>
              <a:rPr lang="en-US" dirty="0">
                <a:solidFill>
                  <a:schemeClr val="accent4">
                    <a:lumMod val="20000"/>
                    <a:lumOff val="80000"/>
                  </a:schemeClr>
                </a:solidFill>
              </a:rPr>
              <a:t> Patrick Lawsuit Outcomes</a:t>
            </a:r>
          </a:p>
        </p:txBody>
      </p:sp>
      <p:sp>
        <p:nvSpPr>
          <p:cNvPr id="3" name="Content Placeholder 2"/>
          <p:cNvSpPr>
            <a:spLocks noGrp="1"/>
          </p:cNvSpPr>
          <p:nvPr>
            <p:ph idx="1"/>
          </p:nvPr>
        </p:nvSpPr>
        <p:spPr/>
        <p:txBody>
          <a:bodyPr/>
          <a:lstStyle/>
          <a:p>
            <a:r>
              <a:rPr lang="en-US" dirty="0">
                <a:solidFill>
                  <a:schemeClr val="accent4">
                    <a:lumMod val="20000"/>
                    <a:lumOff val="80000"/>
                  </a:schemeClr>
                </a:solidFill>
              </a:rPr>
              <a:t>Development and implementation of MassHealth Community-Based waivers for persons with Acquired Brain Injury</a:t>
            </a:r>
          </a:p>
          <a:p>
            <a:endParaRPr lang="en-US" dirty="0">
              <a:solidFill>
                <a:schemeClr val="accent4">
                  <a:lumMod val="20000"/>
                  <a:lumOff val="80000"/>
                </a:schemeClr>
              </a:solidFill>
            </a:endParaRPr>
          </a:p>
          <a:p>
            <a:r>
              <a:rPr lang="en-US" dirty="0">
                <a:solidFill>
                  <a:schemeClr val="accent4">
                    <a:lumMod val="20000"/>
                    <a:lumOff val="80000"/>
                  </a:schemeClr>
                </a:solidFill>
              </a:rPr>
              <a:t>Discharge and transition of 713 individuals from institutional to residential community settings </a:t>
            </a:r>
            <a:r>
              <a:rPr lang="en-US" sz="2000" i="1" dirty="0">
                <a:solidFill>
                  <a:schemeClr val="accent4">
                    <a:lumMod val="20000"/>
                    <a:lumOff val="80000"/>
                  </a:schemeClr>
                </a:solidFill>
              </a:rPr>
              <a:t>(12/31/20)</a:t>
            </a:r>
          </a:p>
          <a:p>
            <a:endParaRPr lang="en-US" sz="2000" i="1" dirty="0">
              <a:solidFill>
                <a:schemeClr val="accent4">
                  <a:lumMod val="20000"/>
                  <a:lumOff val="80000"/>
                </a:schemeClr>
              </a:solidFill>
            </a:endParaRPr>
          </a:p>
          <a:p>
            <a:r>
              <a:rPr lang="en-US" dirty="0">
                <a:solidFill>
                  <a:schemeClr val="accent4">
                    <a:lumMod val="20000"/>
                    <a:lumOff val="80000"/>
                  </a:schemeClr>
                </a:solidFill>
              </a:rPr>
              <a:t>Discharge and transition of 474 individuals to non-residential settings </a:t>
            </a:r>
            <a:r>
              <a:rPr lang="en-US" sz="2000" i="1" dirty="0">
                <a:solidFill>
                  <a:schemeClr val="accent4">
                    <a:lumMod val="20000"/>
                    <a:lumOff val="80000"/>
                  </a:schemeClr>
                </a:solidFill>
              </a:rPr>
              <a:t>(12/31/20)</a:t>
            </a:r>
          </a:p>
        </p:txBody>
      </p:sp>
    </p:spTree>
    <p:extLst>
      <p:ext uri="{BB962C8B-B14F-4D97-AF65-F5344CB8AC3E}">
        <p14:creationId xmlns:p14="http://schemas.microsoft.com/office/powerpoint/2010/main" val="468896908"/>
      </p:ext>
    </p:extLst>
  </p:cSld>
  <p:clrMapOvr>
    <a:masterClrMapping/>
  </p:clrMapOvr>
</p:sld>
</file>

<file path=ppt/theme/theme1.xml><?xml version="1.0" encoding="utf-8"?>
<a:theme xmlns:a="http://schemas.openxmlformats.org/drawingml/2006/main" name="Berlin">
  <a:themeElements>
    <a:clrScheme name="BIA-MA brand 2018">
      <a:dk1>
        <a:srgbClr val="156EBC"/>
      </a:dk1>
      <a:lt1>
        <a:srgbClr val="156EBC"/>
      </a:lt1>
      <a:dk2>
        <a:srgbClr val="156EBC"/>
      </a:dk2>
      <a:lt2>
        <a:srgbClr val="156EBC"/>
      </a:lt2>
      <a:accent1>
        <a:srgbClr val="96CA4F"/>
      </a:accent1>
      <a:accent2>
        <a:srgbClr val="282C6C"/>
      </a:accent2>
      <a:accent3>
        <a:srgbClr val="664885"/>
      </a:accent3>
      <a:accent4>
        <a:srgbClr val="6CADDF"/>
      </a:accent4>
      <a:accent5>
        <a:srgbClr val="DACEAF"/>
      </a:accent5>
      <a:accent6>
        <a:srgbClr val="DACEAF"/>
      </a:accent6>
      <a:hlink>
        <a:srgbClr val="0563C1"/>
      </a:hlink>
      <a:folHlink>
        <a:srgbClr val="954F72"/>
      </a:folHlink>
    </a:clrScheme>
    <a:fontScheme name="BIA-MA brand 2018">
      <a:majorFont>
        <a:latin typeface="Garamond"/>
        <a:ea typeface=""/>
        <a:cs typeface=""/>
      </a:majorFont>
      <a:minorFont>
        <a:latin typeface="Garamond"/>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9634</TotalTime>
  <Words>2163</Words>
  <Application>Microsoft Office PowerPoint</Application>
  <PresentationFormat>Custom</PresentationFormat>
  <Paragraphs>241</Paragraphs>
  <Slides>40</Slides>
  <Notes>14</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Garamond</vt:lpstr>
      <vt:lpstr>Times New Roman</vt:lpstr>
      <vt:lpstr>Wingdings</vt:lpstr>
      <vt:lpstr>Berlin</vt:lpstr>
      <vt:lpstr> </vt:lpstr>
      <vt:lpstr>Helen Stewart, Outreach Coordinator, at BIA-MA  </vt:lpstr>
      <vt:lpstr>OUR STORY</vt:lpstr>
      <vt:lpstr>THE MISSION CONTINUES</vt:lpstr>
      <vt:lpstr>PowerPoint Presentation</vt:lpstr>
      <vt:lpstr>DEDICATED TO CHANGE</vt:lpstr>
      <vt:lpstr>PUBLIC POLICY </vt:lpstr>
      <vt:lpstr>Catherine “Cathy” Hutchinson March 22, 1953-October 17, 2020</vt:lpstr>
      <vt:lpstr>Hutchinson v Patrick Lawsuit Outcomes</vt:lpstr>
      <vt:lpstr>PUBLIC POLICY </vt:lpstr>
      <vt:lpstr>PUBLIC POLICY</vt:lpstr>
      <vt:lpstr>AQUIRED BRAIN INJURY COMMISSION</vt:lpstr>
      <vt:lpstr>PREVENTION</vt:lpstr>
      <vt:lpstr>SUPPORT &amp; RESOURCES</vt:lpstr>
      <vt:lpstr>Support Groups </vt:lpstr>
      <vt:lpstr>EDUCATION</vt:lpstr>
      <vt:lpstr>THE SCOPE of ACQUIRED  BRAIN INJURY </vt:lpstr>
      <vt:lpstr>WHAT is an ACQUIRED BRAIN INJURY ?</vt:lpstr>
      <vt:lpstr>WHO IS AFFECTED ?</vt:lpstr>
      <vt:lpstr>CAUSES of ACQUIRED BRAIN INJURY (ABI)</vt:lpstr>
      <vt:lpstr>CAUSES of ACQUIRED BRAIN INJURY (ABI)</vt:lpstr>
      <vt:lpstr> TRAUMATIC BRAIN INJURY (TBI)</vt:lpstr>
      <vt:lpstr>PowerPoint Presentation</vt:lpstr>
      <vt:lpstr>PowerPoint Presentation</vt:lpstr>
      <vt:lpstr>FACTORS AFFECTING OUTCOME and RECOVERY</vt:lpstr>
      <vt:lpstr>FACTORS AFFECTING OUTCOME and RECOVERY</vt:lpstr>
      <vt:lpstr>FACTORS AFFECTING OUTCOME and RECOVERY</vt:lpstr>
      <vt:lpstr>PowerPoint Presentation</vt:lpstr>
      <vt:lpstr> FUNCTIONAL DOMAINS AFFECTED by ABI </vt:lpstr>
      <vt:lpstr>CHANGES in PSYCHOLOGICAL and SOCIAL FUNCTIONING RELATED to ABI</vt:lpstr>
      <vt:lpstr>OTHER DISORDERS in PERSONS WITH ABI</vt:lpstr>
      <vt:lpstr>OTHER RISKS AMONG INDIVIDUALS WITH ABI </vt:lpstr>
      <vt:lpstr>Educational Offerings </vt:lpstr>
      <vt:lpstr>Brains At Risk </vt:lpstr>
      <vt:lpstr>Introduction to Acquired Brain Injury Series</vt:lpstr>
      <vt:lpstr>Introduction to Acquired Brain Injury Series</vt:lpstr>
      <vt:lpstr>Introduction to Acquired Brain Injury Series</vt:lpstr>
      <vt:lpstr>Introduction to Acquired Brain Injury Series</vt:lpstr>
      <vt:lpstr>PowerPoint Presentation</vt:lpstr>
      <vt:lpstr>PowerPoint Presentation</vt:lpstr>
    </vt:vector>
  </TitlesOfParts>
  <Company>MRC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EFENTON</dc:creator>
  <cp:lastModifiedBy>Justine Cote</cp:lastModifiedBy>
  <cp:revision>824</cp:revision>
  <cp:lastPrinted>2021-06-21T12:39:37Z</cp:lastPrinted>
  <dcterms:created xsi:type="dcterms:W3CDTF">2003-09-03T15:00:43Z</dcterms:created>
  <dcterms:modified xsi:type="dcterms:W3CDTF">2024-04-03T20:30:54Z</dcterms:modified>
</cp:coreProperties>
</file>