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  <p:sldMasterId id="2147483656" r:id="rId6"/>
  </p:sldMasterIdLst>
  <p:notesMasterIdLst>
    <p:notesMasterId r:id="rId20"/>
  </p:notesMasterIdLst>
  <p:handoutMasterIdLst>
    <p:handoutMasterId r:id="rId21"/>
  </p:handoutMasterIdLst>
  <p:sldIdLst>
    <p:sldId id="256" r:id="rId7"/>
    <p:sldId id="265" r:id="rId8"/>
    <p:sldId id="272" r:id="rId9"/>
    <p:sldId id="257" r:id="rId10"/>
    <p:sldId id="273" r:id="rId11"/>
    <p:sldId id="280" r:id="rId12"/>
    <p:sldId id="281" r:id="rId13"/>
    <p:sldId id="266" r:id="rId14"/>
    <p:sldId id="277" r:id="rId15"/>
    <p:sldId id="279" r:id="rId16"/>
    <p:sldId id="282" r:id="rId17"/>
    <p:sldId id="293" r:id="rId18"/>
    <p:sldId id="285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11D7F-EFBB-44E2-8019-3EAF85EA352A}" v="16" dt="2022-06-13T12:31:43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C73DB-76CD-4581-B027-23676C295C3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7657D-FC80-4D78-9EEC-7F1E0CCE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38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3DF83-88DB-412A-A36D-939A961578C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EBE65-C3A1-4C1B-9C65-253DD0AA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1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7" y="4658264"/>
            <a:ext cx="2990106" cy="21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4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7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8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82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49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83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9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0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59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87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1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2"/>
          <a:stretch/>
        </p:blipFill>
        <p:spPr>
          <a:xfrm>
            <a:off x="9440342" y="4658264"/>
            <a:ext cx="2006909" cy="21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24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7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1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1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14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30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3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1324-8F01-4C76-81AB-13F0AE41A36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53" y="0"/>
            <a:ext cx="9322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7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48"/>
          <a:stretch/>
        </p:blipFill>
        <p:spPr>
          <a:xfrm>
            <a:off x="149717" y="4658264"/>
            <a:ext cx="1981008" cy="21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9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23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7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4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1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9D70-7AFE-48BE-A339-41986BBE1A0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527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29D70-7AFE-48BE-A339-41986BBE1A0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9A803-2146-477E-AA51-82765C03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3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1324-8F01-4C76-81AB-13F0AE41A36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D97D5-9ABC-414C-9ECD-1FA1937B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ova"/>
              </a:rPr>
              <a:t>Center for Human Development’s Behavioral Health Center (CBHC)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07817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Laying the Groundwork for </a:t>
            </a:r>
          </a:p>
          <a:p>
            <a:r>
              <a:rPr lang="en-US" sz="3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Improved Community-Based Acute Care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Christy O’Brien, LICSW, 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Program Director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0575" y="648866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5036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8979"/>
            <a:ext cx="9144000" cy="993591"/>
          </a:xfrm>
        </p:spPr>
        <p:txBody>
          <a:bodyPr/>
          <a:lstStyle/>
          <a:p>
            <a:r>
              <a:rPr lang="en-US" dirty="0"/>
              <a:t>Spectrum of Acuity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58099"/>
            <a:ext cx="9144000" cy="1655762"/>
          </a:xfrm>
        </p:spPr>
        <p:txBody>
          <a:bodyPr/>
          <a:lstStyle/>
          <a:p>
            <a:r>
              <a:rPr lang="en-US" dirty="0"/>
              <a:t>Treatment throughout the CBHC, larger CHD, and community partner continuum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1173125" y="3522920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“I am stable and in insight-based therapy and psychiatry”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4479849" y="4410214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“I have had school staff intervention and they are helping me get immediate support.”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3347482" y="3543562"/>
            <a:ext cx="1708298" cy="77972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“I don’t feel great and I need help faster than my next OP appointment.”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5475767" y="3522921"/>
            <a:ext cx="1708298" cy="77972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“I need immediate help.”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7584557" y="3522921"/>
            <a:ext cx="1708298" cy="77972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“I need to be in a supportive, structured, 24-hour community setting.”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9750055" y="3522921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“I need to be in a supportive, structured, locked hospital setting.” </a:t>
            </a:r>
          </a:p>
        </p:txBody>
      </p:sp>
      <p:sp>
        <p:nvSpPr>
          <p:cNvPr id="10" name="Minus 9"/>
          <p:cNvSpPr/>
          <p:nvPr/>
        </p:nvSpPr>
        <p:spPr>
          <a:xfrm>
            <a:off x="2890283" y="3757460"/>
            <a:ext cx="439479" cy="4105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050464" y="3761316"/>
            <a:ext cx="439479" cy="4105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7145078" y="3757459"/>
            <a:ext cx="439479" cy="4105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9310576" y="3707528"/>
            <a:ext cx="439479" cy="4105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4416054" y="2624001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“I have had police interaction and they are helping me get immediate support.”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8676166" y="4416365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“I am getting checked out or admitted for life-threatening medical or psychiatric needs.”</a:t>
            </a:r>
          </a:p>
        </p:txBody>
      </p:sp>
      <p:sp>
        <p:nvSpPr>
          <p:cNvPr id="17" name="Minus 16"/>
          <p:cNvSpPr/>
          <p:nvPr/>
        </p:nvSpPr>
        <p:spPr>
          <a:xfrm>
            <a:off x="-17721" y="1835370"/>
            <a:ext cx="12209721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“I am struggling with substance use and need help.”</a:t>
            </a:r>
          </a:p>
        </p:txBody>
      </p:sp>
    </p:spTree>
    <p:extLst>
      <p:ext uri="{BB962C8B-B14F-4D97-AF65-F5344CB8AC3E}">
        <p14:creationId xmlns:p14="http://schemas.microsoft.com/office/powerpoint/2010/main" val="382746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61618"/>
            <a:ext cx="9144000" cy="741879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Intervention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2427" y="1509826"/>
            <a:ext cx="4444409" cy="3607981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3200" b="1" u="sng" dirty="0"/>
              <a:t>Nursing Assessment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u="sng" dirty="0">
                <a:latin typeface="Century Schoolbook" panose="02040604050505020304" pitchFamily="18" charset="0"/>
              </a:rPr>
              <a:t>Acute Conditions: </a:t>
            </a:r>
            <a:r>
              <a:rPr lang="en-US" sz="1700" dirty="0">
                <a:latin typeface="Century Schoolbook" panose="02040604050505020304" pitchFamily="18" charset="0"/>
              </a:rPr>
              <a:t>Assess and treat superficial cuts.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u="sng" dirty="0">
                <a:latin typeface="Century Schoolbook" panose="02040604050505020304" pitchFamily="18" charset="0"/>
              </a:rPr>
              <a:t>Chronic Conditions: </a:t>
            </a:r>
            <a:r>
              <a:rPr lang="en-US" sz="1600" dirty="0">
                <a:latin typeface="Century Schoolbook" panose="02040604050505020304" pitchFamily="18" charset="0"/>
              </a:rPr>
              <a:t>Assess maintenance treatment of diabetes. Assess treatment of UTI. Rule out conditions as contributors to altered mental status.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u="sng" dirty="0">
                <a:latin typeface="Century Schoolbook" panose="02040604050505020304" pitchFamily="18" charset="0"/>
              </a:rPr>
              <a:t>Substance Use History</a:t>
            </a:r>
            <a:r>
              <a:rPr lang="en-US" sz="1600" b="1" u="sng" dirty="0">
                <a:latin typeface="Century Schoolbook" panose="02040604050505020304" pitchFamily="18" charset="0"/>
              </a:rPr>
              <a:t>:</a:t>
            </a:r>
            <a:r>
              <a:rPr lang="en-US" sz="1600" b="1" dirty="0">
                <a:latin typeface="Century Schoolbook" panose="02040604050505020304" pitchFamily="18" charset="0"/>
              </a:rPr>
              <a:t> Assess for signs of active use.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u="sng" dirty="0">
                <a:latin typeface="Century Schoolbook" panose="02040604050505020304" pitchFamily="18" charset="0"/>
              </a:rPr>
              <a:t>Psychiatric Medication: </a:t>
            </a:r>
            <a:r>
              <a:rPr lang="en-US" sz="1600" dirty="0">
                <a:latin typeface="Century Schoolbook" panose="02040604050505020304" pitchFamily="18" charset="0"/>
              </a:rPr>
              <a:t>Assess current medications, methods of use, and frequency.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7688" y="1509826"/>
            <a:ext cx="4412512" cy="3501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/>
              <a:t>Clinical Assessment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u="sng" dirty="0">
                <a:latin typeface="Century Schoolbook" panose="02040604050505020304" pitchFamily="18" charset="0"/>
              </a:rPr>
              <a:t>Safety and Risk:</a:t>
            </a:r>
            <a:r>
              <a:rPr lang="en-US" b="1" dirty="0">
                <a:latin typeface="Century Schoolbook" panose="02040604050505020304" pitchFamily="18" charset="0"/>
              </a:rPr>
              <a:t> </a:t>
            </a:r>
            <a:r>
              <a:rPr lang="en-US" sz="1600" dirty="0">
                <a:latin typeface="Century Schoolbook" panose="02040604050505020304" pitchFamily="18" charset="0"/>
              </a:rPr>
              <a:t>Not actively violent. Not requiring restraint.  Not able to access means.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u="sng" dirty="0">
                <a:latin typeface="Century Schoolbook" panose="02040604050505020304" pitchFamily="18" charset="0"/>
              </a:rPr>
              <a:t>Voluntary:</a:t>
            </a:r>
            <a:r>
              <a:rPr lang="en-US" b="1" dirty="0">
                <a:latin typeface="Century Schoolbook" panose="02040604050505020304" pitchFamily="18" charset="0"/>
              </a:rPr>
              <a:t> </a:t>
            </a:r>
            <a:r>
              <a:rPr lang="en-US" sz="1600" dirty="0">
                <a:latin typeface="Century Schoolbook" panose="02040604050505020304" pitchFamily="18" charset="0"/>
              </a:rPr>
              <a:t>Willing.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entury Schoolbook" panose="02040604050505020304" pitchFamily="18" charset="0"/>
              </a:rPr>
              <a:t>Community-Based vs. Hospital-based higher levels of care: 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entury Schoolbook" panose="020406040505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Plus 4"/>
          <p:cNvSpPr/>
          <p:nvPr/>
        </p:nvSpPr>
        <p:spPr>
          <a:xfrm>
            <a:off x="5803604" y="3168502"/>
            <a:ext cx="652131" cy="6875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2892056" y="5706139"/>
            <a:ext cx="623777" cy="6308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833" y="5344633"/>
            <a:ext cx="63724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Team recommends crisis stabilization level of care, followed by step down to CBHC urgent outpatient and psychiatry. Nurse to nurse collaboration with primary care, and psychiatry to psychiatry.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62262" y="647488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91085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4028" y="2261191"/>
            <a:ext cx="2544726" cy="2438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Adult</a:t>
            </a:r>
          </a:p>
        </p:txBody>
      </p:sp>
      <p:sp>
        <p:nvSpPr>
          <p:cNvPr id="5" name="Oval 4"/>
          <p:cNvSpPr/>
          <p:nvPr/>
        </p:nvSpPr>
        <p:spPr>
          <a:xfrm>
            <a:off x="3098505" y="3771332"/>
            <a:ext cx="1559441" cy="1527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Outpatient Therapy</a:t>
            </a:r>
          </a:p>
        </p:txBody>
      </p:sp>
      <p:sp>
        <p:nvSpPr>
          <p:cNvPr id="6" name="Oval 5"/>
          <p:cNvSpPr/>
          <p:nvPr/>
        </p:nvSpPr>
        <p:spPr>
          <a:xfrm>
            <a:off x="534506" y="3013443"/>
            <a:ext cx="1144325" cy="1014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Police Partners</a:t>
            </a:r>
          </a:p>
        </p:txBody>
      </p:sp>
      <p:sp>
        <p:nvSpPr>
          <p:cNvPr id="7" name="Oval 6"/>
          <p:cNvSpPr/>
          <p:nvPr/>
        </p:nvSpPr>
        <p:spPr>
          <a:xfrm>
            <a:off x="2824151" y="2213263"/>
            <a:ext cx="1460205" cy="1435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Psychiatry and MAT</a:t>
            </a:r>
          </a:p>
        </p:txBody>
      </p:sp>
      <p:sp>
        <p:nvSpPr>
          <p:cNvPr id="8" name="Oval 7"/>
          <p:cNvSpPr/>
          <p:nvPr/>
        </p:nvSpPr>
        <p:spPr>
          <a:xfrm>
            <a:off x="6695998" y="4535103"/>
            <a:ext cx="1509821" cy="1527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Recovery Coach</a:t>
            </a:r>
          </a:p>
        </p:txBody>
      </p:sp>
      <p:sp>
        <p:nvSpPr>
          <p:cNvPr id="9" name="Oval 8"/>
          <p:cNvSpPr/>
          <p:nvPr/>
        </p:nvSpPr>
        <p:spPr>
          <a:xfrm>
            <a:off x="6695998" y="963999"/>
            <a:ext cx="1509821" cy="1479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Nursing</a:t>
            </a:r>
          </a:p>
        </p:txBody>
      </p:sp>
      <p:sp>
        <p:nvSpPr>
          <p:cNvPr id="10" name="Oval 9"/>
          <p:cNvSpPr/>
          <p:nvPr/>
        </p:nvSpPr>
        <p:spPr>
          <a:xfrm>
            <a:off x="7322286" y="2621765"/>
            <a:ext cx="1687034" cy="1717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Community Crisis Stabilization</a:t>
            </a:r>
          </a:p>
        </p:txBody>
      </p:sp>
      <p:sp>
        <p:nvSpPr>
          <p:cNvPr id="11" name="Oval 10"/>
          <p:cNvSpPr/>
          <p:nvPr/>
        </p:nvSpPr>
        <p:spPr>
          <a:xfrm>
            <a:off x="10240926" y="3148921"/>
            <a:ext cx="1109328" cy="1047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Primary Care</a:t>
            </a:r>
          </a:p>
        </p:txBody>
      </p:sp>
      <p:sp>
        <p:nvSpPr>
          <p:cNvPr id="13" name="Oval 12"/>
          <p:cNvSpPr/>
          <p:nvPr/>
        </p:nvSpPr>
        <p:spPr>
          <a:xfrm>
            <a:off x="5036288" y="425390"/>
            <a:ext cx="1460205" cy="1435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Mobile Crisis Intervention</a:t>
            </a:r>
          </a:p>
        </p:txBody>
      </p:sp>
      <p:sp>
        <p:nvSpPr>
          <p:cNvPr id="14" name="Oval 13"/>
          <p:cNvSpPr/>
          <p:nvPr/>
        </p:nvSpPr>
        <p:spPr>
          <a:xfrm>
            <a:off x="3480391" y="779641"/>
            <a:ext cx="1460205" cy="1433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Group Therapy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864" y="425390"/>
            <a:ext cx="3230527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Standard Care Provision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04073" y="6471944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4805597" y="4747426"/>
            <a:ext cx="1509821" cy="1527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Youth Mentor &amp; Family Partner</a:t>
            </a:r>
          </a:p>
        </p:txBody>
      </p:sp>
    </p:spTree>
    <p:extLst>
      <p:ext uri="{BB962C8B-B14F-4D97-AF65-F5344CB8AC3E}">
        <p14:creationId xmlns:p14="http://schemas.microsoft.com/office/powerpoint/2010/main" val="271724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GATEWAY CBHC is One Door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5887"/>
            <a:ext cx="5824870" cy="4341075"/>
          </a:xfrm>
        </p:spPr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CBHCs are not just crisis.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One access point for wide variety of needs.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Not linear.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12" y="1640072"/>
            <a:ext cx="5000625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53950" y="648866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401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30" y="1934543"/>
            <a:ext cx="3859011" cy="2838965"/>
          </a:xfrm>
          <a:prstGeom prst="rect">
            <a:avLst/>
          </a:prstGeom>
        </p:spPr>
      </p:pic>
      <p:sp>
        <p:nvSpPr>
          <p:cNvPr id="4" name="AutoShape 2" descr="CHD opens new CHBC in Chicopee"/>
          <p:cNvSpPr>
            <a:spLocks noChangeAspect="1" noChangeArrowheads="1"/>
          </p:cNvSpPr>
          <p:nvPr/>
        </p:nvSpPr>
        <p:spPr bwMode="auto">
          <a:xfrm>
            <a:off x="155574" y="-144463"/>
            <a:ext cx="3268109" cy="32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21" y="163032"/>
            <a:ext cx="3667027" cy="1602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59" y="4801929"/>
            <a:ext cx="2552700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071" y="2424517"/>
            <a:ext cx="2466975" cy="1814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21" y="2461572"/>
            <a:ext cx="2466976" cy="1850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6557" y="261796"/>
            <a:ext cx="2445489" cy="1832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321" y="4905308"/>
            <a:ext cx="3667027" cy="1650162"/>
          </a:xfrm>
          <a:prstGeom prst="rect">
            <a:avLst/>
          </a:prstGeom>
        </p:spPr>
      </p:pic>
      <p:pic>
        <p:nvPicPr>
          <p:cNvPr id="1030" name="Picture 6" descr="Image previe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1" y="243770"/>
            <a:ext cx="2523271" cy="18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6557" y="4640336"/>
            <a:ext cx="2493310" cy="18738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878887" y="6407963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2992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7" y="441203"/>
            <a:ext cx="10065488" cy="6047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87448" y="648866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977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CBHCs: The Basics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Mass. EOHHS has designated providers across the state as Community Behavioral Health Centers. </a:t>
            </a:r>
          </a:p>
          <a:p>
            <a:pPr lvl="1"/>
            <a:r>
              <a:rPr lang="en-US" dirty="0"/>
              <a:t>Greater spectrum of acute care services</a:t>
            </a:r>
          </a:p>
          <a:p>
            <a:pPr lvl="1"/>
            <a:r>
              <a:rPr lang="en-US" dirty="0"/>
              <a:t>Reduced emergency room boarding</a:t>
            </a:r>
          </a:p>
          <a:p>
            <a:pPr lvl="1"/>
            <a:r>
              <a:rPr lang="en-US" dirty="0"/>
              <a:t>Longer-term reductions in higher levels of care</a:t>
            </a:r>
          </a:p>
          <a:p>
            <a:r>
              <a:rPr lang="en-US" sz="2600" dirty="0"/>
              <a:t>Timely, high-quality and evidence-based treatment </a:t>
            </a:r>
          </a:p>
          <a:p>
            <a:pPr lvl="1"/>
            <a:r>
              <a:rPr lang="en-US" dirty="0"/>
              <a:t>Routine appointments</a:t>
            </a:r>
          </a:p>
          <a:p>
            <a:pPr lvl="1"/>
            <a:r>
              <a:rPr lang="en-US" dirty="0"/>
              <a:t>Urgent visits</a:t>
            </a:r>
          </a:p>
          <a:p>
            <a:pPr lvl="1"/>
            <a:r>
              <a:rPr lang="en-US" dirty="0"/>
              <a:t>24/7/365 community-based crisis intervention as an alternative to hospital emergency departments. </a:t>
            </a:r>
          </a:p>
          <a:p>
            <a:pPr lvl="1"/>
            <a:r>
              <a:rPr lang="en-US" dirty="0"/>
              <a:t>Access to nursing and psychiatry.</a:t>
            </a:r>
          </a:p>
          <a:p>
            <a:pPr lvl="1"/>
            <a:r>
              <a:rPr lang="en-US" dirty="0"/>
              <a:t>Recovery and peer supports.</a:t>
            </a:r>
          </a:p>
          <a:p>
            <a:r>
              <a:rPr lang="en-US" sz="2400" dirty="0"/>
              <a:t>Flexible, person-centered treatment at any point of need.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45636" y="648866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52401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29011" y="648866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470" y="606802"/>
            <a:ext cx="9401089" cy="49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8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6530" y="534029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Marrying of Clinical and Psychiatric Nursing</a:t>
            </a:r>
            <a:br>
              <a:rPr lang="en-US" dirty="0">
                <a:latin typeface="Century Schoolbook" panose="02040604050505020304" pitchFamily="18" charset="0"/>
              </a:rPr>
            </a:br>
            <a:r>
              <a:rPr lang="en-US" sz="3600" dirty="0">
                <a:latin typeface="Century Schoolbook" panose="02040604050505020304" pitchFamily="18" charset="0"/>
              </a:rPr>
              <a:t>- Interdisciplinary Intervention -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920" y="3644642"/>
            <a:ext cx="5437341" cy="2404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95513" y="648866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7819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            </a:t>
            </a:r>
            <a:r>
              <a:rPr lang="en-US" b="1" u="sng" dirty="0">
                <a:solidFill>
                  <a:schemeClr val="bg1"/>
                </a:solidFill>
                <a:latin typeface="Century Schoolbook" panose="02040604050505020304" pitchFamily="18" charset="0"/>
              </a:rPr>
              <a:t>Hospital</a:t>
            </a:r>
            <a:r>
              <a:rPr lang="en-US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       vs.         </a:t>
            </a:r>
            <a:r>
              <a:rPr lang="en-US" b="1" u="sng" dirty="0">
                <a:solidFill>
                  <a:schemeClr val="bg1"/>
                </a:solidFill>
                <a:latin typeface="Century Schoolbook" panose="02040604050505020304" pitchFamily="18" charset="0"/>
              </a:rPr>
              <a:t>CBHC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4660" y="1797510"/>
            <a:ext cx="4478338" cy="403701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Century Schoolbook" panose="02040604050505020304" pitchFamily="18" charset="0"/>
              </a:rPr>
              <a:t>Medications (oral and IM)</a:t>
            </a:r>
          </a:p>
          <a:p>
            <a:r>
              <a:rPr lang="en-US" dirty="0">
                <a:solidFill>
                  <a:schemeClr val="bg1"/>
                </a:solidFill>
                <a:latin typeface="Century Schoolbook" panose="02040604050505020304" pitchFamily="18" charset="0"/>
              </a:rPr>
              <a:t>Therapy/groups</a:t>
            </a:r>
          </a:p>
          <a:p>
            <a:r>
              <a:rPr lang="en-US" dirty="0">
                <a:solidFill>
                  <a:schemeClr val="bg1"/>
                </a:solidFill>
                <a:latin typeface="Century Schoolbook" panose="02040604050505020304" pitchFamily="18" charset="0"/>
              </a:rPr>
              <a:t>24 hour monitoring</a:t>
            </a:r>
            <a:r>
              <a:rPr lang="en-US" dirty="0">
                <a:latin typeface="Century Schoolbook" panose="02040604050505020304" pitchFamily="18" charset="0"/>
              </a:rPr>
              <a:t> </a:t>
            </a:r>
          </a:p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Treat &amp; rule out unstable medical conditions</a:t>
            </a:r>
          </a:p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IV infusions / medications</a:t>
            </a:r>
          </a:p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Physical / Chemical restraints</a:t>
            </a:r>
          </a:p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Complex diagnostics (MRIs, </a:t>
            </a:r>
            <a:r>
              <a:rPr lang="en-US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XRays</a:t>
            </a:r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, Labs etc.)</a:t>
            </a:r>
          </a:p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Alcohol and Benzodiazepine Detox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14977" y="1797510"/>
            <a:ext cx="4664149" cy="40934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Medications (oral and IM)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Therapy/groups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24 hour monitoring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Recovery Coach / Peer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Stable Medical Conditions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Simple screening (glucose, pregnancy)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Opiate withdrawal &amp; treatment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53950" y="648866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9452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Outreach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 of CHD’s CBHC Team Community Partnerships:</a:t>
            </a:r>
          </a:p>
          <a:p>
            <a:r>
              <a:rPr lang="en-US" dirty="0"/>
              <a:t>Hospitals</a:t>
            </a:r>
          </a:p>
          <a:p>
            <a:r>
              <a:rPr lang="en-US" dirty="0"/>
              <a:t>Police Departments and First responders </a:t>
            </a:r>
          </a:p>
          <a:p>
            <a:r>
              <a:rPr lang="en-US" dirty="0"/>
              <a:t>Jail Diversion Grants/DMH</a:t>
            </a:r>
          </a:p>
          <a:p>
            <a:r>
              <a:rPr lang="en-US" dirty="0"/>
              <a:t>Schools</a:t>
            </a:r>
          </a:p>
          <a:p>
            <a:r>
              <a:rPr lang="en-US" dirty="0"/>
              <a:t>Primary Care entities</a:t>
            </a:r>
          </a:p>
          <a:p>
            <a:r>
              <a:rPr lang="en-US" dirty="0"/>
              <a:t>Ambulatory care providers</a:t>
            </a:r>
          </a:p>
          <a:p>
            <a:r>
              <a:rPr lang="en-US" dirty="0"/>
              <a:t>Peer mental health and substance providers</a:t>
            </a:r>
          </a:p>
        </p:txBody>
      </p:sp>
    </p:spTree>
    <p:extLst>
      <p:ext uri="{BB962C8B-B14F-4D97-AF65-F5344CB8AC3E}">
        <p14:creationId xmlns:p14="http://schemas.microsoft.com/office/powerpoint/2010/main" val="351832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087" y="527076"/>
            <a:ext cx="9144000" cy="993591"/>
          </a:xfrm>
        </p:spPr>
        <p:txBody>
          <a:bodyPr/>
          <a:lstStyle/>
          <a:p>
            <a:r>
              <a:rPr lang="en-US" dirty="0"/>
              <a:t>Spectrum of Acuity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2352" y="1415800"/>
            <a:ext cx="9144000" cy="1655762"/>
          </a:xfrm>
        </p:spPr>
        <p:txBody>
          <a:bodyPr/>
          <a:lstStyle/>
          <a:p>
            <a:r>
              <a:rPr lang="en-US" dirty="0"/>
              <a:t>Treatment throughout the CBHC, larger CHD, and community partner continuum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1173125" y="3522920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Outpatient Therapy and Psychiatry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4479849" y="4410214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School Interventions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3324446" y="3522920"/>
            <a:ext cx="1708298" cy="77972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Urgent Outpatient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5475767" y="3522921"/>
            <a:ext cx="1708298" cy="77972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Crisis Intervention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7584557" y="3522921"/>
            <a:ext cx="1708298" cy="77972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Crisis Stabilization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9750055" y="3522921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Inpatient </a:t>
            </a:r>
          </a:p>
        </p:txBody>
      </p:sp>
      <p:sp>
        <p:nvSpPr>
          <p:cNvPr id="10" name="Minus 9"/>
          <p:cNvSpPr/>
          <p:nvPr/>
        </p:nvSpPr>
        <p:spPr>
          <a:xfrm>
            <a:off x="2890283" y="3757460"/>
            <a:ext cx="439479" cy="4105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050464" y="3761316"/>
            <a:ext cx="439479" cy="4105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7145078" y="3757459"/>
            <a:ext cx="439479" cy="4105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9310576" y="3707528"/>
            <a:ext cx="439479" cy="4105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4416054" y="2624001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Police Co-Response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8676166" y="4416365"/>
            <a:ext cx="1708298" cy="7797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Hospital ED Support</a:t>
            </a:r>
          </a:p>
        </p:txBody>
      </p:sp>
      <p:sp>
        <p:nvSpPr>
          <p:cNvPr id="17" name="Minus 16"/>
          <p:cNvSpPr/>
          <p:nvPr/>
        </p:nvSpPr>
        <p:spPr>
          <a:xfrm>
            <a:off x="-17721" y="1835370"/>
            <a:ext cx="12209721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Substance Use Services and MAT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8796455" y="2163513"/>
            <a:ext cx="953600" cy="2581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480532" y="2146252"/>
            <a:ext cx="975445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27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E7EBE174F804785BA112DC981DDC6" ma:contentTypeVersion="13" ma:contentTypeDescription="Create a new document." ma:contentTypeScope="" ma:versionID="6deca4df036f9daec14ad02faf79563c">
  <xsd:schema xmlns:xsd="http://www.w3.org/2001/XMLSchema" xmlns:xs="http://www.w3.org/2001/XMLSchema" xmlns:p="http://schemas.microsoft.com/office/2006/metadata/properties" xmlns:ns2="28692368-73c2-49e5-b949-4e5eddadf22e" xmlns:ns3="c6222343-1b7c-4cf9-8bd3-72b19a9d93ef" targetNamespace="http://schemas.microsoft.com/office/2006/metadata/properties" ma:root="true" ma:fieldsID="fab51c297b0a08a92b831fb75abc299e" ns2:_="" ns3:_="">
    <xsd:import namespace="28692368-73c2-49e5-b949-4e5eddadf22e"/>
    <xsd:import namespace="c6222343-1b7c-4cf9-8bd3-72b19a9d93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DocumentType" minOccurs="0"/>
                <xsd:element ref="ns2:Document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92368-73c2-49e5-b949-4e5eddadf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3b8a106-ce02-457c-bb07-ca1416747b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DocumentType" ma:index="19" nillable="true" ma:displayName="Document Type" ma:description="Specify the type of document that this is related to, if possible" ma:format="Dropdown" ma:internalName="DocumentType">
      <xsd:simpleType>
        <xsd:restriction base="dms:Choice">
          <xsd:enumeration value="The Pulse"/>
          <xsd:enumeration value="Design Standards"/>
          <xsd:enumeration value="Information"/>
        </xsd:restriction>
      </xsd:simpleType>
    </xsd:element>
    <xsd:element name="DocumentYear" ma:index="20" nillable="true" ma:displayName="Year" ma:description="Track the year that this document was produced" ma:format="Dropdown" ma:internalName="DocumentYe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22343-1b7c-4cf9-8bd3-72b19a9d93e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2a58171-7fb3-4976-a2e4-46a97dc9731a}" ma:internalName="TaxCatchAll" ma:showField="CatchAllData" ma:web="c6222343-1b7c-4cf9-8bd3-72b19a9d93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28692368-73c2-49e5-b949-4e5eddadf22e" xsi:nil="true"/>
    <DocumentYear xmlns="28692368-73c2-49e5-b949-4e5eddadf22e" xsi:nil="true"/>
    <lcf76f155ced4ddcb4097134ff3c332f xmlns="28692368-73c2-49e5-b949-4e5eddadf22e">
      <Terms xmlns="http://schemas.microsoft.com/office/infopath/2007/PartnerControls"/>
    </lcf76f155ced4ddcb4097134ff3c332f>
    <TaxCatchAll xmlns="c6222343-1b7c-4cf9-8bd3-72b19a9d93ef" xsi:nil="true"/>
  </documentManagement>
</p:properties>
</file>

<file path=customXml/itemProps1.xml><?xml version="1.0" encoding="utf-8"?>
<ds:datastoreItem xmlns:ds="http://schemas.openxmlformats.org/officeDocument/2006/customXml" ds:itemID="{D4DC7AF5-4D4E-4229-9123-C52D83EC2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692368-73c2-49e5-b949-4e5eddadf22e"/>
    <ds:schemaRef ds:uri="c6222343-1b7c-4cf9-8bd3-72b19a9d93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DB0362-FA37-417B-93C4-04FBED7408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09D1A0-4D81-400C-BA49-C8344229E061}">
  <ds:schemaRefs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c6222343-1b7c-4cf9-8bd3-72b19a9d93ef"/>
    <ds:schemaRef ds:uri="http://www.w3.org/XML/1998/namespace"/>
    <ds:schemaRef ds:uri="http://schemas.microsoft.com/office/infopath/2007/PartnerControls"/>
    <ds:schemaRef ds:uri="28692368-73c2-49e5-b949-4e5eddadf22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7063</TotalTime>
  <Words>588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Nova</vt:lpstr>
      <vt:lpstr>Calibri</vt:lpstr>
      <vt:lpstr>Calibri Light</vt:lpstr>
      <vt:lpstr>Century Schoolbook</vt:lpstr>
      <vt:lpstr>Office Theme</vt:lpstr>
      <vt:lpstr>1_Custom Design</vt:lpstr>
      <vt:lpstr>Custom Design</vt:lpstr>
      <vt:lpstr>Center for Human Development’s Behavioral Health Center (CBHC)</vt:lpstr>
      <vt:lpstr>PowerPoint Presentation</vt:lpstr>
      <vt:lpstr>PowerPoint Presentation</vt:lpstr>
      <vt:lpstr>CBHCs: The Basics </vt:lpstr>
      <vt:lpstr>PowerPoint Presentation</vt:lpstr>
      <vt:lpstr>Marrying of Clinical and Psychiatric Nursing - Interdisciplinary Intervention - </vt:lpstr>
      <vt:lpstr>            Hospital       vs.         CBHC</vt:lpstr>
      <vt:lpstr>Community Outreach </vt:lpstr>
      <vt:lpstr>Spectrum of Acuity</vt:lpstr>
      <vt:lpstr>Spectrum of Acuity</vt:lpstr>
      <vt:lpstr>Intervention </vt:lpstr>
      <vt:lpstr>PowerPoint Presentation</vt:lpstr>
      <vt:lpstr>GATEWAY CBHC is One Door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Brecher</dc:creator>
  <cp:lastModifiedBy>SHPD CIT</cp:lastModifiedBy>
  <cp:revision>100</cp:revision>
  <cp:lastPrinted>2023-04-12T13:06:35Z</cp:lastPrinted>
  <dcterms:created xsi:type="dcterms:W3CDTF">2022-01-24T20:10:33Z</dcterms:created>
  <dcterms:modified xsi:type="dcterms:W3CDTF">2024-05-13T14:39:56Z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0x0101004E3E7EBE174F804785BA112DC981DDC6</vt:lpwstr>
  </property>
  <property fmtid="{D5CDD505-2E9C-101B-9397-08002B2CF9AE}" pid="3" name="MediaServiceImageTags">
    <vt:lpwstr/>
  </property>
</Properties>
</file>